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drawings/drawing2.xml" ContentType="application/vnd.openxmlformats-officedocument.drawingml.chartshapes+xml"/>
  <Override PartName="/ppt/charts/chart16.xml" ContentType="application/vnd.openxmlformats-officedocument.drawingml.chart+xml"/>
  <Override PartName="/ppt/charts/chart17.xml" ContentType="application/vnd.openxmlformats-officedocument.drawingml.chart+xml"/>
  <Override PartName="/ppt/drawings/drawing3.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8.xml" ContentType="application/vnd.openxmlformats-officedocument.drawingml.chart+xml"/>
  <Override PartName="/ppt/notesSlides/notesSlide10.xml" ContentType="application/vnd.openxmlformats-officedocument.presentationml.notesSlide+xml"/>
  <Override PartName="/ppt/charts/chart19.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0.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2.xml" ContentType="application/vnd.openxmlformats-officedocument.drawingml.chart+xml"/>
  <Override PartName="/ppt/notesSlides/notesSlide17.xml" ContentType="application/vnd.openxmlformats-officedocument.presentationml.notesSlide+xml"/>
  <Override PartName="/ppt/charts/chart23.xml" ContentType="application/vnd.openxmlformats-officedocument.drawingml.chart+xml"/>
  <Override PartName="/ppt/notesSlides/notesSlide18.xml" ContentType="application/vnd.openxmlformats-officedocument.presentationml.notesSlide+xml"/>
  <Override PartName="/ppt/charts/chart24.xml" ContentType="application/vnd.openxmlformats-officedocument.drawingml.chart+xml"/>
  <Override PartName="/ppt/notesSlides/notesSlide19.xml" ContentType="application/vnd.openxmlformats-officedocument.presentationml.notesSlide+xml"/>
  <Override PartName="/ppt/charts/chart25.xml" ContentType="application/vnd.openxmlformats-officedocument.drawingml.chart+xml"/>
  <Override PartName="/ppt/notesSlides/notesSlide20.xml" ContentType="application/vnd.openxmlformats-officedocument.presentationml.notesSlide+xml"/>
  <Override PartName="/ppt/charts/chart26.xml" ContentType="application/vnd.openxmlformats-officedocument.drawingml.chart+xml"/>
  <Override PartName="/ppt/notesSlides/notesSlide21.xml" ContentType="application/vnd.openxmlformats-officedocument.presentationml.notesSlide+xml"/>
  <Override PartName="/ppt/charts/chart27.xml" ContentType="application/vnd.openxmlformats-officedocument.drawingml.chart+xml"/>
  <Override PartName="/ppt/notesSlides/notesSlide22.xml" ContentType="application/vnd.openxmlformats-officedocument.presentationml.notesSlide+xml"/>
  <Override PartName="/ppt/charts/chart28.xml" ContentType="application/vnd.openxmlformats-officedocument.drawingml.chart+xml"/>
  <Override PartName="/ppt/notesSlides/notesSlide23.xml" ContentType="application/vnd.openxmlformats-officedocument.presentationml.notesSlide+xml"/>
  <Override PartName="/ppt/charts/chart29.xml" ContentType="application/vnd.openxmlformats-officedocument.drawingml.chart+xml"/>
  <Override PartName="/ppt/notesSlides/notesSlide24.xml" ContentType="application/vnd.openxmlformats-officedocument.presentationml.notesSlide+xml"/>
  <Override PartName="/ppt/charts/chart30.xml" ContentType="application/vnd.openxmlformats-officedocument.drawingml.chart+xml"/>
  <Override PartName="/ppt/notesSlides/notesSlide25.xml" ContentType="application/vnd.openxmlformats-officedocument.presentationml.notesSlide+xml"/>
  <Override PartName="/ppt/charts/chart31.xml" ContentType="application/vnd.openxmlformats-officedocument.drawingml.chart+xml"/>
  <Override PartName="/ppt/notesSlides/notesSlide26.xml" ContentType="application/vnd.openxmlformats-officedocument.presentationml.notesSlide+xml"/>
  <Override PartName="/ppt/charts/chart32.xml" ContentType="application/vnd.openxmlformats-officedocument.drawingml.chart+xml"/>
  <Override PartName="/ppt/notesSlides/notesSlide27.xml" ContentType="application/vnd.openxmlformats-officedocument.presentationml.notesSlide+xml"/>
  <Override PartName="/ppt/charts/chart33.xml" ContentType="application/vnd.openxmlformats-officedocument.drawingml.chart+xml"/>
  <Override PartName="/ppt/notesSlides/notesSlide28.xml" ContentType="application/vnd.openxmlformats-officedocument.presentationml.notesSlide+xml"/>
  <Override PartName="/ppt/charts/chart34.xml" ContentType="application/vnd.openxmlformats-officedocument.drawingml.chart+xml"/>
  <Override PartName="/ppt/notesSlides/notesSlide29.xml" ContentType="application/vnd.openxmlformats-officedocument.presentationml.notesSlide+xml"/>
  <Override PartName="/ppt/charts/chart35.xml" ContentType="application/vnd.openxmlformats-officedocument.drawingml.chart+xml"/>
  <Override PartName="/ppt/notesSlides/notesSlide30.xml" ContentType="application/vnd.openxmlformats-officedocument.presentationml.notesSlide+xml"/>
  <Override PartName="/ppt/charts/chart36.xml" ContentType="application/vnd.openxmlformats-officedocument.drawingml.chart+xml"/>
  <Override PartName="/ppt/notesSlides/notesSlide31.xml" ContentType="application/vnd.openxmlformats-officedocument.presentationml.notesSlide+xml"/>
  <Override PartName="/ppt/charts/chart37.xml" ContentType="application/vnd.openxmlformats-officedocument.drawingml.chart+xml"/>
  <Override PartName="/ppt/notesSlides/notesSlide32.xml" ContentType="application/vnd.openxmlformats-officedocument.presentationml.notesSlide+xml"/>
  <Override PartName="/ppt/charts/chart38.xml" ContentType="application/vnd.openxmlformats-officedocument.drawingml.chart+xml"/>
  <Override PartName="/ppt/notesSlides/notesSlide33.xml" ContentType="application/vnd.openxmlformats-officedocument.presentationml.notesSlide+xml"/>
  <Override PartName="/ppt/charts/chart39.xml" ContentType="application/vnd.openxmlformats-officedocument.drawingml.chart+xml"/>
  <Override PartName="/ppt/notesSlides/notesSlide34.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5" r:id="rId1"/>
  </p:sldMasterIdLst>
  <p:notesMasterIdLst>
    <p:notesMasterId r:id="rId78"/>
  </p:notesMasterIdLst>
  <p:handoutMasterIdLst>
    <p:handoutMasterId r:id="rId79"/>
  </p:handoutMasterIdLst>
  <p:sldIdLst>
    <p:sldId id="334" r:id="rId2"/>
    <p:sldId id="346" r:id="rId3"/>
    <p:sldId id="263" r:id="rId4"/>
    <p:sldId id="333" r:id="rId5"/>
    <p:sldId id="260" r:id="rId6"/>
    <p:sldId id="347" r:id="rId7"/>
    <p:sldId id="262" r:id="rId8"/>
    <p:sldId id="350" r:id="rId9"/>
    <p:sldId id="269" r:id="rId10"/>
    <p:sldId id="272" r:id="rId11"/>
    <p:sldId id="352" r:id="rId12"/>
    <p:sldId id="355" r:id="rId13"/>
    <p:sldId id="356" r:id="rId14"/>
    <p:sldId id="357" r:id="rId15"/>
    <p:sldId id="358" r:id="rId16"/>
    <p:sldId id="359" r:id="rId17"/>
    <p:sldId id="360" r:id="rId18"/>
    <p:sldId id="275" r:id="rId19"/>
    <p:sldId id="278" r:id="rId20"/>
    <p:sldId id="354" r:id="rId21"/>
    <p:sldId id="276" r:id="rId22"/>
    <p:sldId id="277" r:id="rId23"/>
    <p:sldId id="282" r:id="rId24"/>
    <p:sldId id="341" r:id="rId25"/>
    <p:sldId id="279" r:id="rId26"/>
    <p:sldId id="281" r:id="rId27"/>
    <p:sldId id="280" r:id="rId28"/>
    <p:sldId id="283" r:id="rId29"/>
    <p:sldId id="287" r:id="rId30"/>
    <p:sldId id="367" r:id="rId31"/>
    <p:sldId id="286" r:id="rId32"/>
    <p:sldId id="294" r:id="rId33"/>
    <p:sldId id="285" r:id="rId34"/>
    <p:sldId id="290" r:id="rId35"/>
    <p:sldId id="289" r:id="rId36"/>
    <p:sldId id="288" r:id="rId37"/>
    <p:sldId id="293" r:id="rId38"/>
    <p:sldId id="292" r:id="rId39"/>
    <p:sldId id="301" r:id="rId40"/>
    <p:sldId id="291" r:id="rId41"/>
    <p:sldId id="295" r:id="rId42"/>
    <p:sldId id="296" r:id="rId43"/>
    <p:sldId id="284" r:id="rId44"/>
    <p:sldId id="307" r:id="rId45"/>
    <p:sldId id="308" r:id="rId46"/>
    <p:sldId id="309" r:id="rId47"/>
    <p:sldId id="310" r:id="rId48"/>
    <p:sldId id="311" r:id="rId49"/>
    <p:sldId id="312" r:id="rId50"/>
    <p:sldId id="313" r:id="rId51"/>
    <p:sldId id="314" r:id="rId52"/>
    <p:sldId id="320" r:id="rId53"/>
    <p:sldId id="343" r:id="rId54"/>
    <p:sldId id="322" r:id="rId55"/>
    <p:sldId id="342" r:id="rId56"/>
    <p:sldId id="365" r:id="rId57"/>
    <p:sldId id="366" r:id="rId58"/>
    <p:sldId id="364" r:id="rId59"/>
    <p:sldId id="315" r:id="rId60"/>
    <p:sldId id="316" r:id="rId61"/>
    <p:sldId id="319" r:id="rId62"/>
    <p:sldId id="317" r:id="rId63"/>
    <p:sldId id="318" r:id="rId64"/>
    <p:sldId id="321" r:id="rId65"/>
    <p:sldId id="324" r:id="rId66"/>
    <p:sldId id="325" r:id="rId67"/>
    <p:sldId id="327" r:id="rId68"/>
    <p:sldId id="328" r:id="rId69"/>
    <p:sldId id="329" r:id="rId70"/>
    <p:sldId id="337" r:id="rId71"/>
    <p:sldId id="330" r:id="rId72"/>
    <p:sldId id="331" r:id="rId73"/>
    <p:sldId id="338" r:id="rId74"/>
    <p:sldId id="344" r:id="rId75"/>
    <p:sldId id="300" r:id="rId76"/>
    <p:sldId id="298" r:id="rId77"/>
  </p:sldIdLst>
  <p:sldSz cx="9144000" cy="6858000" type="screen4x3"/>
  <p:notesSz cx="6797675" cy="9926638"/>
  <p:custDataLst>
    <p:tags r:id="rId80"/>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554E"/>
    <a:srgbClr val="04374A"/>
    <a:srgbClr val="2F3824"/>
    <a:srgbClr val="969696"/>
    <a:srgbClr val="666699"/>
    <a:srgbClr val="E59074"/>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7" autoAdjust="0"/>
    <p:restoredTop sz="94622" autoAdjust="0"/>
  </p:normalViewPr>
  <p:slideViewPr>
    <p:cSldViewPr>
      <p:cViewPr>
        <p:scale>
          <a:sx n="98" d="100"/>
          <a:sy n="98" d="100"/>
        </p:scale>
        <p:origin x="-1968" y="-366"/>
      </p:cViewPr>
      <p:guideLst>
        <p:guide orient="horz" pos="2160"/>
        <p:guide pos="2880"/>
      </p:guideLst>
    </p:cSldViewPr>
  </p:slideViewPr>
  <p:outlineViewPr>
    <p:cViewPr>
      <p:scale>
        <a:sx n="33" d="100"/>
        <a:sy n="33" d="100"/>
      </p:scale>
      <p:origin x="0" y="4032"/>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3492" y="-102"/>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44116155552609E-2"/>
          <c:y val="0.22434135378958506"/>
          <c:w val="0.95366569439553794"/>
          <c:h val="0.37706550906482522"/>
        </c:manualLayout>
      </c:layout>
      <c:lineChart>
        <c:grouping val="standard"/>
        <c:varyColors val="0"/>
        <c:ser>
          <c:idx val="0"/>
          <c:order val="0"/>
          <c:tx>
            <c:strRef>
              <c:f>Лист1!$B$1</c:f>
              <c:strCache>
                <c:ptCount val="1"/>
                <c:pt idx="0">
                  <c:v>по полному кругу предприятий, млн.руб.</c:v>
                </c:pt>
              </c:strCache>
            </c:strRef>
          </c:tx>
          <c:spPr>
            <a:ln>
              <a:solidFill>
                <a:srgbClr val="FF0000"/>
              </a:solidFill>
            </a:ln>
          </c:spPr>
          <c:marker>
            <c:symbol val="circle"/>
            <c:size val="7"/>
            <c:spPr>
              <a:solidFill>
                <a:srgbClr val="FF0000"/>
              </a:solidFill>
            </c:spPr>
          </c:marker>
          <c:dLbls>
            <c:dLbl>
              <c:idx val="0"/>
              <c:layout>
                <c:manualLayout>
                  <c:x val="-4.1408481494887663E-2"/>
                  <c:y val="-6.1931027271479547E-2"/>
                </c:manualLayout>
              </c:layout>
              <c:showLegendKey val="0"/>
              <c:showVal val="1"/>
              <c:showCatName val="0"/>
              <c:showSerName val="0"/>
              <c:showPercent val="0"/>
              <c:showBubbleSize val="0"/>
            </c:dLbl>
            <c:dLbl>
              <c:idx val="1"/>
              <c:layout>
                <c:manualLayout>
                  <c:x val="-3.2508746674098359E-2"/>
                  <c:y val="-8.7925279544102994E-2"/>
                </c:manualLayout>
              </c:layout>
              <c:dLblPos val="r"/>
              <c:showLegendKey val="0"/>
              <c:showVal val="1"/>
              <c:showCatName val="0"/>
              <c:showSerName val="0"/>
              <c:showPercent val="0"/>
              <c:showBubbleSize val="0"/>
            </c:dLbl>
            <c:dLbl>
              <c:idx val="2"/>
              <c:layout>
                <c:manualLayout>
                  <c:x val="-3.9874796520193406E-2"/>
                  <c:y val="-8.7001706542660262E-2"/>
                </c:manualLayout>
              </c:layout>
              <c:showLegendKey val="0"/>
              <c:showVal val="1"/>
              <c:showCatName val="0"/>
              <c:showSerName val="0"/>
              <c:showPercent val="0"/>
              <c:showBubbleSize val="0"/>
            </c:dLbl>
            <c:dLbl>
              <c:idx val="3"/>
              <c:layout>
                <c:manualLayout>
                  <c:x val="-3.8341150500185966E-2"/>
                  <c:y val="-6.7667993977624658E-2"/>
                </c:manualLayout>
              </c:layout>
              <c:showLegendKey val="0"/>
              <c:showVal val="1"/>
              <c:showCatName val="0"/>
              <c:showSerName val="0"/>
              <c:showPercent val="0"/>
              <c:showBubbleSize val="0"/>
            </c:dLbl>
            <c:dLbl>
              <c:idx val="4"/>
              <c:layout>
                <c:manualLayout>
                  <c:x val="-5.0610318660245367E-2"/>
                  <c:y val="-8.3779421115154337E-2"/>
                </c:manualLayout>
              </c:layout>
              <c:showLegendKey val="0"/>
              <c:showVal val="1"/>
              <c:showCatName val="0"/>
              <c:showSerName val="0"/>
              <c:showPercent val="0"/>
              <c:showBubbleSize val="0"/>
            </c:dLbl>
            <c:txPr>
              <a:bodyPr/>
              <a:lstStyle/>
              <a:p>
                <a:pPr>
                  <a:defRPr sz="1400" b="0">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2024 год факт</c:v>
                </c:pt>
                <c:pt idx="1">
                  <c:v>2025 год оценка</c:v>
                </c:pt>
                <c:pt idx="2">
                  <c:v>2026 год прогноз</c:v>
                </c:pt>
                <c:pt idx="3">
                  <c:v>2027 год прогноз</c:v>
                </c:pt>
                <c:pt idx="4">
                  <c:v>2028 год прогноз</c:v>
                </c:pt>
              </c:strCache>
            </c:strRef>
          </c:cat>
          <c:val>
            <c:numRef>
              <c:f>Лист1!$B$2:$B$6</c:f>
              <c:numCache>
                <c:formatCode>#,##0.0</c:formatCode>
                <c:ptCount val="5"/>
                <c:pt idx="0">
                  <c:v>3194.8</c:v>
                </c:pt>
                <c:pt idx="1">
                  <c:v>3476</c:v>
                </c:pt>
                <c:pt idx="2">
                  <c:v>3663.8</c:v>
                </c:pt>
                <c:pt idx="3">
                  <c:v>3810.4</c:v>
                </c:pt>
                <c:pt idx="4">
                  <c:v>3962.8</c:v>
                </c:pt>
              </c:numCache>
            </c:numRef>
          </c:val>
          <c:smooth val="0"/>
        </c:ser>
        <c:dLbls>
          <c:showLegendKey val="0"/>
          <c:showVal val="0"/>
          <c:showCatName val="0"/>
          <c:showSerName val="0"/>
          <c:showPercent val="0"/>
          <c:showBubbleSize val="0"/>
        </c:dLbls>
        <c:marker val="1"/>
        <c:smooth val="0"/>
        <c:axId val="202102272"/>
        <c:axId val="168099840"/>
      </c:lineChart>
      <c:catAx>
        <c:axId val="202102272"/>
        <c:scaling>
          <c:orientation val="minMax"/>
        </c:scaling>
        <c:delete val="0"/>
        <c:axPos val="b"/>
        <c:majorTickMark val="out"/>
        <c:minorTickMark val="none"/>
        <c:tickLblPos val="nextTo"/>
        <c:spPr>
          <a:noFill/>
          <a:ln>
            <a:solidFill>
              <a:schemeClr val="accent1"/>
            </a:solidFill>
          </a:ln>
        </c:spPr>
        <c:txPr>
          <a:bodyPr/>
          <a:lstStyle/>
          <a:p>
            <a:pPr>
              <a:defRPr sz="1400" b="0">
                <a:solidFill>
                  <a:srgbClr val="002060"/>
                </a:solidFill>
                <a:latin typeface="Times New Roman" panose="02020603050405020304" pitchFamily="18" charset="0"/>
                <a:cs typeface="Times New Roman" panose="02020603050405020304" pitchFamily="18" charset="0"/>
              </a:defRPr>
            </a:pPr>
            <a:endParaRPr lang="ru-RU"/>
          </a:p>
        </c:txPr>
        <c:crossAx val="168099840"/>
        <c:crosses val="autoZero"/>
        <c:auto val="1"/>
        <c:lblAlgn val="ctr"/>
        <c:lblOffset val="100"/>
        <c:noMultiLvlLbl val="0"/>
      </c:catAx>
      <c:valAx>
        <c:axId val="168099840"/>
        <c:scaling>
          <c:orientation val="minMax"/>
        </c:scaling>
        <c:delete val="1"/>
        <c:axPos val="l"/>
        <c:numFmt formatCode="#,##0.0" sourceLinked="1"/>
        <c:majorTickMark val="out"/>
        <c:minorTickMark val="none"/>
        <c:tickLblPos val="nextTo"/>
        <c:crossAx val="202102272"/>
        <c:crosses val="autoZero"/>
        <c:crossBetween val="between"/>
      </c:valAx>
      <c:spPr>
        <a:noFill/>
        <a:ln>
          <a:noFill/>
        </a:ln>
        <a:effectLst>
          <a:glow rad="101600">
            <a:schemeClr val="tx2">
              <a:lumMod val="20000"/>
              <a:lumOff val="80000"/>
              <a:alpha val="60000"/>
            </a:schemeClr>
          </a:glow>
        </a:effectLst>
      </c:spPr>
    </c:plotArea>
    <c:plotVisOnly val="1"/>
    <c:dispBlanksAs val="gap"/>
    <c:showDLblsOverMax val="0"/>
  </c:chart>
  <c:spPr>
    <a:noFill/>
    <a:ln>
      <a:noFill/>
    </a:ln>
    <a:effectLst/>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107"/>
      <c:rAngAx val="0"/>
      <c:perspective val="30"/>
    </c:view3D>
    <c:floor>
      <c:thickness val="0"/>
    </c:floor>
    <c:sideWall>
      <c:thickness val="0"/>
    </c:sideWall>
    <c:backWall>
      <c:thickness val="0"/>
    </c:backWall>
    <c:plotArea>
      <c:layout>
        <c:manualLayout>
          <c:layoutTarget val="inner"/>
          <c:xMode val="edge"/>
          <c:yMode val="edge"/>
          <c:x val="7.0942881384594175E-2"/>
          <c:y val="8.1312631929785578E-2"/>
          <c:w val="0.80078265132268978"/>
          <c:h val="0.85284283227789504"/>
        </c:manualLayout>
      </c:layout>
      <c:pie3DChart>
        <c:varyColors val="1"/>
        <c:ser>
          <c:idx val="0"/>
          <c:order val="0"/>
          <c:tx>
            <c:strRef>
              <c:f>Лист1!$B$1</c:f>
              <c:strCache>
                <c:ptCount val="1"/>
                <c:pt idx="0">
                  <c:v>Продажи</c:v>
                </c:pt>
              </c:strCache>
            </c:strRef>
          </c:tx>
          <c:spPr>
            <a:solidFill>
              <a:schemeClr val="accent3">
                <a:lumMod val="60000"/>
                <a:lumOff val="40000"/>
              </a:schemeClr>
            </a:solidFill>
          </c:spPr>
          <c:explosion val="22"/>
          <c:dPt>
            <c:idx val="0"/>
            <c:bubble3D val="0"/>
            <c:spPr>
              <a:solidFill>
                <a:schemeClr val="accent1">
                  <a:lumMod val="40000"/>
                  <a:lumOff val="60000"/>
                </a:schemeClr>
              </a:solidFill>
            </c:spPr>
          </c:dPt>
          <c:dPt>
            <c:idx val="1"/>
            <c:bubble3D val="0"/>
            <c:spPr>
              <a:solidFill>
                <a:schemeClr val="accent6">
                  <a:lumMod val="20000"/>
                  <a:lumOff val="80000"/>
                </a:schemeClr>
              </a:solidFill>
            </c:spPr>
          </c:dPt>
          <c:dPt>
            <c:idx val="2"/>
            <c:bubble3D val="0"/>
          </c:dPt>
          <c:dLbls>
            <c:dLbl>
              <c:idx val="0"/>
              <c:layout>
                <c:manualLayout>
                  <c:x val="6.3680485845722154E-2"/>
                  <c:y val="4.0409893573469004E-2"/>
                </c:manualLayout>
              </c:layout>
              <c:tx>
                <c:rich>
                  <a:bodyPr/>
                  <a:lstStyle/>
                  <a:p>
                    <a:r>
                      <a:rPr lang="ru-RU" sz="1400" b="0" dirty="0" smtClean="0">
                        <a:solidFill>
                          <a:srgbClr val="002060"/>
                        </a:solidFill>
                        <a:latin typeface="Times New Roman" panose="02020603050405020304" pitchFamily="18" charset="0"/>
                        <a:cs typeface="Times New Roman" panose="02020603050405020304" pitchFamily="18" charset="0"/>
                      </a:rPr>
                      <a:t>Налоговые доходы -243,8; 21,6%</a:t>
                    </a:r>
                    <a:endParaRPr lang="en-US" dirty="0"/>
                  </a:p>
                </c:rich>
              </c:tx>
              <c:showLegendKey val="0"/>
              <c:showVal val="1"/>
              <c:showCatName val="0"/>
              <c:showSerName val="0"/>
              <c:showPercent val="1"/>
              <c:showBubbleSize val="0"/>
            </c:dLbl>
            <c:dLbl>
              <c:idx val="1"/>
              <c:layout>
                <c:manualLayout>
                  <c:x val="-8.8739525500116531E-2"/>
                  <c:y val="3.3825008788977609E-2"/>
                </c:manualLayout>
              </c:layout>
              <c:tx>
                <c:rich>
                  <a:bodyPr/>
                  <a:lstStyle/>
                  <a:p>
                    <a:r>
                      <a:rPr lang="ru-RU" sz="1400" b="0" dirty="0" smtClean="0">
                        <a:solidFill>
                          <a:srgbClr val="002060"/>
                        </a:solidFill>
                        <a:latin typeface="Times New Roman" panose="02020603050405020304" pitchFamily="18" charset="0"/>
                        <a:cs typeface="Times New Roman" panose="02020603050405020304" pitchFamily="18" charset="0"/>
                      </a:rPr>
                      <a:t>Неналоговые доходы- 8,4; 0,7%</a:t>
                    </a:r>
                    <a:endParaRPr lang="en-US" dirty="0"/>
                  </a:p>
                </c:rich>
              </c:tx>
              <c:showLegendKey val="0"/>
              <c:showVal val="1"/>
              <c:showCatName val="0"/>
              <c:showSerName val="0"/>
              <c:showPercent val="1"/>
              <c:showBubbleSize val="0"/>
            </c:dLbl>
            <c:dLbl>
              <c:idx val="2"/>
              <c:layout>
                <c:manualLayout>
                  <c:x val="0.57531525504049197"/>
                  <c:y val="-2.1050933457926288E-2"/>
                </c:manualLayout>
              </c:layout>
              <c:tx>
                <c:rich>
                  <a:bodyPr/>
                  <a:lstStyle/>
                  <a:p>
                    <a:r>
                      <a:rPr lang="ru-RU" sz="1400" b="0" dirty="0" smtClean="0">
                        <a:solidFill>
                          <a:srgbClr val="002060"/>
                        </a:solidFill>
                        <a:latin typeface="Times New Roman" panose="02020603050405020304" pitchFamily="18" charset="0"/>
                        <a:cs typeface="Times New Roman" panose="02020603050405020304" pitchFamily="18" charset="0"/>
                      </a:rPr>
                      <a:t>Безвозмездные поступления – 877,7; 77,7%</a:t>
                    </a:r>
                    <a:endParaRPr lang="en-US" dirty="0"/>
                  </a:p>
                </c:rich>
              </c:tx>
              <c:showLegendKey val="0"/>
              <c:showVal val="1"/>
              <c:showCatName val="0"/>
              <c:showSerName val="0"/>
              <c:showPercent val="1"/>
              <c:showBubbleSize val="0"/>
            </c:dLbl>
            <c:txPr>
              <a:bodyPr/>
              <a:lstStyle/>
              <a:p>
                <a:pPr>
                  <a:defRPr sz="1400" b="0">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1"/>
            <c:showBubbleSize val="0"/>
            <c:showLeaderLines val="1"/>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General</c:formatCode>
                <c:ptCount val="3"/>
                <c:pt idx="0">
                  <c:v>243.8</c:v>
                </c:pt>
                <c:pt idx="1">
                  <c:v>8.4</c:v>
                </c:pt>
                <c:pt idx="2">
                  <c:v>877.7</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
          <c:w val="0.77216686068697682"/>
          <c:h val="1"/>
        </c:manualLayout>
      </c:layout>
      <c:pie3DChart>
        <c:varyColors val="1"/>
        <c:ser>
          <c:idx val="0"/>
          <c:order val="0"/>
          <c:tx>
            <c:strRef>
              <c:f>Лист1!$B$1</c:f>
              <c:strCache>
                <c:ptCount val="1"/>
                <c:pt idx="0">
                  <c:v>Столбец1</c:v>
                </c:pt>
              </c:strCache>
            </c:strRef>
          </c:tx>
          <c:explosion val="25"/>
          <c:dPt>
            <c:idx val="0"/>
            <c:bubble3D val="0"/>
            <c:spPr>
              <a:solidFill>
                <a:schemeClr val="accent3">
                  <a:lumMod val="60000"/>
                  <a:lumOff val="40000"/>
                </a:schemeClr>
              </a:solidFill>
            </c:spPr>
          </c:dPt>
          <c:dPt>
            <c:idx val="1"/>
            <c:bubble3D val="0"/>
            <c:spPr>
              <a:solidFill>
                <a:schemeClr val="accent6">
                  <a:lumMod val="60000"/>
                  <a:lumOff val="40000"/>
                </a:schemeClr>
              </a:solidFill>
            </c:spPr>
          </c:dPt>
          <c:dPt>
            <c:idx val="2"/>
            <c:bubble3D val="0"/>
            <c:spPr>
              <a:solidFill>
                <a:schemeClr val="accent4">
                  <a:lumMod val="75000"/>
                </a:schemeClr>
              </a:solidFill>
            </c:spPr>
          </c:dPt>
          <c:dPt>
            <c:idx val="3"/>
            <c:bubble3D val="0"/>
            <c:spPr>
              <a:solidFill>
                <a:schemeClr val="accent1">
                  <a:lumMod val="40000"/>
                  <a:lumOff val="60000"/>
                </a:schemeClr>
              </a:solidFill>
            </c:spPr>
          </c:dPt>
          <c:dPt>
            <c:idx val="5"/>
            <c:bubble3D val="0"/>
            <c:spPr>
              <a:solidFill>
                <a:schemeClr val="accent1">
                  <a:lumMod val="75000"/>
                </a:schemeClr>
              </a:solidFill>
            </c:spPr>
          </c:dPt>
          <c:dPt>
            <c:idx val="6"/>
            <c:bubble3D val="0"/>
            <c:spPr>
              <a:solidFill>
                <a:schemeClr val="accent6">
                  <a:lumMod val="20000"/>
                  <a:lumOff val="80000"/>
                </a:schemeClr>
              </a:solidFill>
            </c:spPr>
          </c:dPt>
          <c:dLbls>
            <c:dLbl>
              <c:idx val="0"/>
              <c:layout>
                <c:manualLayout>
                  <c:x val="-2.4752684484332658E-2"/>
                  <c:y val="0.13316275823350454"/>
                </c:manualLayout>
              </c:layout>
              <c:showLegendKey val="0"/>
              <c:showVal val="1"/>
              <c:showCatName val="0"/>
              <c:showSerName val="0"/>
              <c:showPercent val="0"/>
              <c:showBubbleSize val="0"/>
            </c:dLbl>
            <c:dLbl>
              <c:idx val="1"/>
              <c:layout>
                <c:manualLayout>
                  <c:x val="1.2468542142660478E-2"/>
                  <c:y val="-6.7458405723433146E-2"/>
                </c:manualLayout>
              </c:layout>
              <c:showLegendKey val="0"/>
              <c:showVal val="1"/>
              <c:showCatName val="0"/>
              <c:showSerName val="0"/>
              <c:showPercent val="0"/>
              <c:showBubbleSize val="0"/>
            </c:dLbl>
            <c:dLbl>
              <c:idx val="2"/>
              <c:layout>
                <c:manualLayout>
                  <c:x val="1.7483323109026533E-2"/>
                  <c:y val="-4.1040444886161036E-2"/>
                </c:manualLayout>
              </c:layout>
              <c:showLegendKey val="0"/>
              <c:showVal val="1"/>
              <c:showCatName val="0"/>
              <c:showSerName val="0"/>
              <c:showPercent val="0"/>
              <c:showBubbleSize val="0"/>
            </c:dLbl>
            <c:dLbl>
              <c:idx val="3"/>
              <c:layout>
                <c:manualLayout>
                  <c:x val="-1.5994599633857135E-2"/>
                  <c:y val="-1.0205486727006502E-2"/>
                </c:manualLayout>
              </c:layout>
              <c:showLegendKey val="0"/>
              <c:showVal val="1"/>
              <c:showCatName val="0"/>
              <c:showSerName val="0"/>
              <c:showPercent val="0"/>
              <c:showBubbleSize val="0"/>
            </c:dLbl>
            <c:dLbl>
              <c:idx val="4"/>
              <c:layout>
                <c:manualLayout>
                  <c:x val="1.1727440912362394E-2"/>
                  <c:y val="-2.948660561873619E-2"/>
                </c:manualLayout>
              </c:layout>
              <c:showLegendKey val="0"/>
              <c:showVal val="1"/>
              <c:showCatName val="0"/>
              <c:showSerName val="0"/>
              <c:showPercent val="0"/>
              <c:showBubbleSize val="0"/>
            </c:dLbl>
            <c:dLbl>
              <c:idx val="5"/>
              <c:layout>
                <c:manualLayout>
                  <c:x val="2.7231515338875391E-2"/>
                  <c:y val="-3.4648051347024859E-2"/>
                </c:manualLayout>
              </c:layout>
              <c:showLegendKey val="0"/>
              <c:showVal val="1"/>
              <c:showCatName val="0"/>
              <c:showSerName val="0"/>
              <c:showPercent val="0"/>
              <c:showBubbleSize val="0"/>
            </c:dLbl>
            <c:dLbl>
              <c:idx val="6"/>
              <c:layout>
                <c:manualLayout>
                  <c:x val="1.7553484395453647E-2"/>
                  <c:y val="-2.7499639630070783E-2"/>
                </c:manualLayout>
              </c:layout>
              <c:showLegendKey val="0"/>
              <c:showVal val="1"/>
              <c:showCatName val="0"/>
              <c:showSerName val="0"/>
              <c:showPercent val="0"/>
              <c:showBubbleSize val="0"/>
            </c:dLbl>
            <c:dLbl>
              <c:idx val="7"/>
              <c:layout>
                <c:manualLayout>
                  <c:x val="1.6688966926380161E-4"/>
                  <c:y val="-2.7499639630070783E-2"/>
                </c:manualLayout>
              </c:layout>
              <c:showLegendKey val="0"/>
              <c:showVal val="1"/>
              <c:showCatName val="0"/>
              <c:showSerName val="0"/>
              <c:showPercent val="0"/>
              <c:showBubbleSize val="0"/>
            </c:dLbl>
            <c:txPr>
              <a:bodyPr/>
              <a:lstStyle/>
              <a:p>
                <a:pPr>
                  <a:defRPr sz="1400">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Лист1!$A$2:$A$9</c:f>
              <c:strCache>
                <c:ptCount val="8"/>
                <c:pt idx="0">
                  <c:v>Налог на доходы физических лиц</c:v>
                </c:pt>
                <c:pt idx="1">
                  <c:v>Акцизы</c:v>
                </c:pt>
                <c:pt idx="2">
                  <c:v>Налог, взимаемый с применением упрощенной системы налогообложения</c:v>
                </c:pt>
                <c:pt idx="3">
                  <c:v>Налог, взимаемый в связи с применением патентной системы налогообложения</c:v>
                </c:pt>
                <c:pt idx="4">
                  <c:v>ЕСХН</c:v>
                </c:pt>
                <c:pt idx="5">
                  <c:v>Налог на имущество физических лиц</c:v>
                </c:pt>
                <c:pt idx="6">
                  <c:v>Земельный налог</c:v>
                </c:pt>
                <c:pt idx="7">
                  <c:v>Госпошлина</c:v>
                </c:pt>
              </c:strCache>
            </c:strRef>
          </c:cat>
          <c:val>
            <c:numRef>
              <c:f>Лист1!$B$2:$B$9</c:f>
              <c:numCache>
                <c:formatCode>0.0</c:formatCode>
                <c:ptCount val="8"/>
                <c:pt idx="0">
                  <c:v>76.907301066447914</c:v>
                </c:pt>
                <c:pt idx="1">
                  <c:v>7.1780147662018043</c:v>
                </c:pt>
                <c:pt idx="2">
                  <c:v>8.859721082854799</c:v>
                </c:pt>
                <c:pt idx="3">
                  <c:v>0.16406890894175555</c:v>
                </c:pt>
                <c:pt idx="4">
                  <c:v>0.6152584085315832</c:v>
                </c:pt>
                <c:pt idx="5">
                  <c:v>2.1328958162428218</c:v>
                </c:pt>
                <c:pt idx="6">
                  <c:v>2.6251025430680888</c:v>
                </c:pt>
                <c:pt idx="7">
                  <c:v>1.5176374077112387</c:v>
                </c:pt>
              </c:numCache>
            </c:numRef>
          </c:val>
        </c:ser>
        <c:ser>
          <c:idx val="1"/>
          <c:order val="1"/>
          <c:tx>
            <c:strRef>
              <c:f>Лист1!$C$1</c:f>
              <c:strCache>
                <c:ptCount val="1"/>
                <c:pt idx="0">
                  <c:v>Продажи</c:v>
                </c:pt>
              </c:strCache>
            </c:strRef>
          </c:tx>
          <c:explosion val="25"/>
          <c:cat>
            <c:strRef>
              <c:f>Лист1!$A$2:$A$9</c:f>
              <c:strCache>
                <c:ptCount val="8"/>
                <c:pt idx="0">
                  <c:v>Налог на доходы физических лиц</c:v>
                </c:pt>
                <c:pt idx="1">
                  <c:v>Акцизы</c:v>
                </c:pt>
                <c:pt idx="2">
                  <c:v>Налог, взимаемый с применением упрощенной системы налогообложения</c:v>
                </c:pt>
                <c:pt idx="3">
                  <c:v>Налог, взимаемый в связи с применением патентной системы налогообложения</c:v>
                </c:pt>
                <c:pt idx="4">
                  <c:v>ЕСХН</c:v>
                </c:pt>
                <c:pt idx="5">
                  <c:v>Налог на имущество физических лиц</c:v>
                </c:pt>
                <c:pt idx="6">
                  <c:v>Земельный налог</c:v>
                </c:pt>
                <c:pt idx="7">
                  <c:v>Госпошлина</c:v>
                </c:pt>
              </c:strCache>
            </c:strRef>
          </c:cat>
          <c:val>
            <c:numRef>
              <c:f>Лист1!$C$2:$C$9</c:f>
              <c:numCache>
                <c:formatCode>General</c:formatCode>
                <c:ptCount val="8"/>
                <c:pt idx="0">
                  <c:v>187.5</c:v>
                </c:pt>
                <c:pt idx="1">
                  <c:v>17.5</c:v>
                </c:pt>
                <c:pt idx="2">
                  <c:v>21.6</c:v>
                </c:pt>
                <c:pt idx="3">
                  <c:v>0.4</c:v>
                </c:pt>
                <c:pt idx="4">
                  <c:v>1.5</c:v>
                </c:pt>
                <c:pt idx="5">
                  <c:v>5.2</c:v>
                </c:pt>
                <c:pt idx="6">
                  <c:v>6.4</c:v>
                </c:pt>
                <c:pt idx="7">
                  <c:v>3.7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80075474705709027"/>
          <c:y val="0"/>
          <c:w val="0.19924525294290971"/>
          <c:h val="0.99759121152576835"/>
        </c:manualLayout>
      </c:layout>
      <c:overlay val="0"/>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42"/>
      <c:rAngAx val="0"/>
      <c:perspective val="30"/>
    </c:view3D>
    <c:floor>
      <c:thickness val="0"/>
    </c:floor>
    <c:sideWall>
      <c:thickness val="0"/>
    </c:sideWall>
    <c:backWall>
      <c:thickness val="0"/>
    </c:backWall>
    <c:plotArea>
      <c:layout>
        <c:manualLayout>
          <c:layoutTarget val="inner"/>
          <c:xMode val="edge"/>
          <c:yMode val="edge"/>
          <c:x val="3.5570277438827992E-2"/>
          <c:y val="0"/>
          <c:w val="0.67948573346922803"/>
          <c:h val="1"/>
        </c:manualLayout>
      </c:layout>
      <c:pie3DChart>
        <c:varyColors val="1"/>
        <c:ser>
          <c:idx val="0"/>
          <c:order val="0"/>
          <c:tx>
            <c:strRef>
              <c:f>Лист1!$B$1</c:f>
              <c:strCache>
                <c:ptCount val="1"/>
                <c:pt idx="0">
                  <c:v>Продажи</c:v>
                </c:pt>
              </c:strCache>
            </c:strRef>
          </c:tx>
          <c:explosion val="37"/>
          <c:dPt>
            <c:idx val="0"/>
            <c:bubble3D val="0"/>
            <c:explosion val="41"/>
            <c:spPr>
              <a:solidFill>
                <a:schemeClr val="accent3">
                  <a:lumMod val="60000"/>
                  <a:lumOff val="40000"/>
                </a:schemeClr>
              </a:solidFill>
            </c:spPr>
          </c:dPt>
          <c:dPt>
            <c:idx val="1"/>
            <c:bubble3D val="0"/>
            <c:spPr>
              <a:solidFill>
                <a:schemeClr val="accent1">
                  <a:lumMod val="20000"/>
                  <a:lumOff val="80000"/>
                </a:schemeClr>
              </a:solidFill>
            </c:spPr>
          </c:dPt>
          <c:dPt>
            <c:idx val="2"/>
            <c:bubble3D val="0"/>
            <c:spPr>
              <a:solidFill>
                <a:schemeClr val="bg2">
                  <a:lumMod val="75000"/>
                </a:schemeClr>
              </a:solidFill>
            </c:spPr>
          </c:dPt>
          <c:dPt>
            <c:idx val="4"/>
            <c:bubble3D val="0"/>
            <c:spPr>
              <a:solidFill>
                <a:schemeClr val="tx2">
                  <a:lumMod val="40000"/>
                  <a:lumOff val="60000"/>
                </a:schemeClr>
              </a:solidFill>
            </c:spPr>
          </c:dPt>
          <c:dPt>
            <c:idx val="5"/>
            <c:bubble3D val="0"/>
            <c:spPr>
              <a:solidFill>
                <a:schemeClr val="accent6">
                  <a:lumMod val="60000"/>
                  <a:lumOff val="40000"/>
                </a:schemeClr>
              </a:solidFill>
            </c:spPr>
          </c:dPt>
          <c:dLbls>
            <c:dLbl>
              <c:idx val="0"/>
              <c:layout>
                <c:manualLayout>
                  <c:x val="-3.2255957067572255E-2"/>
                  <c:y val="9.6199379733207552E-2"/>
                </c:manualLayout>
              </c:layout>
              <c:tx>
                <c:rich>
                  <a:bodyPr/>
                  <a:lstStyle/>
                  <a:p>
                    <a:r>
                      <a:rPr lang="en-US" dirty="0" smtClean="0">
                        <a:solidFill>
                          <a:srgbClr val="002060"/>
                        </a:solidFill>
                      </a:rPr>
                      <a:t>75,</a:t>
                    </a:r>
                    <a:r>
                      <a:rPr lang="ru-RU" dirty="0" smtClean="0">
                        <a:solidFill>
                          <a:srgbClr val="002060"/>
                        </a:solidFill>
                      </a:rPr>
                      <a:t>0</a:t>
                    </a:r>
                    <a:r>
                      <a:rPr lang="en-US" dirty="0" smtClean="0">
                        <a:solidFill>
                          <a:srgbClr val="002060"/>
                        </a:solidFill>
                      </a:rPr>
                      <a:t>%</a:t>
                    </a:r>
                    <a:endParaRPr lang="en-US" dirty="0"/>
                  </a:p>
                </c:rich>
              </c:tx>
              <c:showLegendKey val="0"/>
              <c:showVal val="1"/>
              <c:showCatName val="0"/>
              <c:showSerName val="0"/>
              <c:showPercent val="0"/>
              <c:showBubbleSize val="0"/>
            </c:dLbl>
            <c:dLbl>
              <c:idx val="1"/>
              <c:layout>
                <c:manualLayout>
                  <c:x val="1.0275428334049839E-3"/>
                  <c:y val="-2.2440618691015961E-3"/>
                </c:manualLayout>
              </c:layout>
              <c:showLegendKey val="0"/>
              <c:showVal val="1"/>
              <c:showCatName val="0"/>
              <c:showSerName val="0"/>
              <c:showPercent val="0"/>
              <c:showBubbleSize val="0"/>
            </c:dLbl>
            <c:dLbl>
              <c:idx val="2"/>
              <c:layout>
                <c:manualLayout>
                  <c:x val="1.1209141013317362E-2"/>
                  <c:y val="-1.5977805685110529E-2"/>
                </c:manualLayout>
              </c:layout>
              <c:showLegendKey val="0"/>
              <c:showVal val="1"/>
              <c:showCatName val="0"/>
              <c:showSerName val="0"/>
              <c:showPercent val="0"/>
              <c:showBubbleSize val="0"/>
            </c:dLbl>
            <c:dLbl>
              <c:idx val="3"/>
              <c:layout>
                <c:manualLayout>
                  <c:x val="2.0497480956222263E-2"/>
                  <c:y val="-5.9899026088505759E-2"/>
                </c:manualLayout>
              </c:layout>
              <c:showLegendKey val="0"/>
              <c:showVal val="1"/>
              <c:showCatName val="0"/>
              <c:showSerName val="0"/>
              <c:showPercent val="0"/>
              <c:showBubbleSize val="0"/>
            </c:dLbl>
            <c:dLbl>
              <c:idx val="4"/>
              <c:layout>
                <c:manualLayout>
                  <c:x val="5.3421358979437068E-2"/>
                  <c:y val="-3.889932012697777E-2"/>
                </c:manualLayout>
              </c:layout>
              <c:showLegendKey val="0"/>
              <c:showVal val="1"/>
              <c:showCatName val="0"/>
              <c:showSerName val="0"/>
              <c:showPercent val="0"/>
              <c:showBubbleSize val="0"/>
            </c:dLbl>
            <c:dLbl>
              <c:idx val="5"/>
              <c:layout>
                <c:manualLayout>
                  <c:x val="2.3958207542157151E-2"/>
                  <c:y val="-3.4707186836162009E-2"/>
                </c:manualLayout>
              </c:layout>
              <c:showLegendKey val="0"/>
              <c:showVal val="1"/>
              <c:showCatName val="0"/>
              <c:showSerName val="0"/>
              <c:showPercent val="0"/>
              <c:showBubbleSize val="0"/>
            </c:dLbl>
            <c:numFmt formatCode="0.0%" sourceLinked="0"/>
            <c:txPr>
              <a:bodyPr/>
              <a:lstStyle/>
              <a:p>
                <a:pPr>
                  <a:defRPr sz="1400">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Лист1!$A$2:$A$6</c:f>
              <c:strCache>
                <c:ptCount val="5"/>
                <c:pt idx="0">
                  <c:v>Доходы от использвания имущества, находящегося в муниципальной собственности</c:v>
                </c:pt>
                <c:pt idx="1">
                  <c:v>Доходы от продажи земельных участков и имущества</c:v>
                </c:pt>
                <c:pt idx="2">
                  <c:v>Штрафы</c:v>
                </c:pt>
                <c:pt idx="3">
                  <c:v>Доходы от компенсации затрат государства</c:v>
                </c:pt>
                <c:pt idx="4">
                  <c:v>Прочие неналоговые доходы</c:v>
                </c:pt>
              </c:strCache>
            </c:strRef>
          </c:cat>
          <c:val>
            <c:numRef>
              <c:f>Лист1!$B$2:$B$6</c:f>
              <c:numCache>
                <c:formatCode>0.00</c:formatCode>
                <c:ptCount val="5"/>
                <c:pt idx="0">
                  <c:v>0.75</c:v>
                </c:pt>
                <c:pt idx="1">
                  <c:v>0.10714285714285714</c:v>
                </c:pt>
                <c:pt idx="2">
                  <c:v>3.5714285714285712E-2</c:v>
                </c:pt>
                <c:pt idx="3">
                  <c:v>7.1428571428571425E-2</c:v>
                </c:pt>
                <c:pt idx="4">
                  <c:v>3.5714285714285712E-2</c:v>
                </c:pt>
              </c:numCache>
            </c:numRef>
          </c:val>
        </c:ser>
        <c:ser>
          <c:idx val="1"/>
          <c:order val="1"/>
          <c:tx>
            <c:strRef>
              <c:f>Лист1!$C$1</c:f>
              <c:strCache>
                <c:ptCount val="1"/>
                <c:pt idx="0">
                  <c:v>Столбец1</c:v>
                </c:pt>
              </c:strCache>
            </c:strRef>
          </c:tx>
          <c:explosion val="25"/>
          <c:cat>
            <c:strRef>
              <c:f>Лист1!$A$2:$A$6</c:f>
              <c:strCache>
                <c:ptCount val="5"/>
                <c:pt idx="0">
                  <c:v>Доходы от использвания имущества, находящегося в муниципальной собственности</c:v>
                </c:pt>
                <c:pt idx="1">
                  <c:v>Доходы от продажи земельных участков и имущества</c:v>
                </c:pt>
                <c:pt idx="2">
                  <c:v>Штрафы</c:v>
                </c:pt>
                <c:pt idx="3">
                  <c:v>Доходы от компенсации затрат государства</c:v>
                </c:pt>
                <c:pt idx="4">
                  <c:v>Прочие неналоговые доходы</c:v>
                </c:pt>
              </c:strCache>
            </c:strRef>
          </c:cat>
          <c:val>
            <c:numRef>
              <c:f>Лист1!$C$2:$C$6</c:f>
              <c:numCache>
                <c:formatCode>General</c:formatCode>
                <c:ptCount val="5"/>
                <c:pt idx="0">
                  <c:v>6.3</c:v>
                </c:pt>
                <c:pt idx="1">
                  <c:v>0.9</c:v>
                </c:pt>
                <c:pt idx="2">
                  <c:v>0.3</c:v>
                </c:pt>
                <c:pt idx="3">
                  <c:v>0.6</c:v>
                </c:pt>
                <c:pt idx="4">
                  <c:v>0.3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2245392435387668"/>
          <c:y val="0.19257177546533763"/>
          <c:w val="0.26865350628641638"/>
          <c:h val="0.61485627161701817"/>
        </c:manualLayout>
      </c:layout>
      <c:overlay val="0"/>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1.3846627613270125E-3"/>
          <c:y val="2.4580648332986881E-3"/>
          <c:w val="0.72458867901682311"/>
          <c:h val="0.99508387033340262"/>
        </c:manualLayout>
      </c:layout>
      <c:pie3DChart>
        <c:varyColors val="1"/>
        <c:ser>
          <c:idx val="0"/>
          <c:order val="0"/>
          <c:tx>
            <c:strRef>
              <c:f>Лист1!$B$1</c:f>
              <c:strCache>
                <c:ptCount val="1"/>
                <c:pt idx="0">
                  <c:v>Продажи</c:v>
                </c:pt>
              </c:strCache>
            </c:strRef>
          </c:tx>
          <c:spPr>
            <a:ln>
              <a:solidFill>
                <a:schemeClr val="bg1"/>
              </a:solidFill>
            </a:ln>
          </c:spPr>
          <c:explosion val="25"/>
          <c:dPt>
            <c:idx val="0"/>
            <c:bubble3D val="0"/>
            <c:spPr>
              <a:solidFill>
                <a:schemeClr val="accent3">
                  <a:lumMod val="60000"/>
                  <a:lumOff val="40000"/>
                </a:schemeClr>
              </a:solidFill>
              <a:ln>
                <a:solidFill>
                  <a:schemeClr val="bg1"/>
                </a:solidFill>
              </a:ln>
            </c:spPr>
          </c:dPt>
          <c:dPt>
            <c:idx val="1"/>
            <c:bubble3D val="0"/>
            <c:spPr>
              <a:solidFill>
                <a:schemeClr val="accent2">
                  <a:lumMod val="60000"/>
                  <a:lumOff val="40000"/>
                </a:schemeClr>
              </a:solidFill>
              <a:ln>
                <a:solidFill>
                  <a:schemeClr val="bg1"/>
                </a:solidFill>
              </a:ln>
            </c:spPr>
          </c:dPt>
          <c:dPt>
            <c:idx val="2"/>
            <c:bubble3D val="0"/>
            <c:spPr>
              <a:solidFill>
                <a:schemeClr val="accent6">
                  <a:lumMod val="40000"/>
                  <a:lumOff val="60000"/>
                </a:schemeClr>
              </a:solidFill>
              <a:ln>
                <a:solidFill>
                  <a:schemeClr val="bg1"/>
                </a:solidFill>
              </a:ln>
            </c:spPr>
          </c:dPt>
          <c:dPt>
            <c:idx val="3"/>
            <c:bubble3D val="0"/>
            <c:explosion val="23"/>
            <c:spPr>
              <a:solidFill>
                <a:schemeClr val="tx2">
                  <a:lumMod val="60000"/>
                  <a:lumOff val="40000"/>
                </a:schemeClr>
              </a:solidFill>
              <a:ln>
                <a:solidFill>
                  <a:schemeClr val="bg1"/>
                </a:solidFill>
              </a:ln>
            </c:spPr>
          </c:dPt>
          <c:dPt>
            <c:idx val="4"/>
            <c:bubble3D val="0"/>
          </c:dPt>
          <c:dLbls>
            <c:dLbl>
              <c:idx val="0"/>
              <c:layout>
                <c:manualLayout>
                  <c:x val="8.9477980707457633E-3"/>
                  <c:y val="-4.6831994928839243E-2"/>
                </c:manualLayout>
              </c:layout>
              <c:showLegendKey val="0"/>
              <c:showVal val="1"/>
              <c:showCatName val="0"/>
              <c:showSerName val="0"/>
              <c:showPercent val="0"/>
              <c:showBubbleSize val="0"/>
            </c:dLbl>
            <c:dLbl>
              <c:idx val="1"/>
              <c:layout>
                <c:manualLayout>
                  <c:x val="4.574081140742816E-2"/>
                  <c:y val="2.5145231319064439E-2"/>
                </c:manualLayout>
              </c:layout>
              <c:showLegendKey val="0"/>
              <c:showVal val="1"/>
              <c:showCatName val="0"/>
              <c:showSerName val="0"/>
              <c:showPercent val="0"/>
              <c:showBubbleSize val="0"/>
            </c:dLbl>
            <c:dLbl>
              <c:idx val="2"/>
              <c:layout>
                <c:manualLayout>
                  <c:x val="8.5088371823420581E-3"/>
                  <c:y val="-4.3046595645728887E-2"/>
                </c:manualLayout>
              </c:layout>
              <c:showLegendKey val="0"/>
              <c:showVal val="1"/>
              <c:showCatName val="0"/>
              <c:showSerName val="0"/>
              <c:showPercent val="0"/>
              <c:showBubbleSize val="0"/>
            </c:dLbl>
            <c:dLbl>
              <c:idx val="3"/>
              <c:layout>
                <c:manualLayout>
                  <c:x val="1.6289856682590823E-3"/>
                  <c:y val="-1.6191735474780523E-2"/>
                </c:manualLayout>
              </c:layout>
              <c:showLegendKey val="0"/>
              <c:showVal val="1"/>
              <c:showCatName val="0"/>
              <c:showSerName val="0"/>
              <c:showPercent val="0"/>
              <c:showBubbleSize val="0"/>
            </c:dLbl>
            <c:numFmt formatCode="0.0%" sourceLinked="0"/>
            <c:txPr>
              <a:bodyPr/>
              <a:lstStyle/>
              <a:p>
                <a:pPr>
                  <a:defRPr sz="1400">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Лист1!$A$2:$A$6</c:f>
              <c:strCache>
                <c:ptCount val="5"/>
                <c:pt idx="0">
                  <c:v>Дотации</c:v>
                </c:pt>
                <c:pt idx="1">
                  <c:v>Субсидии</c:v>
                </c:pt>
                <c:pt idx="2">
                  <c:v>Субвенции</c:v>
                </c:pt>
                <c:pt idx="3">
                  <c:v>Иные межбюджетные трансферты</c:v>
                </c:pt>
                <c:pt idx="4">
                  <c:v>Прочие безвозмездные поступления в бюджеты муниципальных округов</c:v>
                </c:pt>
              </c:strCache>
            </c:strRef>
          </c:cat>
          <c:val>
            <c:numRef>
              <c:f>Лист1!$B$2:$B$6</c:f>
              <c:numCache>
                <c:formatCode>0.00</c:formatCode>
                <c:ptCount val="5"/>
                <c:pt idx="0">
                  <c:v>0.39523755269454253</c:v>
                </c:pt>
                <c:pt idx="1">
                  <c:v>0.2557821579127264</c:v>
                </c:pt>
                <c:pt idx="2">
                  <c:v>0.3400934259997721</c:v>
                </c:pt>
                <c:pt idx="3">
                  <c:v>7.0639170559416656E-3</c:v>
                </c:pt>
                <c:pt idx="4" formatCode="0.000">
                  <c:v>1.8229463370172041E-3</c:v>
                </c:pt>
              </c:numCache>
            </c:numRef>
          </c:val>
        </c:ser>
        <c:ser>
          <c:idx val="1"/>
          <c:order val="1"/>
          <c:tx>
            <c:strRef>
              <c:f>Лист1!$C$1</c:f>
              <c:strCache>
                <c:ptCount val="1"/>
                <c:pt idx="0">
                  <c:v>Столбец1</c:v>
                </c:pt>
              </c:strCache>
            </c:strRef>
          </c:tx>
          <c:explosion val="25"/>
          <c:cat>
            <c:strRef>
              <c:f>Лист1!$A$2:$A$6</c:f>
              <c:strCache>
                <c:ptCount val="5"/>
                <c:pt idx="0">
                  <c:v>Дотации</c:v>
                </c:pt>
                <c:pt idx="1">
                  <c:v>Субсидии</c:v>
                </c:pt>
                <c:pt idx="2">
                  <c:v>Субвенции</c:v>
                </c:pt>
                <c:pt idx="3">
                  <c:v>Иные межбюджетные трансферты</c:v>
                </c:pt>
                <c:pt idx="4">
                  <c:v>Прочие безвозмездные поступления в бюджеты муниципальных округов</c:v>
                </c:pt>
              </c:strCache>
            </c:strRef>
          </c:cat>
          <c:val>
            <c:numRef>
              <c:f>Лист1!$C$2:$C$6</c:f>
              <c:numCache>
                <c:formatCode>General</c:formatCode>
                <c:ptCount val="5"/>
                <c:pt idx="0">
                  <c:v>346.9</c:v>
                </c:pt>
                <c:pt idx="1">
                  <c:v>224.5</c:v>
                </c:pt>
                <c:pt idx="2">
                  <c:v>298.5</c:v>
                </c:pt>
                <c:pt idx="3">
                  <c:v>6.2</c:v>
                </c:pt>
                <c:pt idx="4">
                  <c:v>1.6</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2954057972053288"/>
          <c:y val="0.3527990777805261"/>
          <c:w val="0.24621502628740174"/>
          <c:h val="0.59905033536133356"/>
        </c:manualLayout>
      </c:layout>
      <c:overlay val="0"/>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5.2123079220705898E-4"/>
          <c:y val="0"/>
          <c:w val="0.67952524856072449"/>
          <c:h val="0.96092350137733984"/>
        </c:manualLayout>
      </c:layout>
      <c:pie3DChart>
        <c:varyColors val="1"/>
        <c:ser>
          <c:idx val="0"/>
          <c:order val="0"/>
          <c:tx>
            <c:strRef>
              <c:f>Лист1!$B$1</c:f>
              <c:strCache>
                <c:ptCount val="1"/>
                <c:pt idx="0">
                  <c:v>Продажи</c:v>
                </c:pt>
              </c:strCache>
            </c:strRef>
          </c:tx>
          <c:explosion val="29"/>
          <c:dPt>
            <c:idx val="4"/>
            <c:bubble3D val="0"/>
            <c:spPr>
              <a:solidFill>
                <a:schemeClr val="bg2">
                  <a:lumMod val="50000"/>
                </a:schemeClr>
              </a:solidFill>
            </c:spPr>
          </c:dPt>
          <c:dPt>
            <c:idx val="5"/>
            <c:bubble3D val="0"/>
            <c:explosion val="52"/>
            <c:spPr>
              <a:solidFill>
                <a:schemeClr val="accent3">
                  <a:lumMod val="60000"/>
                  <a:lumOff val="40000"/>
                </a:schemeClr>
              </a:solidFill>
            </c:spPr>
          </c:dPt>
          <c:dPt>
            <c:idx val="8"/>
            <c:bubble3D val="0"/>
            <c:spPr>
              <a:solidFill>
                <a:schemeClr val="accent6">
                  <a:lumMod val="40000"/>
                  <a:lumOff val="60000"/>
                </a:schemeClr>
              </a:solidFill>
            </c:spPr>
          </c:dPt>
          <c:dPt>
            <c:idx val="9"/>
            <c:bubble3D val="0"/>
            <c:spPr>
              <a:solidFill>
                <a:schemeClr val="accent6">
                  <a:lumMod val="75000"/>
                </a:schemeClr>
              </a:solidFill>
            </c:spPr>
          </c:dPt>
          <c:dLbls>
            <c:dLbl>
              <c:idx val="0"/>
              <c:layout>
                <c:manualLayout>
                  <c:x val="-2.4408717792740696E-2"/>
                  <c:y val="-2.380344491637679E-2"/>
                </c:manualLayout>
              </c:layout>
              <c:tx>
                <c:rich>
                  <a:bodyPr/>
                  <a:lstStyle/>
                  <a:p>
                    <a:r>
                      <a:rPr lang="en-US" dirty="0" smtClean="0"/>
                      <a:t>12,</a:t>
                    </a:r>
                    <a:r>
                      <a:rPr lang="ru-RU" dirty="0" smtClean="0"/>
                      <a:t>1</a:t>
                    </a:r>
                    <a:r>
                      <a:rPr lang="en-US" dirty="0" smtClean="0"/>
                      <a:t>%</a:t>
                    </a:r>
                    <a:endParaRPr lang="en-US" dirty="0"/>
                  </a:p>
                </c:rich>
              </c:tx>
              <c:showLegendKey val="0"/>
              <c:showVal val="1"/>
              <c:showCatName val="0"/>
              <c:showSerName val="0"/>
              <c:showPercent val="0"/>
              <c:showBubbleSize val="0"/>
            </c:dLbl>
            <c:dLbl>
              <c:idx val="3"/>
              <c:layout>
                <c:manualLayout>
                  <c:x val="-3.012472657864973E-3"/>
                  <c:y val="-1.6804578693535476E-2"/>
                </c:manualLayout>
              </c:layout>
              <c:showLegendKey val="0"/>
              <c:showVal val="1"/>
              <c:showCatName val="0"/>
              <c:showSerName val="0"/>
              <c:showPercent val="0"/>
              <c:showBubbleSize val="0"/>
            </c:dLbl>
            <c:dLbl>
              <c:idx val="4"/>
              <c:layout>
                <c:manualLayout>
                  <c:x val="-4.107706156510843E-2"/>
                  <c:y val="0.104169871438786"/>
                </c:manualLayout>
              </c:layout>
              <c:showLegendKey val="0"/>
              <c:showVal val="1"/>
              <c:showCatName val="0"/>
              <c:showSerName val="0"/>
              <c:showPercent val="0"/>
              <c:showBubbleSize val="0"/>
            </c:dLbl>
            <c:dLbl>
              <c:idx val="5"/>
              <c:layout>
                <c:manualLayout>
                  <c:x val="-0.14115223536182683"/>
                  <c:y val="-4.2323644951130786E-2"/>
                </c:manualLayout>
              </c:layout>
              <c:showLegendKey val="0"/>
              <c:showVal val="1"/>
              <c:showCatName val="0"/>
              <c:showSerName val="0"/>
              <c:showPercent val="0"/>
              <c:showBubbleSize val="0"/>
            </c:dLbl>
            <c:dLbl>
              <c:idx val="6"/>
              <c:layout>
                <c:manualLayout>
                  <c:x val="-4.4906212606613839E-4"/>
                  <c:y val="-1.0651060138617077E-2"/>
                </c:manualLayout>
              </c:layout>
              <c:showLegendKey val="0"/>
              <c:showVal val="1"/>
              <c:showCatName val="0"/>
              <c:showSerName val="0"/>
              <c:showPercent val="0"/>
              <c:showBubbleSize val="0"/>
            </c:dLbl>
            <c:dLbl>
              <c:idx val="8"/>
              <c:layout>
                <c:manualLayout>
                  <c:x val="-2.094934579217974E-2"/>
                  <c:y val="-6.5398716381940471E-3"/>
                </c:manualLayout>
              </c:layout>
              <c:showLegendKey val="0"/>
              <c:showVal val="1"/>
              <c:showCatName val="0"/>
              <c:showSerName val="0"/>
              <c:showPercent val="0"/>
              <c:showBubbleSize val="0"/>
            </c:dLbl>
            <c:dLbl>
              <c:idx val="9"/>
              <c:layout>
                <c:manualLayout>
                  <c:x val="1.7283484895120943E-3"/>
                  <c:y val="-2.6474266392053306E-2"/>
                </c:manualLayout>
              </c:layout>
              <c:showLegendKey val="0"/>
              <c:showVal val="1"/>
              <c:showCatName val="0"/>
              <c:showSerName val="0"/>
              <c:showPercent val="0"/>
              <c:showBubbleSize val="0"/>
            </c:dLbl>
            <c:numFmt formatCode="0.0%" sourceLinked="0"/>
            <c:txPr>
              <a:bodyPr/>
              <a:lstStyle/>
              <a:p>
                <a:pPr>
                  <a:defRPr sz="1400" b="0">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Лист1!$A$2:$A$11</c:f>
              <c:strCache>
                <c:ptCount val="10"/>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Образование</c:v>
                </c:pt>
                <c:pt idx="6">
                  <c:v>Культура</c:v>
                </c:pt>
                <c:pt idx="7">
                  <c:v>Социальная политика</c:v>
                </c:pt>
                <c:pt idx="8">
                  <c:v>Физическая культура и спорт</c:v>
                </c:pt>
                <c:pt idx="9">
                  <c:v>Средства массовой информации</c:v>
                </c:pt>
              </c:strCache>
            </c:strRef>
          </c:cat>
          <c:val>
            <c:numRef>
              <c:f>Лист1!$B$2:$B$11</c:f>
              <c:numCache>
                <c:formatCode>0.000</c:formatCode>
                <c:ptCount val="10"/>
                <c:pt idx="0">
                  <c:v>0.12124966811222231</c:v>
                </c:pt>
                <c:pt idx="1">
                  <c:v>1.0620408885742101E-3</c:v>
                </c:pt>
                <c:pt idx="2">
                  <c:v>1.761217806885565E-2</c:v>
                </c:pt>
                <c:pt idx="3">
                  <c:v>2.8763607398884856E-2</c:v>
                </c:pt>
                <c:pt idx="4">
                  <c:v>0.21842640941676253</c:v>
                </c:pt>
                <c:pt idx="5">
                  <c:v>0.4266749269846889</c:v>
                </c:pt>
                <c:pt idx="6">
                  <c:v>9.1247013010000877E-2</c:v>
                </c:pt>
                <c:pt idx="7">
                  <c:v>2.4072926807682093E-2</c:v>
                </c:pt>
                <c:pt idx="8">
                  <c:v>6.2306398796353663E-2</c:v>
                </c:pt>
                <c:pt idx="9">
                  <c:v>8.5848305159748634E-3</c:v>
                </c:pt>
              </c:numCache>
            </c:numRef>
          </c:val>
        </c:ser>
        <c:ser>
          <c:idx val="1"/>
          <c:order val="1"/>
          <c:tx>
            <c:strRef>
              <c:f>Лист1!$C$1</c:f>
              <c:strCache>
                <c:ptCount val="1"/>
                <c:pt idx="0">
                  <c:v>Столбец1</c:v>
                </c:pt>
              </c:strCache>
            </c:strRef>
          </c:tx>
          <c:explosion val="25"/>
          <c:cat>
            <c:strRef>
              <c:f>Лист1!$A$2:$A$11</c:f>
              <c:strCache>
                <c:ptCount val="10"/>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Образование</c:v>
                </c:pt>
                <c:pt idx="6">
                  <c:v>Культура</c:v>
                </c:pt>
                <c:pt idx="7">
                  <c:v>Социальная политика</c:v>
                </c:pt>
                <c:pt idx="8">
                  <c:v>Физическая культура и спорт</c:v>
                </c:pt>
                <c:pt idx="9">
                  <c:v>Средства массовой информации</c:v>
                </c:pt>
              </c:strCache>
            </c:strRef>
          </c:cat>
          <c:val>
            <c:numRef>
              <c:f>Лист1!$C$2:$C$11</c:f>
              <c:numCache>
                <c:formatCode>General</c:formatCode>
                <c:ptCount val="10"/>
                <c:pt idx="0">
                  <c:v>137</c:v>
                </c:pt>
                <c:pt idx="1">
                  <c:v>1.2</c:v>
                </c:pt>
                <c:pt idx="2">
                  <c:v>19.899999999999999</c:v>
                </c:pt>
                <c:pt idx="3">
                  <c:v>32.5</c:v>
                </c:pt>
                <c:pt idx="4">
                  <c:v>246.8</c:v>
                </c:pt>
                <c:pt idx="5" formatCode="0.0">
                  <c:v>482.1</c:v>
                </c:pt>
                <c:pt idx="6">
                  <c:v>103.1</c:v>
                </c:pt>
                <c:pt idx="7">
                  <c:v>27.2</c:v>
                </c:pt>
                <c:pt idx="8">
                  <c:v>70.400000000000006</c:v>
                </c:pt>
                <c:pt idx="9">
                  <c:v>9.6999999999999993</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200" b="0">
              <a:solidFill>
                <a:srgbClr val="002060"/>
              </a:solidFill>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solidFill>
                  <a:srgbClr val="002060"/>
                </a:solidFill>
                <a:latin typeface="Times New Roman" panose="02020603050405020304" pitchFamily="18" charset="0"/>
                <a:cs typeface="Times New Roman" panose="02020603050405020304" pitchFamily="18" charset="0"/>
              </a:defRPr>
            </a:pPr>
            <a:r>
              <a:rPr lang="ru-RU" sz="1800" dirty="0" smtClean="0">
                <a:solidFill>
                  <a:srgbClr val="002060"/>
                </a:solidFill>
                <a:latin typeface="Times New Roman" panose="02020603050405020304" pitchFamily="18" charset="0"/>
                <a:cs typeface="Times New Roman" panose="02020603050405020304" pitchFamily="18" charset="0"/>
              </a:rPr>
              <a:t>2027 год</a:t>
            </a:r>
            <a:endParaRPr lang="ru-RU" sz="1800" dirty="0">
              <a:solidFill>
                <a:srgbClr val="002060"/>
              </a:solidFill>
              <a:latin typeface="Times New Roman" panose="02020603050405020304" pitchFamily="18" charset="0"/>
              <a:cs typeface="Times New Roman" panose="02020603050405020304" pitchFamily="18" charset="0"/>
            </a:endParaRPr>
          </a:p>
        </c:rich>
      </c:tx>
      <c:layout>
        <c:manualLayout>
          <c:xMode val="edge"/>
          <c:yMode val="edge"/>
          <c:x val="9.0035134985001659E-3"/>
          <c:y val="3.3670114820634936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9825324067935104E-2"/>
          <c:y val="0.13988402248209245"/>
          <c:w val="0.49086380635126564"/>
          <c:h val="0.62442517377346307"/>
        </c:manualLayout>
      </c:layout>
      <c:pie3DChart>
        <c:varyColors val="1"/>
        <c:ser>
          <c:idx val="0"/>
          <c:order val="0"/>
          <c:tx>
            <c:strRef>
              <c:f>Лист1!$B$1</c:f>
              <c:strCache>
                <c:ptCount val="1"/>
                <c:pt idx="0">
                  <c:v>Продажи</c:v>
                </c:pt>
              </c:strCache>
            </c:strRef>
          </c:tx>
          <c:explosion val="25"/>
          <c:dPt>
            <c:idx val="4"/>
            <c:bubble3D val="0"/>
            <c:spPr>
              <a:solidFill>
                <a:schemeClr val="bg2">
                  <a:lumMod val="50000"/>
                </a:schemeClr>
              </a:solidFill>
            </c:spPr>
          </c:dPt>
          <c:dPt>
            <c:idx val="5"/>
            <c:bubble3D val="0"/>
            <c:spPr>
              <a:solidFill>
                <a:schemeClr val="accent3">
                  <a:lumMod val="60000"/>
                  <a:lumOff val="40000"/>
                </a:schemeClr>
              </a:solidFill>
            </c:spPr>
          </c:dPt>
          <c:dPt>
            <c:idx val="8"/>
            <c:bubble3D val="0"/>
            <c:spPr>
              <a:solidFill>
                <a:schemeClr val="accent6">
                  <a:lumMod val="40000"/>
                  <a:lumOff val="60000"/>
                </a:schemeClr>
              </a:solidFill>
            </c:spPr>
          </c:dPt>
          <c:dPt>
            <c:idx val="9"/>
            <c:bubble3D val="0"/>
            <c:spPr>
              <a:solidFill>
                <a:schemeClr val="accent6">
                  <a:lumMod val="75000"/>
                </a:schemeClr>
              </a:solidFill>
            </c:spPr>
          </c:dPt>
          <c:dLbls>
            <c:dLbl>
              <c:idx val="0"/>
              <c:layout>
                <c:manualLayout>
                  <c:x val="-2.6669303769115259E-2"/>
                  <c:y val="-1.1763089648789611E-2"/>
                </c:manualLayout>
              </c:layout>
              <c:showLegendKey val="0"/>
              <c:showVal val="1"/>
              <c:showCatName val="0"/>
              <c:showSerName val="0"/>
              <c:showPercent val="0"/>
              <c:showBubbleSize val="0"/>
            </c:dLbl>
            <c:dLbl>
              <c:idx val="3"/>
              <c:layout>
                <c:manualLayout>
                  <c:x val="1.1780333099189695E-2"/>
                  <c:y val="-1.8629431102798692E-2"/>
                </c:manualLayout>
              </c:layout>
              <c:showLegendKey val="0"/>
              <c:showVal val="1"/>
              <c:showCatName val="0"/>
              <c:showSerName val="0"/>
              <c:showPercent val="0"/>
              <c:showBubbleSize val="0"/>
            </c:dLbl>
            <c:dLbl>
              <c:idx val="4"/>
              <c:layout>
                <c:manualLayout>
                  <c:x val="2.2475511980150353E-3"/>
                  <c:y val="-6.3510464970547688E-3"/>
                </c:manualLayout>
              </c:layout>
              <c:showLegendKey val="0"/>
              <c:showVal val="1"/>
              <c:showCatName val="0"/>
              <c:showSerName val="0"/>
              <c:showPercent val="0"/>
              <c:showBubbleSize val="0"/>
            </c:dLbl>
            <c:dLbl>
              <c:idx val="5"/>
              <c:layout>
                <c:manualLayout>
                  <c:x val="-9.7971174499129704E-2"/>
                  <c:y val="-2.3540881352010566E-2"/>
                </c:manualLayout>
              </c:layout>
              <c:showLegendKey val="0"/>
              <c:showVal val="1"/>
              <c:showCatName val="0"/>
              <c:showSerName val="0"/>
              <c:showPercent val="0"/>
              <c:showBubbleSize val="0"/>
            </c:dLbl>
            <c:dLbl>
              <c:idx val="6"/>
              <c:layout>
                <c:manualLayout>
                  <c:x val="-3.3064613191126913E-3"/>
                  <c:y val="-2.8226498404465568E-2"/>
                </c:manualLayout>
              </c:layout>
              <c:tx>
                <c:rich>
                  <a:bodyPr/>
                  <a:lstStyle/>
                  <a:p>
                    <a:r>
                      <a:rPr lang="en-US" dirty="0" smtClean="0"/>
                      <a:t>11,</a:t>
                    </a:r>
                    <a:r>
                      <a:rPr lang="ru-RU" dirty="0" smtClean="0"/>
                      <a:t>4</a:t>
                    </a:r>
                    <a:r>
                      <a:rPr lang="en-US" dirty="0" smtClean="0"/>
                      <a:t>%</a:t>
                    </a:r>
                    <a:endParaRPr lang="en-US" dirty="0"/>
                  </a:p>
                </c:rich>
              </c:tx>
              <c:showLegendKey val="0"/>
              <c:showVal val="1"/>
              <c:showCatName val="0"/>
              <c:showSerName val="0"/>
              <c:showPercent val="0"/>
              <c:showBubbleSize val="0"/>
            </c:dLbl>
            <c:dLbl>
              <c:idx val="8"/>
              <c:layout>
                <c:manualLayout>
                  <c:x val="8.6223058549050376E-3"/>
                  <c:y val="-2.9737676786179106E-2"/>
                </c:manualLayout>
              </c:layout>
              <c:showLegendKey val="0"/>
              <c:showVal val="1"/>
              <c:showCatName val="0"/>
              <c:showSerName val="0"/>
              <c:showPercent val="0"/>
              <c:showBubbleSize val="0"/>
            </c:dLbl>
            <c:dLbl>
              <c:idx val="9"/>
              <c:layout>
                <c:manualLayout>
                  <c:x val="1.1556586305225345E-3"/>
                  <c:y val="-2.2427622509086337E-2"/>
                </c:manualLayout>
              </c:layout>
              <c:showLegendKey val="0"/>
              <c:showVal val="1"/>
              <c:showCatName val="0"/>
              <c:showSerName val="0"/>
              <c:showPercent val="0"/>
              <c:showBubbleSize val="0"/>
            </c:dLbl>
            <c:numFmt formatCode="0.0%" sourceLinked="0"/>
            <c:txPr>
              <a:bodyPr/>
              <a:lstStyle/>
              <a:p>
                <a:pPr>
                  <a:defRPr sz="1200" b="1">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Лист1!$A$2:$A$11</c:f>
              <c:strCache>
                <c:ptCount val="10"/>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Образование</c:v>
                </c:pt>
                <c:pt idx="6">
                  <c:v>Культура</c:v>
                </c:pt>
                <c:pt idx="7">
                  <c:v>Социальная политика</c:v>
                </c:pt>
                <c:pt idx="8">
                  <c:v>Физическая культура и спорт</c:v>
                </c:pt>
                <c:pt idx="9">
                  <c:v>Средства массовой информации</c:v>
                </c:pt>
              </c:strCache>
            </c:strRef>
          </c:cat>
          <c:val>
            <c:numRef>
              <c:f>Лист1!$B$2:$B$11</c:f>
              <c:numCache>
                <c:formatCode>0.0</c:formatCode>
                <c:ptCount val="10"/>
                <c:pt idx="0">
                  <c:v>0.10076838638858397</c:v>
                </c:pt>
                <c:pt idx="1">
                  <c:v>1.4270032930845226E-3</c:v>
                </c:pt>
                <c:pt idx="2">
                  <c:v>2.1844127332601534E-2</c:v>
                </c:pt>
                <c:pt idx="3">
                  <c:v>4.8408342480790345E-2</c:v>
                </c:pt>
                <c:pt idx="4">
                  <c:v>5.7189901207464325E-2</c:v>
                </c:pt>
                <c:pt idx="5">
                  <c:v>0.54698133918770586</c:v>
                </c:pt>
                <c:pt idx="6">
                  <c:v>0.11317233809001097</c:v>
                </c:pt>
                <c:pt idx="7">
                  <c:v>2.2283205268935236E-2</c:v>
                </c:pt>
                <c:pt idx="8">
                  <c:v>7.7277716794731069E-2</c:v>
                </c:pt>
                <c:pt idx="9">
                  <c:v>1.0647639956092206E-2</c:v>
                </c:pt>
              </c:numCache>
            </c:numRef>
          </c:val>
        </c:ser>
        <c:ser>
          <c:idx val="1"/>
          <c:order val="1"/>
          <c:tx>
            <c:strRef>
              <c:f>Лист1!$C$1</c:f>
              <c:strCache>
                <c:ptCount val="1"/>
                <c:pt idx="0">
                  <c:v>Столбец1</c:v>
                </c:pt>
              </c:strCache>
            </c:strRef>
          </c:tx>
          <c:explosion val="25"/>
          <c:cat>
            <c:strRef>
              <c:f>Лист1!$A$2:$A$11</c:f>
              <c:strCache>
                <c:ptCount val="10"/>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Образование</c:v>
                </c:pt>
                <c:pt idx="6">
                  <c:v>Культура</c:v>
                </c:pt>
                <c:pt idx="7">
                  <c:v>Социальная политика</c:v>
                </c:pt>
                <c:pt idx="8">
                  <c:v>Физическая культура и спорт</c:v>
                </c:pt>
                <c:pt idx="9">
                  <c:v>Средства массовой информации</c:v>
                </c:pt>
              </c:strCache>
            </c:strRef>
          </c:cat>
          <c:val>
            <c:numRef>
              <c:f>Лист1!$C$2:$C$11</c:f>
              <c:numCache>
                <c:formatCode>General</c:formatCode>
                <c:ptCount val="10"/>
                <c:pt idx="0">
                  <c:v>91.8</c:v>
                </c:pt>
                <c:pt idx="1">
                  <c:v>1.3</c:v>
                </c:pt>
                <c:pt idx="2">
                  <c:v>19.899999999999999</c:v>
                </c:pt>
                <c:pt idx="3">
                  <c:v>44.1</c:v>
                </c:pt>
                <c:pt idx="4">
                  <c:v>52.1</c:v>
                </c:pt>
                <c:pt idx="5">
                  <c:v>498.3</c:v>
                </c:pt>
                <c:pt idx="6">
                  <c:v>103.1</c:v>
                </c:pt>
                <c:pt idx="7">
                  <c:v>20.3</c:v>
                </c:pt>
                <c:pt idx="8">
                  <c:v>70.400000000000006</c:v>
                </c:pt>
                <c:pt idx="9">
                  <c:v>9.6999999999999993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5809805854905012"/>
          <c:y val="0.13999055212239822"/>
          <c:w val="0.29389153519979261"/>
          <c:h val="0.79128867122350011"/>
        </c:manualLayout>
      </c:layout>
      <c:overlay val="0"/>
      <c:txPr>
        <a:bodyPr/>
        <a:lstStyle/>
        <a:p>
          <a:pPr>
            <a:defRPr sz="1200" b="0">
              <a:solidFill>
                <a:srgbClr val="002060"/>
              </a:solidFill>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solidFill>
                  <a:srgbClr val="002060"/>
                </a:solidFill>
                <a:latin typeface="Times New Roman" panose="02020603050405020304" pitchFamily="18" charset="0"/>
                <a:cs typeface="Times New Roman" panose="02020603050405020304" pitchFamily="18" charset="0"/>
              </a:defRPr>
            </a:pPr>
            <a:r>
              <a:rPr lang="ru-RU" sz="1800" dirty="0" smtClean="0">
                <a:solidFill>
                  <a:srgbClr val="002060"/>
                </a:solidFill>
                <a:latin typeface="Times New Roman" panose="02020603050405020304" pitchFamily="18" charset="0"/>
                <a:cs typeface="Times New Roman" panose="02020603050405020304" pitchFamily="18" charset="0"/>
              </a:rPr>
              <a:t>2028 год</a:t>
            </a:r>
            <a:endParaRPr lang="ru-RU" sz="1800" dirty="0">
              <a:solidFill>
                <a:srgbClr val="002060"/>
              </a:solidFill>
              <a:latin typeface="Times New Roman" panose="02020603050405020304" pitchFamily="18" charset="0"/>
              <a:cs typeface="Times New Roman" panose="02020603050405020304" pitchFamily="18" charset="0"/>
            </a:endParaRPr>
          </a:p>
        </c:rich>
      </c:tx>
      <c:layout>
        <c:manualLayout>
          <c:xMode val="edge"/>
          <c:yMode val="edge"/>
          <c:x val="3.3808170186618844E-2"/>
          <c:y val="2.1326520788040131E-2"/>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4"/>
            <c:bubble3D val="0"/>
            <c:spPr>
              <a:solidFill>
                <a:schemeClr val="bg2">
                  <a:lumMod val="50000"/>
                </a:schemeClr>
              </a:solidFill>
            </c:spPr>
          </c:dPt>
          <c:dPt>
            <c:idx val="5"/>
            <c:bubble3D val="0"/>
            <c:spPr>
              <a:solidFill>
                <a:schemeClr val="accent3">
                  <a:lumMod val="60000"/>
                  <a:lumOff val="40000"/>
                </a:schemeClr>
              </a:solidFill>
            </c:spPr>
          </c:dPt>
          <c:dPt>
            <c:idx val="8"/>
            <c:bubble3D val="0"/>
            <c:spPr>
              <a:solidFill>
                <a:schemeClr val="accent6">
                  <a:lumMod val="40000"/>
                  <a:lumOff val="60000"/>
                </a:schemeClr>
              </a:solidFill>
            </c:spPr>
          </c:dPt>
          <c:dPt>
            <c:idx val="9"/>
            <c:bubble3D val="0"/>
            <c:spPr>
              <a:solidFill>
                <a:schemeClr val="accent6">
                  <a:lumMod val="75000"/>
                </a:schemeClr>
              </a:solidFill>
            </c:spPr>
          </c:dPt>
          <c:dLbls>
            <c:dLbl>
              <c:idx val="0"/>
              <c:layout>
                <c:manualLayout>
                  <c:x val="-2.7051845286111528E-2"/>
                  <c:y val="-3.220446570751398E-2"/>
                </c:manualLayout>
              </c:layout>
              <c:tx>
                <c:rich>
                  <a:bodyPr/>
                  <a:lstStyle/>
                  <a:p>
                    <a:r>
                      <a:rPr lang="en-US" dirty="0" smtClean="0">
                        <a:solidFill>
                          <a:srgbClr val="002060"/>
                        </a:solidFill>
                      </a:rPr>
                      <a:t>9,</a:t>
                    </a:r>
                    <a:r>
                      <a:rPr lang="ru-RU" dirty="0" smtClean="0">
                        <a:solidFill>
                          <a:srgbClr val="002060"/>
                        </a:solidFill>
                      </a:rPr>
                      <a:t>8</a:t>
                    </a:r>
                    <a:r>
                      <a:rPr lang="en-US" dirty="0" smtClean="0">
                        <a:solidFill>
                          <a:srgbClr val="002060"/>
                        </a:solidFill>
                      </a:rPr>
                      <a:t>%</a:t>
                    </a:r>
                    <a:endParaRPr lang="en-US" dirty="0">
                      <a:solidFill>
                        <a:schemeClr val="accent6"/>
                      </a:solidFill>
                    </a:endParaRPr>
                  </a:p>
                </c:rich>
              </c:tx>
              <c:showLegendKey val="0"/>
              <c:showVal val="1"/>
              <c:showCatName val="0"/>
              <c:showSerName val="0"/>
              <c:showPercent val="0"/>
              <c:showBubbleSize val="0"/>
            </c:dLbl>
            <c:dLbl>
              <c:idx val="3"/>
              <c:layout>
                <c:manualLayout>
                  <c:x val="8.7356437046447327E-3"/>
                  <c:y val="-1.4390183498129837E-2"/>
                </c:manualLayout>
              </c:layout>
              <c:showLegendKey val="0"/>
              <c:showVal val="1"/>
              <c:showCatName val="0"/>
              <c:showSerName val="0"/>
              <c:showPercent val="0"/>
              <c:showBubbleSize val="0"/>
            </c:dLbl>
            <c:dLbl>
              <c:idx val="4"/>
              <c:layout>
                <c:manualLayout>
                  <c:x val="1.0034009908721898E-2"/>
                  <c:y val="-3.1541634262859681E-3"/>
                </c:manualLayout>
              </c:layout>
              <c:tx>
                <c:rich>
                  <a:bodyPr/>
                  <a:lstStyle/>
                  <a:p>
                    <a:r>
                      <a:rPr lang="ru-RU" dirty="0" smtClean="0">
                        <a:solidFill>
                          <a:srgbClr val="002060"/>
                        </a:solidFill>
                      </a:rPr>
                      <a:t>5,5</a:t>
                    </a:r>
                    <a:r>
                      <a:rPr lang="en-US" dirty="0" smtClean="0">
                        <a:solidFill>
                          <a:srgbClr val="002060"/>
                        </a:solidFill>
                      </a:rPr>
                      <a:t>%</a:t>
                    </a:r>
                    <a:endParaRPr lang="en-US" dirty="0">
                      <a:solidFill>
                        <a:schemeClr val="accent6"/>
                      </a:solidFill>
                    </a:endParaRPr>
                  </a:p>
                </c:rich>
              </c:tx>
              <c:showLegendKey val="0"/>
              <c:showVal val="1"/>
              <c:showCatName val="0"/>
              <c:showSerName val="0"/>
              <c:showPercent val="0"/>
              <c:showBubbleSize val="0"/>
            </c:dLbl>
            <c:dLbl>
              <c:idx val="5"/>
              <c:layout>
                <c:manualLayout>
                  <c:x val="-0.21851785429321816"/>
                  <c:y val="-2.7186556119535989E-2"/>
                </c:manualLayout>
              </c:layout>
              <c:showLegendKey val="0"/>
              <c:showVal val="1"/>
              <c:showCatName val="0"/>
              <c:showSerName val="0"/>
              <c:showPercent val="0"/>
              <c:showBubbleSize val="0"/>
            </c:dLbl>
            <c:dLbl>
              <c:idx val="6"/>
              <c:layout>
                <c:manualLayout>
                  <c:x val="-2.13984185196067E-2"/>
                  <c:y val="-3.2361176104445097E-2"/>
                </c:manualLayout>
              </c:layout>
              <c:showLegendKey val="0"/>
              <c:showVal val="1"/>
              <c:showCatName val="0"/>
              <c:showSerName val="0"/>
              <c:showPercent val="0"/>
              <c:showBubbleSize val="0"/>
            </c:dLbl>
            <c:dLbl>
              <c:idx val="8"/>
              <c:layout>
                <c:manualLayout>
                  <c:x val="8.9659230049916726E-3"/>
                  <c:y val="-3.2235232084043282E-2"/>
                </c:manualLayout>
              </c:layout>
              <c:showLegendKey val="0"/>
              <c:showVal val="1"/>
              <c:showCatName val="0"/>
              <c:showSerName val="0"/>
              <c:showPercent val="0"/>
              <c:showBubbleSize val="0"/>
            </c:dLbl>
            <c:dLbl>
              <c:idx val="9"/>
              <c:layout>
                <c:manualLayout>
                  <c:x val="-7.070369797880751E-3"/>
                  <c:y val="-2.0983779580046661E-2"/>
                </c:manualLayout>
              </c:layout>
              <c:showLegendKey val="0"/>
              <c:showVal val="1"/>
              <c:showCatName val="0"/>
              <c:showSerName val="0"/>
              <c:showPercent val="0"/>
              <c:showBubbleSize val="0"/>
            </c:dLbl>
            <c:numFmt formatCode="0.0%" sourceLinked="0"/>
            <c:txPr>
              <a:bodyPr/>
              <a:lstStyle/>
              <a:p>
                <a:pPr>
                  <a:defRPr sz="1200" b="1">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Лист1!$A$2:$A$11</c:f>
              <c:strCache>
                <c:ptCount val="10"/>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Образование</c:v>
                </c:pt>
                <c:pt idx="6">
                  <c:v>Культура</c:v>
                </c:pt>
                <c:pt idx="7">
                  <c:v>Социальная политика</c:v>
                </c:pt>
                <c:pt idx="8">
                  <c:v>Физическая культура и спорт</c:v>
                </c:pt>
                <c:pt idx="9">
                  <c:v>Средства массовой информации</c:v>
                </c:pt>
              </c:strCache>
            </c:strRef>
          </c:cat>
          <c:val>
            <c:numRef>
              <c:f>Лист1!$B$2:$B$11</c:f>
              <c:numCache>
                <c:formatCode>0.0</c:formatCode>
                <c:ptCount val="10"/>
                <c:pt idx="0">
                  <c:v>9.7993168232280103E-2</c:v>
                </c:pt>
                <c:pt idx="1">
                  <c:v>1.7079419299743811E-3</c:v>
                </c:pt>
                <c:pt idx="2">
                  <c:v>2.1242527754056363E-2</c:v>
                </c:pt>
                <c:pt idx="3">
                  <c:v>5.6255337318531176E-2</c:v>
                </c:pt>
                <c:pt idx="4">
                  <c:v>5.4654141759180194E-2</c:v>
                </c:pt>
                <c:pt idx="5">
                  <c:v>0.54355251921434677</c:v>
                </c:pt>
                <c:pt idx="6">
                  <c:v>0.11005550811272417</c:v>
                </c:pt>
                <c:pt idx="7">
                  <c:v>2.9035012809564477E-2</c:v>
                </c:pt>
                <c:pt idx="8">
                  <c:v>7.5149444918872765E-2</c:v>
                </c:pt>
                <c:pt idx="9">
                  <c:v>1.0354397950469683E-2</c:v>
                </c:pt>
              </c:numCache>
            </c:numRef>
          </c:val>
        </c:ser>
        <c:ser>
          <c:idx val="1"/>
          <c:order val="1"/>
          <c:tx>
            <c:strRef>
              <c:f>Лист1!$C$1</c:f>
              <c:strCache>
                <c:ptCount val="1"/>
                <c:pt idx="0">
                  <c:v>Столбец1</c:v>
                </c:pt>
              </c:strCache>
            </c:strRef>
          </c:tx>
          <c:explosion val="25"/>
          <c:cat>
            <c:strRef>
              <c:f>Лист1!$A$2:$A$11</c:f>
              <c:strCache>
                <c:ptCount val="10"/>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Образование</c:v>
                </c:pt>
                <c:pt idx="6">
                  <c:v>Культура</c:v>
                </c:pt>
                <c:pt idx="7">
                  <c:v>Социальная политика</c:v>
                </c:pt>
                <c:pt idx="8">
                  <c:v>Физическая культура и спорт</c:v>
                </c:pt>
                <c:pt idx="9">
                  <c:v>Средства массовой информации</c:v>
                </c:pt>
              </c:strCache>
            </c:strRef>
          </c:cat>
          <c:val>
            <c:numRef>
              <c:f>Лист1!$C$2:$C$11</c:f>
              <c:numCache>
                <c:formatCode>General</c:formatCode>
                <c:ptCount val="10"/>
                <c:pt idx="0" formatCode="0.0">
                  <c:v>91.8</c:v>
                </c:pt>
                <c:pt idx="1">
                  <c:v>1.6</c:v>
                </c:pt>
                <c:pt idx="2">
                  <c:v>19.899999999999999</c:v>
                </c:pt>
                <c:pt idx="3">
                  <c:v>52.7</c:v>
                </c:pt>
                <c:pt idx="4">
                  <c:v>51.2</c:v>
                </c:pt>
                <c:pt idx="5">
                  <c:v>509.2</c:v>
                </c:pt>
                <c:pt idx="6">
                  <c:v>103.1</c:v>
                </c:pt>
                <c:pt idx="7">
                  <c:v>27.2</c:v>
                </c:pt>
                <c:pt idx="8" formatCode="0.0">
                  <c:v>70.400000000000006</c:v>
                </c:pt>
                <c:pt idx="9">
                  <c:v>9.6999999999999993</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doughnutChart>
        <c:varyColors val="1"/>
        <c:ser>
          <c:idx val="0"/>
          <c:order val="0"/>
          <c:tx>
            <c:strRef>
              <c:f>Лист1!$B$1</c:f>
              <c:strCache>
                <c:ptCount val="1"/>
                <c:pt idx="0">
                  <c:v>Продажи</c:v>
                </c:pt>
              </c:strCache>
            </c:strRef>
          </c:tx>
          <c:dLbls>
            <c:dLbl>
              <c:idx val="0"/>
              <c:layout>
                <c:manualLayout>
                  <c:x val="0.12882626568062486"/>
                  <c:y val="4.1771674492307787E-2"/>
                </c:manualLayout>
              </c:layout>
              <c:showLegendKey val="0"/>
              <c:showVal val="1"/>
              <c:showCatName val="0"/>
              <c:showSerName val="0"/>
              <c:showPercent val="0"/>
              <c:showBubbleSize val="0"/>
            </c:dLbl>
            <c:dLbl>
              <c:idx val="1"/>
              <c:layout>
                <c:manualLayout>
                  <c:x val="-0.11392864560942503"/>
                  <c:y val="-8.8184646150427731E-2"/>
                </c:manualLayout>
              </c:layout>
              <c:showLegendKey val="0"/>
              <c:showVal val="1"/>
              <c:showCatName val="0"/>
              <c:showSerName val="0"/>
              <c:showPercent val="0"/>
              <c:showBubbleSize val="0"/>
            </c:dLbl>
            <c:dLbl>
              <c:idx val="2"/>
              <c:layout>
                <c:manualLayout>
                  <c:x val="-0.10122063732049096"/>
                  <c:y val="-0.12067390903934651"/>
                </c:manualLayout>
              </c:layout>
              <c:showLegendKey val="0"/>
              <c:showVal val="1"/>
              <c:showCatName val="0"/>
              <c:showSerName val="0"/>
              <c:showPercent val="0"/>
              <c:showBubbleSize val="0"/>
            </c:dLbl>
            <c:dLbl>
              <c:idx val="3"/>
              <c:layout>
                <c:manualLayout>
                  <c:x val="-3.2206687179685348E-2"/>
                  <c:y val="-0.16012475222051351"/>
                </c:manualLayout>
              </c:layout>
              <c:showLegendKey val="0"/>
              <c:showVal val="1"/>
              <c:showCatName val="0"/>
              <c:showSerName val="0"/>
              <c:showPercent val="0"/>
              <c:showBubbleSize val="0"/>
            </c:dLbl>
            <c:txPr>
              <a:bodyPr/>
              <a:lstStyle/>
              <a:p>
                <a:pPr>
                  <a:defRPr sz="1400" b="1">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Образование</c:v>
                </c:pt>
                <c:pt idx="1">
                  <c:v>Культура,кинематография</c:v>
                </c:pt>
                <c:pt idx="2">
                  <c:v>Социальная политика</c:v>
                </c:pt>
                <c:pt idx="3">
                  <c:v>Физическая культура и спорт</c:v>
                </c:pt>
              </c:strCache>
            </c:strRef>
          </c:cat>
          <c:val>
            <c:numRef>
              <c:f>Лист1!$B$2:$B$5</c:f>
              <c:numCache>
                <c:formatCode>General</c:formatCode>
                <c:ptCount val="4"/>
                <c:pt idx="0" formatCode="0.0">
                  <c:v>482.1</c:v>
                </c:pt>
                <c:pt idx="1">
                  <c:v>103.1</c:v>
                </c:pt>
                <c:pt idx="2">
                  <c:v>27.2</c:v>
                </c:pt>
                <c:pt idx="3">
                  <c:v>70.400000000000006</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73420984624896746"/>
          <c:y val="0.30201578479584146"/>
          <c:w val="0.25658827763098785"/>
          <c:h val="0.46094659072968491"/>
        </c:manualLayout>
      </c:layout>
      <c:overlay val="0"/>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6268827273160125"/>
          <c:y val="1.1439466158245958E-3"/>
        </c:manualLayout>
      </c:layout>
      <c:overlay val="0"/>
      <c:txPr>
        <a:bodyPr/>
        <a:lstStyle/>
        <a:p>
          <a:pPr>
            <a:defRPr sz="1400">
              <a:solidFill>
                <a:srgbClr val="00206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0.13114222440944881"/>
          <c:y val="0.15945300196850393"/>
          <c:w val="0.77173155408137073"/>
          <c:h val="0.72265132874015747"/>
        </c:manualLayout>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layout>
                <c:manualLayout>
                  <c:x val="5.8143722736545755E-3"/>
                  <c:y val="-2.1239944475105781E-2"/>
                </c:manualLayout>
              </c:layout>
              <c:showLegendKey val="0"/>
              <c:showVal val="1"/>
              <c:showCatName val="0"/>
              <c:showSerName val="0"/>
              <c:showPercent val="0"/>
              <c:showBubbleSize val="0"/>
            </c:dLbl>
            <c:dLbl>
              <c:idx val="1"/>
              <c:layout>
                <c:manualLayout>
                  <c:x val="-5.8145248818507345E-3"/>
                  <c:y val="-1.6991955580084664E-2"/>
                </c:manualLayout>
              </c:layout>
              <c:showLegendKey val="0"/>
              <c:showVal val="1"/>
              <c:showCatName val="0"/>
              <c:showSerName val="0"/>
              <c:showPercent val="0"/>
              <c:showBubbleSize val="0"/>
            </c:dLbl>
            <c:dLbl>
              <c:idx val="2"/>
              <c:layout>
                <c:manualLayout>
                  <c:x val="-3.8762481824363838E-3"/>
                  <c:y val="-1.6991955580084643E-2"/>
                </c:manualLayout>
              </c:layout>
              <c:showLegendKey val="0"/>
              <c:showVal val="1"/>
              <c:showCatName val="0"/>
              <c:showSerName val="0"/>
              <c:showPercent val="0"/>
              <c:showBubbleSize val="0"/>
            </c:dLbl>
            <c:txPr>
              <a:bodyPr/>
              <a:lstStyle/>
              <a:p>
                <a:pPr>
                  <a:defRPr sz="1200">
                    <a:solidFill>
                      <a:srgbClr val="002060"/>
                    </a:solidFill>
                  </a:defRPr>
                </a:pPr>
                <a:endParaRPr lang="ru-RU"/>
              </a:p>
            </c:txPr>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formatCode="0.0">
                  <c:v>468.8</c:v>
                </c:pt>
                <c:pt idx="1">
                  <c:v>482.3</c:v>
                </c:pt>
                <c:pt idx="2" formatCode="0.0">
                  <c:v>493</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1080064"/>
        <c:axId val="184754752"/>
      </c:barChart>
      <c:catAx>
        <c:axId val="141080064"/>
        <c:scaling>
          <c:orientation val="minMax"/>
        </c:scaling>
        <c:delete val="0"/>
        <c:axPos val="b"/>
        <c:majorTickMark val="out"/>
        <c:minorTickMark val="none"/>
        <c:tickLblPos val="nextTo"/>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crossAx val="184754752"/>
        <c:crosses val="autoZero"/>
        <c:auto val="1"/>
        <c:lblAlgn val="ctr"/>
        <c:lblOffset val="100"/>
        <c:noMultiLvlLbl val="0"/>
      </c:catAx>
      <c:valAx>
        <c:axId val="184754752"/>
        <c:scaling>
          <c:orientation val="minMax"/>
        </c:scaling>
        <c:delete val="0"/>
        <c:axPos val="l"/>
        <c:majorGridlines/>
        <c:numFmt formatCode="0.0" sourceLinked="1"/>
        <c:majorTickMark val="out"/>
        <c:minorTickMark val="none"/>
        <c:tickLblPos val="nextTo"/>
        <c:txPr>
          <a:bodyPr/>
          <a:lstStyle/>
          <a:p>
            <a:pPr>
              <a:defRPr sz="1100">
                <a:solidFill>
                  <a:srgbClr val="002060"/>
                </a:solidFill>
              </a:defRPr>
            </a:pPr>
            <a:endParaRPr lang="ru-RU"/>
          </a:p>
        </c:txPr>
        <c:crossAx val="14108006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layout>
                <c:manualLayout>
                  <c:x val="-9.1767779826696181E-3"/>
                  <c:y val="1.1547372741974182E-2"/>
                </c:manualLayout>
              </c:layout>
              <c:showLegendKey val="0"/>
              <c:showVal val="1"/>
              <c:showCatName val="0"/>
              <c:showSerName val="0"/>
              <c:showPercent val="0"/>
              <c:showBubbleSize val="0"/>
            </c:dLbl>
            <c:txPr>
              <a:bodyPr/>
              <a:lstStyle/>
              <a:p>
                <a:pPr>
                  <a:defRPr>
                    <a:solidFill>
                      <a:srgbClr val="002060"/>
                    </a:solidFill>
                  </a:defRPr>
                </a:pPr>
                <a:endParaRPr lang="ru-RU"/>
              </a:p>
            </c:txPr>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0.0</c:formatCode>
                <c:ptCount val="3"/>
                <c:pt idx="0">
                  <c:v>116.6</c:v>
                </c:pt>
                <c:pt idx="1">
                  <c:v>116.6</c:v>
                </c:pt>
                <c:pt idx="2">
                  <c:v>116.6</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1706752"/>
        <c:axId val="184761088"/>
      </c:barChart>
      <c:catAx>
        <c:axId val="141706752"/>
        <c:scaling>
          <c:orientation val="minMax"/>
        </c:scaling>
        <c:delete val="0"/>
        <c:axPos val="b"/>
        <c:majorTickMark val="out"/>
        <c:minorTickMark val="none"/>
        <c:tickLblPos val="nextTo"/>
        <c:crossAx val="184761088"/>
        <c:crosses val="autoZero"/>
        <c:auto val="1"/>
        <c:lblAlgn val="ctr"/>
        <c:lblOffset val="100"/>
        <c:noMultiLvlLbl val="0"/>
      </c:catAx>
      <c:valAx>
        <c:axId val="184761088"/>
        <c:scaling>
          <c:orientation val="minMax"/>
        </c:scaling>
        <c:delete val="0"/>
        <c:axPos val="l"/>
        <c:majorGridlines/>
        <c:numFmt formatCode="0.0" sourceLinked="1"/>
        <c:majorTickMark val="out"/>
        <c:minorTickMark val="none"/>
        <c:tickLblPos val="nextTo"/>
        <c:crossAx val="141706752"/>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16198769937243E-3"/>
          <c:y val="0.23233479266978613"/>
          <c:w val="0.97010689961002439"/>
          <c:h val="0.41742027495274742"/>
        </c:manualLayout>
      </c:layout>
      <c:lineChart>
        <c:grouping val="standard"/>
        <c:varyColors val="0"/>
        <c:ser>
          <c:idx val="0"/>
          <c:order val="0"/>
          <c:tx>
            <c:strRef>
              <c:f>Лист1!$B$1</c:f>
              <c:strCache>
                <c:ptCount val="1"/>
                <c:pt idx="0">
                  <c:v>по крупным и средним предприятиям, млн.руб.</c:v>
                </c:pt>
              </c:strCache>
            </c:strRef>
          </c:tx>
          <c:spPr>
            <a:ln>
              <a:solidFill>
                <a:srgbClr val="FF0000"/>
              </a:solidFill>
            </a:ln>
          </c:spPr>
          <c:marker>
            <c:symbol val="circle"/>
            <c:size val="7"/>
            <c:spPr>
              <a:solidFill>
                <a:srgbClr val="FF0000"/>
              </a:solidFill>
            </c:spPr>
          </c:marker>
          <c:dLbls>
            <c:dLbl>
              <c:idx val="0"/>
              <c:layout>
                <c:manualLayout>
                  <c:x val="-5.3442305081011908E-2"/>
                  <c:y val="-7.8971612592811297E-2"/>
                </c:manualLayout>
              </c:layout>
              <c:showLegendKey val="0"/>
              <c:showVal val="1"/>
              <c:showCatName val="0"/>
              <c:showSerName val="0"/>
              <c:showPercent val="0"/>
              <c:showBubbleSize val="0"/>
            </c:dLbl>
            <c:dLbl>
              <c:idx val="1"/>
              <c:layout/>
              <c:dLblPos val="t"/>
              <c:showLegendKey val="0"/>
              <c:showVal val="1"/>
              <c:showCatName val="0"/>
              <c:showSerName val="0"/>
              <c:showPercent val="0"/>
              <c:showBubbleSize val="0"/>
            </c:dLbl>
            <c:dLbl>
              <c:idx val="2"/>
              <c:layout>
                <c:manualLayout>
                  <c:x val="-5.0381990653520711E-2"/>
                  <c:y val="-9.4387783290423105E-2"/>
                </c:manualLayout>
              </c:layout>
              <c:showLegendKey val="0"/>
              <c:showVal val="1"/>
              <c:showCatName val="0"/>
              <c:showSerName val="0"/>
              <c:showPercent val="0"/>
              <c:showBubbleSize val="0"/>
            </c:dLbl>
            <c:dLbl>
              <c:idx val="3"/>
              <c:layout>
                <c:manualLayout>
                  <c:x val="-5.0349370164544362E-2"/>
                  <c:y val="-8.9825941664955875E-2"/>
                </c:manualLayout>
              </c:layout>
              <c:showLegendKey val="0"/>
              <c:showVal val="1"/>
              <c:showCatName val="0"/>
              <c:showSerName val="0"/>
              <c:showPercent val="0"/>
              <c:showBubbleSize val="0"/>
            </c:dLbl>
            <c:dLbl>
              <c:idx val="4"/>
              <c:layout>
                <c:manualLayout>
                  <c:x val="-5.6614395090852788E-2"/>
                  <c:y val="-7.4172381084757558E-2"/>
                </c:manualLayout>
              </c:layout>
              <c:showLegendKey val="0"/>
              <c:showVal val="1"/>
              <c:showCatName val="0"/>
              <c:showSerName val="0"/>
              <c:showPercent val="0"/>
              <c:showBubbleSize val="0"/>
            </c:dLbl>
            <c:txPr>
              <a:bodyPr/>
              <a:lstStyle/>
              <a:p>
                <a:pPr>
                  <a:defRPr b="0">
                    <a:solidFill>
                      <a:srgbClr val="002060"/>
                    </a:solidFill>
                  </a:defRPr>
                </a:pPr>
                <a:endParaRPr lang="ru-RU"/>
              </a:p>
            </c:txPr>
            <c:showLegendKey val="0"/>
            <c:showVal val="1"/>
            <c:showCatName val="0"/>
            <c:showSerName val="0"/>
            <c:showPercent val="0"/>
            <c:showBubbleSize val="0"/>
            <c:showLeaderLines val="0"/>
          </c:dLbls>
          <c:cat>
            <c:strRef>
              <c:f>Лист1!$A$2:$A$6</c:f>
              <c:strCache>
                <c:ptCount val="5"/>
                <c:pt idx="0">
                  <c:v>2024 год факт</c:v>
                </c:pt>
                <c:pt idx="1">
                  <c:v>2025 год оценка</c:v>
                </c:pt>
                <c:pt idx="2">
                  <c:v>2026 год прогноз</c:v>
                </c:pt>
                <c:pt idx="3">
                  <c:v>2027 год прогноз</c:v>
                </c:pt>
                <c:pt idx="4">
                  <c:v>2028 год прогноз</c:v>
                </c:pt>
              </c:strCache>
            </c:strRef>
          </c:cat>
          <c:val>
            <c:numRef>
              <c:f>Лист1!$B$2:$B$6</c:f>
              <c:numCache>
                <c:formatCode>0.0</c:formatCode>
                <c:ptCount val="5"/>
                <c:pt idx="0" formatCode="General">
                  <c:v>80.099999999999994</c:v>
                </c:pt>
                <c:pt idx="1">
                  <c:v>71.7</c:v>
                </c:pt>
                <c:pt idx="2" formatCode="General">
                  <c:v>75.7</c:v>
                </c:pt>
                <c:pt idx="3" formatCode="General">
                  <c:v>78.7</c:v>
                </c:pt>
                <c:pt idx="4" formatCode="General">
                  <c:v>81.900000000000006</c:v>
                </c:pt>
              </c:numCache>
            </c:numRef>
          </c:val>
          <c:smooth val="0"/>
        </c:ser>
        <c:dLbls>
          <c:showLegendKey val="0"/>
          <c:showVal val="0"/>
          <c:showCatName val="0"/>
          <c:showSerName val="0"/>
          <c:showPercent val="0"/>
          <c:showBubbleSize val="0"/>
        </c:dLbls>
        <c:marker val="1"/>
        <c:smooth val="0"/>
        <c:axId val="185197056"/>
        <c:axId val="55416448"/>
      </c:lineChart>
      <c:catAx>
        <c:axId val="185197056"/>
        <c:scaling>
          <c:orientation val="minMax"/>
        </c:scaling>
        <c:delete val="0"/>
        <c:axPos val="b"/>
        <c:majorTickMark val="out"/>
        <c:minorTickMark val="none"/>
        <c:tickLblPos val="nextTo"/>
        <c:spPr>
          <a:noFill/>
          <a:ln>
            <a:solidFill>
              <a:schemeClr val="accent1"/>
            </a:solidFill>
          </a:ln>
        </c:spPr>
        <c:txPr>
          <a:bodyPr/>
          <a:lstStyle/>
          <a:p>
            <a:pPr>
              <a:defRPr b="0">
                <a:solidFill>
                  <a:srgbClr val="002060"/>
                </a:solidFill>
              </a:defRPr>
            </a:pPr>
            <a:endParaRPr lang="ru-RU"/>
          </a:p>
        </c:txPr>
        <c:crossAx val="55416448"/>
        <c:crosses val="autoZero"/>
        <c:auto val="1"/>
        <c:lblAlgn val="ctr"/>
        <c:lblOffset val="100"/>
        <c:noMultiLvlLbl val="0"/>
      </c:catAx>
      <c:valAx>
        <c:axId val="55416448"/>
        <c:scaling>
          <c:orientation val="minMax"/>
        </c:scaling>
        <c:delete val="1"/>
        <c:axPos val="l"/>
        <c:numFmt formatCode="General" sourceLinked="1"/>
        <c:majorTickMark val="out"/>
        <c:minorTickMark val="none"/>
        <c:tickLblPos val="nextTo"/>
        <c:crossAx val="185197056"/>
        <c:crosses val="autoZero"/>
        <c:crossBetween val="between"/>
      </c:valAx>
      <c:spPr>
        <a:noFill/>
        <a:ln>
          <a:noFill/>
        </a:ln>
      </c:spPr>
    </c:plotArea>
    <c:plotVisOnly val="1"/>
    <c:dispBlanksAs val="gap"/>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Всего расходы по муниципальной программе, млн.рублей
</a:t>
            </a:r>
          </a:p>
        </c:rich>
      </c:tx>
      <c:layout>
        <c:manualLayout>
          <c:xMode val="edge"/>
          <c:yMode val="edge"/>
          <c:x val="0.14309157448114232"/>
          <c:y val="8.7352568243259404E-2"/>
        </c:manualLayout>
      </c:layout>
      <c:overlay val="0"/>
    </c:title>
    <c:autoTitleDeleted val="0"/>
    <c:plotArea>
      <c:layout>
        <c:manualLayout>
          <c:layoutTarget val="inner"/>
          <c:xMode val="edge"/>
          <c:yMode val="edge"/>
          <c:x val="6.6521792937212318E-2"/>
          <c:y val="0.33131324912079235"/>
          <c:w val="0.87096757181691487"/>
          <c:h val="0.56240789253331425"/>
        </c:manualLayout>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spPr/>
              <c:txPr>
                <a:bodyPr/>
                <a:lstStyle/>
                <a:p>
                  <a:pPr>
                    <a:defRPr>
                      <a:solidFill>
                        <a:srgbClr val="002060"/>
                      </a:solidFill>
                    </a:defRPr>
                  </a:pPr>
                  <a:endParaRPr lang="ru-RU"/>
                </a:p>
              </c:txPr>
              <c:showLegendKey val="0"/>
              <c:showVal val="1"/>
              <c:showCatName val="0"/>
              <c:showSerName val="0"/>
              <c:showPercent val="0"/>
              <c:showBubbleSize val="0"/>
            </c:dLbl>
            <c:dLbl>
              <c:idx val="1"/>
              <c:layout>
                <c:manualLayout>
                  <c:x val="2.0996344321530412E-3"/>
                  <c:y val="9.7202137692553169E-4"/>
                </c:manualLayout>
              </c:layout>
              <c:showLegendKey val="0"/>
              <c:showVal val="1"/>
              <c:showCatName val="0"/>
              <c:showSerName val="0"/>
              <c:showPercent val="0"/>
              <c:showBubbleSize val="0"/>
            </c:dLbl>
            <c:dLbl>
              <c:idx val="3"/>
              <c:layout>
                <c:manualLayout>
                  <c:x val="0"/>
                  <c:y val="-3.418143974736237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70.3</c:v>
                </c:pt>
                <c:pt idx="1">
                  <c:v>70.3</c:v>
                </c:pt>
                <c:pt idx="2" formatCode="0.0">
                  <c:v>70.3</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2057984"/>
        <c:axId val="285483584"/>
      </c:barChart>
      <c:catAx>
        <c:axId val="142057984"/>
        <c:scaling>
          <c:orientation val="minMax"/>
        </c:scaling>
        <c:delete val="0"/>
        <c:axPos val="b"/>
        <c:majorTickMark val="out"/>
        <c:minorTickMark val="none"/>
        <c:tickLblPos val="nextTo"/>
        <c:crossAx val="285483584"/>
        <c:crosses val="autoZero"/>
        <c:auto val="1"/>
        <c:lblAlgn val="ctr"/>
        <c:lblOffset val="100"/>
        <c:noMultiLvlLbl val="0"/>
      </c:catAx>
      <c:valAx>
        <c:axId val="285483584"/>
        <c:scaling>
          <c:orientation val="minMax"/>
        </c:scaling>
        <c:delete val="0"/>
        <c:axPos val="l"/>
        <c:majorGridlines/>
        <c:numFmt formatCode="General" sourceLinked="1"/>
        <c:majorTickMark val="out"/>
        <c:minorTickMark val="none"/>
        <c:tickLblPos val="nextTo"/>
        <c:crossAx val="142057984"/>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600"/>
          </a:pPr>
          <a:endParaRPr lang="ru-RU"/>
        </a:p>
      </c:txPr>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layout>
                <c:manualLayout>
                  <c:x val="2.1585101045466723E-3"/>
                  <c:y val="1.5479367540722461E-2"/>
                </c:manualLayout>
              </c:layout>
              <c:spPr/>
              <c:txPr>
                <a:bodyPr/>
                <a:lstStyle/>
                <a:p>
                  <a:pPr>
                    <a:defRPr>
                      <a:solidFill>
                        <a:srgbClr val="002060"/>
                      </a:solidFill>
                    </a:defRPr>
                  </a:pPr>
                  <a:endParaRPr lang="ru-RU"/>
                </a:p>
              </c:txPr>
              <c:showLegendKey val="0"/>
              <c:showVal val="1"/>
              <c:showCatName val="0"/>
              <c:showSerName val="0"/>
              <c:showPercent val="0"/>
              <c:showBubbleSize val="0"/>
            </c:dLbl>
            <c:dLbl>
              <c:idx val="1"/>
              <c:layout>
                <c:manualLayout>
                  <c:x val="-4.3170202090933446E-3"/>
                  <c:y val="1.5009857060799391E-2"/>
                </c:manualLayout>
              </c:layout>
              <c:showLegendKey val="0"/>
              <c:showVal val="1"/>
              <c:showCatName val="0"/>
              <c:showSerName val="0"/>
              <c:showPercent val="0"/>
              <c:showBubbleSize val="0"/>
            </c:dLbl>
            <c:dLbl>
              <c:idx val="2"/>
              <c:layout>
                <c:manualLayout>
                  <c:x val="0"/>
                  <c:y val="1.501015253624301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8.1999999999999993</c:v>
                </c:pt>
                <c:pt idx="1">
                  <c:v>8.1999999999999993</c:v>
                </c:pt>
                <c:pt idx="2">
                  <c:v>8.1999999999999993</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0809216"/>
        <c:axId val="285486464"/>
      </c:barChart>
      <c:catAx>
        <c:axId val="140809216"/>
        <c:scaling>
          <c:orientation val="minMax"/>
        </c:scaling>
        <c:delete val="0"/>
        <c:axPos val="b"/>
        <c:majorTickMark val="out"/>
        <c:minorTickMark val="none"/>
        <c:tickLblPos val="nextTo"/>
        <c:crossAx val="285486464"/>
        <c:crosses val="autoZero"/>
        <c:auto val="1"/>
        <c:lblAlgn val="ctr"/>
        <c:lblOffset val="100"/>
        <c:noMultiLvlLbl val="0"/>
      </c:catAx>
      <c:valAx>
        <c:axId val="285486464"/>
        <c:scaling>
          <c:orientation val="minMax"/>
        </c:scaling>
        <c:delete val="0"/>
        <c:axPos val="l"/>
        <c:majorGridlines/>
        <c:numFmt formatCode="General" sourceLinked="1"/>
        <c:majorTickMark val="out"/>
        <c:minorTickMark val="none"/>
        <c:tickLblPos val="nextTo"/>
        <c:crossAx val="140809216"/>
        <c:crosses val="autoZero"/>
        <c:crossBetween val="between"/>
      </c:valAx>
    </c:plotArea>
    <c:plotVisOnly val="1"/>
    <c:dispBlanksAs val="gap"/>
    <c:showDLblsOverMax val="0"/>
  </c:chart>
  <c:txPr>
    <a:bodyPr/>
    <a:lstStyle/>
    <a:p>
      <a:pPr>
        <a:defRPr sz="14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6544305534679157"/>
          <c:y val="0"/>
        </c:manualLayout>
      </c:layout>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layout>
                <c:manualLayout>
                  <c:x val="-6.224798551794899E-3"/>
                  <c:y val="1.6406122833897009E-2"/>
                </c:manualLayout>
              </c:layout>
              <c:spPr/>
              <c:txPr>
                <a:bodyPr/>
                <a:lstStyle/>
                <a:p>
                  <a:pPr>
                    <a:defRPr>
                      <a:solidFill>
                        <a:srgbClr val="002060"/>
                      </a:solidFill>
                    </a:defRPr>
                  </a:pPr>
                  <a:endParaRPr lang="ru-RU"/>
                </a:p>
              </c:txPr>
              <c:showLegendKey val="0"/>
              <c:showVal val="1"/>
              <c:showCatName val="0"/>
              <c:showSerName val="0"/>
              <c:showPercent val="0"/>
              <c:showBubbleSize val="0"/>
            </c:dLbl>
            <c:dLbl>
              <c:idx val="1"/>
              <c:layout>
                <c:manualLayout>
                  <c:x val="2.0749328505982236E-3"/>
                  <c:y val="1.230483434657131E-2"/>
                </c:manualLayout>
              </c:layout>
              <c:showLegendKey val="0"/>
              <c:showVal val="1"/>
              <c:showCatName val="0"/>
              <c:showSerName val="0"/>
              <c:showPercent val="0"/>
              <c:showBubbleSize val="0"/>
            </c:dLbl>
            <c:dLbl>
              <c:idx val="2"/>
              <c:layout>
                <c:manualLayout>
                  <c:x val="-6.224798551794899E-3"/>
                  <c:y val="2.0508057244285519E-2"/>
                </c:manualLayout>
              </c:layout>
              <c:showLegendKey val="0"/>
              <c:showVal val="1"/>
              <c:showCatName val="0"/>
              <c:showSerName val="0"/>
              <c:showPercent val="0"/>
              <c:showBubbleSize val="0"/>
            </c:dLbl>
            <c:dLbl>
              <c:idx val="3"/>
              <c:layout>
                <c:manualLayout>
                  <c:x val="0"/>
                  <c:y val="1.7636929230085547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22.5</c:v>
                </c:pt>
                <c:pt idx="1">
                  <c:v>24.4</c:v>
                </c:pt>
                <c:pt idx="2" formatCode="0.0">
                  <c:v>27.9</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2595584"/>
        <c:axId val="285489344"/>
      </c:barChart>
      <c:catAx>
        <c:axId val="142595584"/>
        <c:scaling>
          <c:orientation val="minMax"/>
        </c:scaling>
        <c:delete val="0"/>
        <c:axPos val="b"/>
        <c:majorTickMark val="out"/>
        <c:minorTickMark val="none"/>
        <c:tickLblPos val="nextTo"/>
        <c:crossAx val="285489344"/>
        <c:crosses val="autoZero"/>
        <c:auto val="1"/>
        <c:lblAlgn val="ctr"/>
        <c:lblOffset val="100"/>
        <c:noMultiLvlLbl val="0"/>
      </c:catAx>
      <c:valAx>
        <c:axId val="285489344"/>
        <c:scaling>
          <c:orientation val="minMax"/>
        </c:scaling>
        <c:delete val="0"/>
        <c:axPos val="l"/>
        <c:majorGridlines/>
        <c:numFmt formatCode="General" sourceLinked="1"/>
        <c:majorTickMark val="out"/>
        <c:minorTickMark val="none"/>
        <c:tickLblPos val="nextTo"/>
        <c:crossAx val="142595584"/>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8.0459131616282722E-2"/>
          <c:y val="0.26783337730992857"/>
          <c:w val="0.90940470215953018"/>
          <c:h val="0.62370558363885498"/>
        </c:manualLayout>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layout>
                <c:manualLayout>
                  <c:x val="-8.108932979349677E-3"/>
                  <c:y val="7.5050762681214403E-3"/>
                </c:manualLayout>
              </c:layout>
              <c:showLegendKey val="0"/>
              <c:showVal val="1"/>
              <c:showCatName val="0"/>
              <c:showSerName val="0"/>
              <c:showPercent val="0"/>
              <c:showBubbleSize val="0"/>
            </c:dLbl>
            <c:dLbl>
              <c:idx val="1"/>
              <c:layout>
                <c:manualLayout>
                  <c:x val="1.0136006599522148E-2"/>
                  <c:y val="7.5050762681214403E-3"/>
                </c:manualLayout>
              </c:layout>
              <c:showLegendKey val="0"/>
              <c:showVal val="1"/>
              <c:showCatName val="0"/>
              <c:showSerName val="0"/>
              <c:showPercent val="0"/>
              <c:showBubbleSize val="0"/>
            </c:dLbl>
            <c:dLbl>
              <c:idx val="2"/>
              <c:layout>
                <c:manualLayout>
                  <c:x val="-6.0816997345122569E-3"/>
                  <c:y val="7.5050762681214403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20.3</c:v>
                </c:pt>
                <c:pt idx="1">
                  <c:v>20.3</c:v>
                </c:pt>
                <c:pt idx="2">
                  <c:v>20.3</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2278144"/>
        <c:axId val="142361728"/>
      </c:barChart>
      <c:catAx>
        <c:axId val="142278144"/>
        <c:scaling>
          <c:orientation val="minMax"/>
        </c:scaling>
        <c:delete val="0"/>
        <c:axPos val="b"/>
        <c:majorTickMark val="out"/>
        <c:minorTickMark val="none"/>
        <c:tickLblPos val="nextTo"/>
        <c:crossAx val="142361728"/>
        <c:crosses val="autoZero"/>
        <c:auto val="1"/>
        <c:lblAlgn val="ctr"/>
        <c:lblOffset val="100"/>
        <c:noMultiLvlLbl val="0"/>
      </c:catAx>
      <c:valAx>
        <c:axId val="142361728"/>
        <c:scaling>
          <c:orientation val="minMax"/>
        </c:scaling>
        <c:delete val="0"/>
        <c:axPos val="l"/>
        <c:majorGridlines/>
        <c:numFmt formatCode="General" sourceLinked="1"/>
        <c:majorTickMark val="out"/>
        <c:minorTickMark val="none"/>
        <c:tickLblPos val="nextTo"/>
        <c:crossAx val="142278144"/>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1"/>
              <c:layout>
                <c:manualLayout>
                  <c:x val="-5.9450323247479371E-3"/>
                  <c:y val="1.4767567197025459E-2"/>
                </c:manualLayout>
              </c:layout>
              <c:showLegendKey val="0"/>
              <c:showVal val="1"/>
              <c:showCatName val="0"/>
              <c:showSerName val="0"/>
              <c:showPercent val="0"/>
              <c:showBubbleSize val="0"/>
            </c:dLbl>
            <c:dLbl>
              <c:idx val="2"/>
              <c:layout>
                <c:manualLayout>
                  <c:x val="-1.9816774415826457E-3"/>
                  <c:y val="1.4732996570121051E-2"/>
                </c:manualLayout>
              </c:layout>
              <c:showLegendKey val="0"/>
              <c:showVal val="1"/>
              <c:showCatName val="0"/>
              <c:showSerName val="0"/>
              <c:showPercent val="0"/>
              <c:showBubbleSize val="0"/>
            </c:dLbl>
            <c:dLbl>
              <c:idx val="3"/>
              <c:layout>
                <c:manualLayout>
                  <c:x val="1.9816774415826457E-3"/>
                  <c:y val="1.848553470418180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19.5</c:v>
                </c:pt>
                <c:pt idx="1">
                  <c:v>17.7</c:v>
                </c:pt>
                <c:pt idx="2">
                  <c:v>17.7</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3370752"/>
        <c:axId val="142364608"/>
      </c:barChart>
      <c:catAx>
        <c:axId val="143370752"/>
        <c:scaling>
          <c:orientation val="minMax"/>
        </c:scaling>
        <c:delete val="0"/>
        <c:axPos val="b"/>
        <c:majorTickMark val="out"/>
        <c:minorTickMark val="none"/>
        <c:tickLblPos val="nextTo"/>
        <c:crossAx val="142364608"/>
        <c:crosses val="autoZero"/>
        <c:auto val="1"/>
        <c:lblAlgn val="ctr"/>
        <c:lblOffset val="100"/>
        <c:noMultiLvlLbl val="0"/>
      </c:catAx>
      <c:valAx>
        <c:axId val="142364608"/>
        <c:scaling>
          <c:orientation val="minMax"/>
        </c:scaling>
        <c:delete val="0"/>
        <c:axPos val="l"/>
        <c:majorGridlines/>
        <c:numFmt formatCode="General" sourceLinked="1"/>
        <c:majorTickMark val="out"/>
        <c:minorTickMark val="none"/>
        <c:tickLblPos val="nextTo"/>
        <c:crossAx val="143370752"/>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8.0459131616282722E-2"/>
          <c:y val="0.26783337730992857"/>
          <c:w val="0.90940470215953018"/>
          <c:h val="0.62370558363885498"/>
        </c:manualLayout>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layout>
                <c:manualLayout>
                  <c:x val="-8.108932979349677E-3"/>
                  <c:y val="7.5050762681214403E-3"/>
                </c:manualLayout>
              </c:layout>
              <c:showLegendKey val="0"/>
              <c:showVal val="1"/>
              <c:showCatName val="0"/>
              <c:showSerName val="0"/>
              <c:showPercent val="0"/>
              <c:showBubbleSize val="0"/>
            </c:dLbl>
            <c:dLbl>
              <c:idx val="1"/>
              <c:layout>
                <c:manualLayout>
                  <c:x val="1.0136006599522148E-2"/>
                  <c:y val="7.5050762681214403E-3"/>
                </c:manualLayout>
              </c:layout>
              <c:showLegendKey val="0"/>
              <c:showVal val="1"/>
              <c:showCatName val="0"/>
              <c:showSerName val="0"/>
              <c:showPercent val="0"/>
              <c:showBubbleSize val="0"/>
            </c:dLbl>
            <c:dLbl>
              <c:idx val="2"/>
              <c:layout>
                <c:manualLayout>
                  <c:x val="-6.0816997345122569E-3"/>
                  <c:y val="7.5050762681214403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0.0</c:formatCode>
                <c:ptCount val="3"/>
                <c:pt idx="0">
                  <c:v>15</c:v>
                </c:pt>
                <c:pt idx="1">
                  <c:v>15</c:v>
                </c:pt>
                <c:pt idx="2">
                  <c:v>15</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3005184"/>
        <c:axId val="142819328"/>
      </c:barChart>
      <c:catAx>
        <c:axId val="143005184"/>
        <c:scaling>
          <c:orientation val="minMax"/>
        </c:scaling>
        <c:delete val="0"/>
        <c:axPos val="b"/>
        <c:majorTickMark val="out"/>
        <c:minorTickMark val="none"/>
        <c:tickLblPos val="nextTo"/>
        <c:crossAx val="142819328"/>
        <c:crosses val="autoZero"/>
        <c:auto val="1"/>
        <c:lblAlgn val="ctr"/>
        <c:lblOffset val="100"/>
        <c:noMultiLvlLbl val="0"/>
      </c:catAx>
      <c:valAx>
        <c:axId val="142819328"/>
        <c:scaling>
          <c:orientation val="minMax"/>
        </c:scaling>
        <c:delete val="0"/>
        <c:axPos val="l"/>
        <c:majorGridlines/>
        <c:numFmt formatCode="0.0" sourceLinked="1"/>
        <c:majorTickMark val="out"/>
        <c:minorTickMark val="none"/>
        <c:tickLblPos val="nextTo"/>
        <c:crossAx val="143005184"/>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7313385996702793"/>
          <c:y val="2.4260037033169393E-2"/>
        </c:manualLayout>
      </c:layout>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0.1</c:v>
                </c:pt>
                <c:pt idx="1">
                  <c:v>0.1</c:v>
                </c:pt>
                <c:pt idx="2">
                  <c:v>0.1</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3660544"/>
        <c:axId val="142366336"/>
      </c:barChart>
      <c:catAx>
        <c:axId val="143660544"/>
        <c:scaling>
          <c:orientation val="minMax"/>
        </c:scaling>
        <c:delete val="0"/>
        <c:axPos val="b"/>
        <c:majorTickMark val="out"/>
        <c:minorTickMark val="none"/>
        <c:tickLblPos val="nextTo"/>
        <c:crossAx val="142366336"/>
        <c:crosses val="autoZero"/>
        <c:auto val="1"/>
        <c:lblAlgn val="ctr"/>
        <c:lblOffset val="100"/>
        <c:noMultiLvlLbl val="0"/>
      </c:catAx>
      <c:valAx>
        <c:axId val="142366336"/>
        <c:scaling>
          <c:orientation val="minMax"/>
        </c:scaling>
        <c:delete val="0"/>
        <c:axPos val="l"/>
        <c:majorGridlines/>
        <c:numFmt formatCode="General" sourceLinked="1"/>
        <c:majorTickMark val="out"/>
        <c:minorTickMark val="none"/>
        <c:tickLblPos val="nextTo"/>
        <c:crossAx val="143660544"/>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1"/>
              <c:layout>
                <c:manualLayout>
                  <c:x val="-1.5962466494782828E-7"/>
                  <c:y val="1.8458765733554299E-2"/>
                </c:manualLayout>
              </c:layout>
              <c:showLegendKey val="0"/>
              <c:showVal val="1"/>
              <c:showCatName val="0"/>
              <c:showSerName val="0"/>
              <c:showPercent val="0"/>
              <c:showBubbleSize val="0"/>
            </c:dLbl>
            <c:dLbl>
              <c:idx val="2"/>
              <c:layout>
                <c:manualLayout>
                  <c:x val="4.0544664896748385E-3"/>
                  <c:y val="1.8458765733554299E-2"/>
                </c:manualLayout>
              </c:layout>
              <c:showLegendKey val="0"/>
              <c:showVal val="1"/>
              <c:showCatName val="0"/>
              <c:showSerName val="0"/>
              <c:showPercent val="0"/>
              <c:showBubbleSize val="0"/>
            </c:dLbl>
            <c:dLbl>
              <c:idx val="3"/>
              <c:layout>
                <c:manualLayout>
                  <c:x val="0"/>
                  <c:y val="1.845876573355429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0.5</c:v>
                </c:pt>
                <c:pt idx="1">
                  <c:v>0.5</c:v>
                </c:pt>
                <c:pt idx="2">
                  <c:v>0.5</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4105984"/>
        <c:axId val="142820480"/>
      </c:barChart>
      <c:catAx>
        <c:axId val="144105984"/>
        <c:scaling>
          <c:orientation val="minMax"/>
        </c:scaling>
        <c:delete val="0"/>
        <c:axPos val="b"/>
        <c:majorTickMark val="out"/>
        <c:minorTickMark val="none"/>
        <c:tickLblPos val="nextTo"/>
        <c:crossAx val="142820480"/>
        <c:crosses val="autoZero"/>
        <c:auto val="1"/>
        <c:lblAlgn val="ctr"/>
        <c:lblOffset val="100"/>
        <c:noMultiLvlLbl val="0"/>
      </c:catAx>
      <c:valAx>
        <c:axId val="142820480"/>
        <c:scaling>
          <c:orientation val="minMax"/>
        </c:scaling>
        <c:delete val="0"/>
        <c:axPos val="l"/>
        <c:majorGridlines/>
        <c:numFmt formatCode="General" sourceLinked="1"/>
        <c:majorTickMark val="out"/>
        <c:minorTickMark val="none"/>
        <c:tickLblPos val="nextTo"/>
        <c:crossAx val="144105984"/>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0.01</c:v>
                </c:pt>
                <c:pt idx="1">
                  <c:v>0.01</c:v>
                </c:pt>
                <c:pt idx="2">
                  <c:v>0.01</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3613952"/>
        <c:axId val="142826816"/>
      </c:barChart>
      <c:catAx>
        <c:axId val="143613952"/>
        <c:scaling>
          <c:orientation val="minMax"/>
        </c:scaling>
        <c:delete val="0"/>
        <c:axPos val="b"/>
        <c:majorTickMark val="out"/>
        <c:minorTickMark val="none"/>
        <c:tickLblPos val="nextTo"/>
        <c:crossAx val="142826816"/>
        <c:crosses val="autoZero"/>
        <c:auto val="1"/>
        <c:lblAlgn val="ctr"/>
        <c:lblOffset val="100"/>
        <c:noMultiLvlLbl val="0"/>
      </c:catAx>
      <c:valAx>
        <c:axId val="142826816"/>
        <c:scaling>
          <c:orientation val="minMax"/>
        </c:scaling>
        <c:delete val="0"/>
        <c:axPos val="l"/>
        <c:majorGridlines/>
        <c:numFmt formatCode="General" sourceLinked="1"/>
        <c:majorTickMark val="out"/>
        <c:minorTickMark val="none"/>
        <c:tickLblPos val="nextTo"/>
        <c:crossAx val="143613952"/>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Всего расходы по муниципальной программе, млн.рублей
</a:t>
            </a:r>
          </a:p>
        </c:rich>
      </c:tx>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0.01</c:v>
                </c:pt>
                <c:pt idx="1">
                  <c:v>0.01</c:v>
                </c:pt>
                <c:pt idx="2">
                  <c:v>0.01</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3858176"/>
        <c:axId val="143746752"/>
      </c:barChart>
      <c:catAx>
        <c:axId val="143858176"/>
        <c:scaling>
          <c:orientation val="minMax"/>
        </c:scaling>
        <c:delete val="0"/>
        <c:axPos val="b"/>
        <c:majorTickMark val="out"/>
        <c:minorTickMark val="none"/>
        <c:tickLblPos val="nextTo"/>
        <c:crossAx val="143746752"/>
        <c:crosses val="autoZero"/>
        <c:auto val="1"/>
        <c:lblAlgn val="ctr"/>
        <c:lblOffset val="100"/>
        <c:noMultiLvlLbl val="0"/>
      </c:catAx>
      <c:valAx>
        <c:axId val="143746752"/>
        <c:scaling>
          <c:orientation val="minMax"/>
        </c:scaling>
        <c:delete val="0"/>
        <c:axPos val="l"/>
        <c:majorGridlines/>
        <c:numFmt formatCode="General" sourceLinked="1"/>
        <c:majorTickMark val="out"/>
        <c:minorTickMark val="none"/>
        <c:tickLblPos val="nextTo"/>
        <c:crossAx val="143858176"/>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894009860973304E-2"/>
          <c:y val="0.19972973287822834"/>
          <c:w val="0.89336351706036743"/>
          <c:h val="0.39194615626565393"/>
        </c:manualLayout>
      </c:layout>
      <c:lineChart>
        <c:grouping val="stacked"/>
        <c:varyColors val="0"/>
        <c:ser>
          <c:idx val="0"/>
          <c:order val="0"/>
          <c:tx>
            <c:strRef>
              <c:f>Лист1!$B$1</c:f>
              <c:strCache>
                <c:ptCount val="1"/>
                <c:pt idx="0">
                  <c:v> крупные и средние предприятия, млн.руб.</c:v>
                </c:pt>
              </c:strCache>
            </c:strRef>
          </c:tx>
          <c:marker>
            <c:spPr>
              <a:solidFill>
                <a:srgbClr val="FF0000"/>
              </a:solidFill>
            </c:spPr>
          </c:marker>
          <c:dLbls>
            <c:dLbl>
              <c:idx val="0"/>
              <c:layout>
                <c:manualLayout>
                  <c:x val="-3.0408498672561284E-3"/>
                  <c:y val="-7.1928496611131765E-2"/>
                </c:manualLayout>
              </c:layout>
              <c:showLegendKey val="0"/>
              <c:showVal val="1"/>
              <c:showCatName val="0"/>
              <c:showSerName val="0"/>
              <c:showPercent val="0"/>
              <c:showBubbleSize val="0"/>
            </c:dLbl>
            <c:dLbl>
              <c:idx val="1"/>
              <c:layout>
                <c:manualLayout>
                  <c:x val="-9.1225496017683858E-3"/>
                  <c:y val="-7.1928496611131765E-2"/>
                </c:manualLayout>
              </c:layout>
              <c:showLegendKey val="0"/>
              <c:showVal val="1"/>
              <c:showCatName val="0"/>
              <c:showSerName val="0"/>
              <c:showPercent val="0"/>
              <c:showBubbleSize val="0"/>
            </c:dLbl>
            <c:dLbl>
              <c:idx val="2"/>
              <c:layout>
                <c:manualLayout>
                  <c:x val="-6.0818194530109122E-3"/>
                  <c:y val="-7.1928496611131765E-2"/>
                </c:manualLayout>
              </c:layout>
              <c:showLegendKey val="0"/>
              <c:showVal val="1"/>
              <c:showCatName val="0"/>
              <c:showSerName val="0"/>
              <c:showPercent val="0"/>
              <c:showBubbleSize val="0"/>
            </c:dLbl>
            <c:dLbl>
              <c:idx val="3"/>
              <c:layout>
                <c:manualLayout>
                  <c:x val="-4.5612748008841929E-3"/>
                  <c:y val="-7.1928496611131765E-2"/>
                </c:manualLayout>
              </c:layout>
              <c:showLegendKey val="0"/>
              <c:showVal val="1"/>
              <c:showCatName val="0"/>
              <c:showSerName val="0"/>
              <c:showPercent val="0"/>
              <c:showBubbleSize val="0"/>
            </c:dLbl>
            <c:dLbl>
              <c:idx val="4"/>
              <c:layout>
                <c:manualLayout>
                  <c:x val="-1.9765524137164835E-2"/>
                  <c:y val="-7.4174147614204225E-2"/>
                </c:manualLayout>
              </c:layout>
              <c:showLegendKey val="0"/>
              <c:showVal val="1"/>
              <c:showCatName val="0"/>
              <c:showSerName val="0"/>
              <c:showPercent val="0"/>
              <c:showBubbleSize val="0"/>
            </c:dLbl>
            <c:txPr>
              <a:bodyPr/>
              <a:lstStyle/>
              <a:p>
                <a:pPr>
                  <a:defRPr sz="1400" b="0">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2024 год факт</c:v>
                </c:pt>
                <c:pt idx="1">
                  <c:v>2025 год оценка</c:v>
                </c:pt>
                <c:pt idx="2">
                  <c:v>2026 год прогноз</c:v>
                </c:pt>
                <c:pt idx="3">
                  <c:v>2027 год прогноз </c:v>
                </c:pt>
                <c:pt idx="4">
                  <c:v>2028 год прогноз</c:v>
                </c:pt>
              </c:strCache>
            </c:strRef>
          </c:cat>
          <c:val>
            <c:numRef>
              <c:f>Лист1!$B$2:$B$6</c:f>
              <c:numCache>
                <c:formatCode>General</c:formatCode>
                <c:ptCount val="5"/>
                <c:pt idx="0">
                  <c:v>67.400000000000006</c:v>
                </c:pt>
                <c:pt idx="1">
                  <c:v>74.400000000000006</c:v>
                </c:pt>
                <c:pt idx="2">
                  <c:v>78.8</c:v>
                </c:pt>
                <c:pt idx="3">
                  <c:v>82.7</c:v>
                </c:pt>
                <c:pt idx="4">
                  <c:v>86.6</c:v>
                </c:pt>
              </c:numCache>
            </c:numRef>
          </c:val>
          <c:smooth val="0"/>
        </c:ser>
        <c:dLbls>
          <c:showLegendKey val="0"/>
          <c:showVal val="0"/>
          <c:showCatName val="0"/>
          <c:showSerName val="0"/>
          <c:showPercent val="0"/>
          <c:showBubbleSize val="0"/>
        </c:dLbls>
        <c:marker val="1"/>
        <c:smooth val="0"/>
        <c:axId val="185199616"/>
        <c:axId val="168101568"/>
      </c:lineChart>
      <c:catAx>
        <c:axId val="185199616"/>
        <c:scaling>
          <c:orientation val="minMax"/>
        </c:scaling>
        <c:delete val="0"/>
        <c:axPos val="b"/>
        <c:majorTickMark val="out"/>
        <c:minorTickMark val="none"/>
        <c:tickLblPos val="nextTo"/>
        <c:spPr>
          <a:ln>
            <a:solidFill>
              <a:schemeClr val="accent1"/>
            </a:solidFill>
          </a:ln>
        </c:spPr>
        <c:txPr>
          <a:bodyPr/>
          <a:lstStyle/>
          <a:p>
            <a:pPr>
              <a:defRPr sz="1400">
                <a:solidFill>
                  <a:srgbClr val="002060"/>
                </a:solidFill>
                <a:latin typeface="Times New Roman" panose="02020603050405020304" pitchFamily="18" charset="0"/>
                <a:cs typeface="Times New Roman" panose="02020603050405020304" pitchFamily="18" charset="0"/>
              </a:defRPr>
            </a:pPr>
            <a:endParaRPr lang="ru-RU"/>
          </a:p>
        </c:txPr>
        <c:crossAx val="168101568"/>
        <c:crosses val="autoZero"/>
        <c:auto val="1"/>
        <c:lblAlgn val="ctr"/>
        <c:lblOffset val="100"/>
        <c:noMultiLvlLbl val="0"/>
      </c:catAx>
      <c:valAx>
        <c:axId val="168101568"/>
        <c:scaling>
          <c:orientation val="minMax"/>
        </c:scaling>
        <c:delete val="1"/>
        <c:axPos val="l"/>
        <c:numFmt formatCode="General" sourceLinked="1"/>
        <c:majorTickMark val="out"/>
        <c:minorTickMark val="none"/>
        <c:tickLblPos val="nextTo"/>
        <c:crossAx val="185199616"/>
        <c:crosses val="autoZero"/>
        <c:crossBetween val="between"/>
      </c:valAx>
      <c:spPr>
        <a:noFill/>
        <a:ln w="25400">
          <a:noFill/>
        </a:ln>
      </c:spPr>
    </c:plotArea>
    <c:plotVisOnly val="1"/>
    <c:dispBlanksAs val="zero"/>
    <c:showDLblsOverMax val="0"/>
  </c:chart>
  <c:spPr>
    <a:noFill/>
    <a:ln>
      <a:noFill/>
    </a:ln>
  </c:spPr>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layout>
                <c:manualLayout>
                  <c:x val="0"/>
                  <c:y val="1.0374664252991498E-2"/>
                </c:manualLayout>
              </c:layout>
              <c:showLegendKey val="0"/>
              <c:showVal val="1"/>
              <c:showCatName val="0"/>
              <c:showSerName val="0"/>
              <c:showPercent val="0"/>
              <c:showBubbleSize val="0"/>
            </c:dLbl>
            <c:dLbl>
              <c:idx val="1"/>
              <c:layout>
                <c:manualLayout>
                  <c:x val="0"/>
                  <c:y val="6.9164428353276648E-3"/>
                </c:manualLayout>
              </c:layout>
              <c:showLegendKey val="0"/>
              <c:showVal val="1"/>
              <c:showCatName val="0"/>
              <c:showSerName val="0"/>
              <c:showPercent val="0"/>
              <c:showBubbleSize val="0"/>
            </c:dLbl>
            <c:dLbl>
              <c:idx val="2"/>
              <c:layout>
                <c:manualLayout>
                  <c:x val="2.0108503585331092E-3"/>
                  <c:y val="6.9164428353276648E-3"/>
                </c:manualLayout>
              </c:layout>
              <c:showLegendKey val="0"/>
              <c:showVal val="1"/>
              <c:showCatName val="0"/>
              <c:showSerName val="0"/>
              <c:showPercent val="0"/>
              <c:showBubbleSize val="0"/>
            </c:dLbl>
            <c:dLbl>
              <c:idx val="3"/>
              <c:layout>
                <c:manualLayout>
                  <c:x val="-6.0325510755991065E-3"/>
                  <c:y val="6.9164428353276648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0.8</c:v>
                </c:pt>
                <c:pt idx="1">
                  <c:v>0.8</c:v>
                </c:pt>
                <c:pt idx="2">
                  <c:v>0.8</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4398848"/>
        <c:axId val="143749056"/>
      </c:barChart>
      <c:catAx>
        <c:axId val="144398848"/>
        <c:scaling>
          <c:orientation val="minMax"/>
        </c:scaling>
        <c:delete val="0"/>
        <c:axPos val="b"/>
        <c:majorTickMark val="out"/>
        <c:minorTickMark val="none"/>
        <c:tickLblPos val="nextTo"/>
        <c:crossAx val="143749056"/>
        <c:crosses val="autoZero"/>
        <c:auto val="1"/>
        <c:lblAlgn val="ctr"/>
        <c:lblOffset val="100"/>
        <c:noMultiLvlLbl val="0"/>
      </c:catAx>
      <c:valAx>
        <c:axId val="143749056"/>
        <c:scaling>
          <c:orientation val="minMax"/>
        </c:scaling>
        <c:delete val="0"/>
        <c:axPos val="l"/>
        <c:majorGridlines/>
        <c:numFmt formatCode="General" sourceLinked="1"/>
        <c:majorTickMark val="out"/>
        <c:minorTickMark val="none"/>
        <c:tickLblPos val="nextTo"/>
        <c:crossAx val="144398848"/>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layout>
                <c:manualLayout>
                  <c:x val="-1.9381240912181919E-3"/>
                  <c:y val="4.5558826797022552E-3"/>
                </c:manualLayout>
              </c:layout>
              <c:showLegendKey val="0"/>
              <c:showVal val="1"/>
              <c:showCatName val="0"/>
              <c:showSerName val="0"/>
              <c:showPercent val="0"/>
              <c:showBubbleSize val="0"/>
            </c:dLbl>
            <c:dLbl>
              <c:idx val="1"/>
              <c:layout>
                <c:manualLayout>
                  <c:x val="-3.8762481824363838E-3"/>
                  <c:y val="4.4092323075214188E-3"/>
                </c:manualLayout>
              </c:layout>
              <c:showLegendKey val="0"/>
              <c:showVal val="1"/>
              <c:showCatName val="0"/>
              <c:showSerName val="0"/>
              <c:showPercent val="0"/>
              <c:showBubbleSize val="0"/>
            </c:dLbl>
            <c:dLbl>
              <c:idx val="2"/>
              <c:layout>
                <c:manualLayout>
                  <c:x val="-1.9381240912183339E-3"/>
                  <c:y val="7.3491834240639934E-4"/>
                </c:manualLayout>
              </c:layout>
              <c:showLegendKey val="0"/>
              <c:showVal val="1"/>
              <c:showCatName val="0"/>
              <c:showSerName val="0"/>
              <c:showPercent val="0"/>
              <c:showBubbleSize val="0"/>
            </c:dLbl>
            <c:dLbl>
              <c:idx val="3"/>
              <c:layout>
                <c:manualLayout>
                  <c:x val="-5.8143722736545755E-3"/>
                  <c:y val="1.469744102507128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9.6999999999999993</c:v>
                </c:pt>
                <c:pt idx="1">
                  <c:v>9.6999999999999993</c:v>
                </c:pt>
                <c:pt idx="2">
                  <c:v>9.6999999999999993</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4755712"/>
        <c:axId val="143751936"/>
      </c:barChart>
      <c:catAx>
        <c:axId val="144755712"/>
        <c:scaling>
          <c:orientation val="minMax"/>
        </c:scaling>
        <c:delete val="0"/>
        <c:axPos val="b"/>
        <c:majorTickMark val="out"/>
        <c:minorTickMark val="none"/>
        <c:tickLblPos val="nextTo"/>
        <c:crossAx val="143751936"/>
        <c:crosses val="autoZero"/>
        <c:auto val="1"/>
        <c:lblAlgn val="ctr"/>
        <c:lblOffset val="100"/>
        <c:noMultiLvlLbl val="0"/>
      </c:catAx>
      <c:valAx>
        <c:axId val="143751936"/>
        <c:scaling>
          <c:orientation val="minMax"/>
        </c:scaling>
        <c:delete val="0"/>
        <c:axPos val="l"/>
        <c:majorGridlines/>
        <c:numFmt formatCode="General" sourceLinked="1"/>
        <c:majorTickMark val="out"/>
        <c:minorTickMark val="none"/>
        <c:tickLblPos val="nextTo"/>
        <c:crossAx val="144755712"/>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Всего расходы по муниципальной программе, млн.рублей
</a:t>
            </a:r>
          </a:p>
        </c:rich>
      </c:tx>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c:v>
                </c:pt>
              </c:strCache>
            </c:strRef>
          </c:tx>
          <c:spPr>
            <a:solidFill>
              <a:schemeClr val="accent4">
                <a:lumMod val="60000"/>
                <a:lumOff val="40000"/>
              </a:schemeClr>
            </a:solidFill>
            <a:ln>
              <a:solidFill>
                <a:schemeClr val="accent1"/>
              </a:solidFill>
            </a:ln>
          </c:spPr>
          <c:invertIfNegative val="0"/>
          <c:dLbls>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0.2</c:v>
                </c:pt>
                <c:pt idx="1">
                  <c:v>0.2</c:v>
                </c:pt>
                <c:pt idx="2">
                  <c:v>0.2</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4254464"/>
        <c:axId val="143935168"/>
      </c:barChart>
      <c:catAx>
        <c:axId val="144254464"/>
        <c:scaling>
          <c:orientation val="minMax"/>
        </c:scaling>
        <c:delete val="0"/>
        <c:axPos val="b"/>
        <c:majorTickMark val="out"/>
        <c:minorTickMark val="none"/>
        <c:tickLblPos val="nextTo"/>
        <c:crossAx val="143935168"/>
        <c:crosses val="autoZero"/>
        <c:auto val="1"/>
        <c:lblAlgn val="ctr"/>
        <c:lblOffset val="100"/>
        <c:noMultiLvlLbl val="0"/>
      </c:catAx>
      <c:valAx>
        <c:axId val="143935168"/>
        <c:scaling>
          <c:orientation val="minMax"/>
        </c:scaling>
        <c:delete val="0"/>
        <c:axPos val="l"/>
        <c:majorGridlines/>
        <c:numFmt formatCode="General" sourceLinked="1"/>
        <c:majorTickMark val="out"/>
        <c:minorTickMark val="none"/>
        <c:tickLblPos val="nextTo"/>
        <c:crossAx val="144254464"/>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Всего расходы по муниципальной программе, млн.рублей
</a:t>
            </a:r>
          </a:p>
        </c:rich>
      </c:tx>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layout>
                <c:manualLayout>
                  <c:x val="2.6169756390703879E-3"/>
                  <c:y val="-7.9571405646286213E-3"/>
                </c:manualLayout>
              </c:layout>
              <c:showLegendKey val="0"/>
              <c:showVal val="1"/>
              <c:showCatName val="0"/>
              <c:showSerName val="0"/>
              <c:showPercent val="0"/>
              <c:showBubbleSize val="0"/>
            </c:dLbl>
            <c:dLbl>
              <c:idx val="1"/>
              <c:layout>
                <c:manualLayout>
                  <c:x val="-1.5781074830069386E-7"/>
                  <c:y val="9.3529731264427058E-3"/>
                </c:manualLayout>
              </c:layout>
              <c:showLegendKey val="0"/>
              <c:showVal val="1"/>
              <c:showCatName val="0"/>
              <c:showSerName val="0"/>
              <c:showPercent val="0"/>
              <c:showBubbleSize val="0"/>
            </c:dLbl>
            <c:dLbl>
              <c:idx val="2"/>
              <c:layout>
                <c:manualLayout>
                  <c:x val="7.7816479987072144E-4"/>
                  <c:y val="1.2589341924971263E-2"/>
                </c:manualLayout>
              </c:layout>
              <c:showLegendKey val="0"/>
              <c:showVal val="1"/>
              <c:showCatName val="0"/>
              <c:showSerName val="0"/>
              <c:showPercent val="0"/>
              <c:showBubbleSize val="0"/>
            </c:dLbl>
            <c:dLbl>
              <c:idx val="3"/>
              <c:layout>
                <c:manualLayout>
                  <c:x val="0"/>
                  <c:y val="1.823069041711421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0.0</c:formatCode>
                <c:ptCount val="3"/>
                <c:pt idx="0">
                  <c:v>1.8</c:v>
                </c:pt>
                <c:pt idx="1">
                  <c:v>4.4000000000000004</c:v>
                </c:pt>
                <c:pt idx="2">
                  <c:v>4.5999999999999996</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4318464"/>
        <c:axId val="143933440"/>
      </c:barChart>
      <c:catAx>
        <c:axId val="144318464"/>
        <c:scaling>
          <c:orientation val="minMax"/>
        </c:scaling>
        <c:delete val="0"/>
        <c:axPos val="b"/>
        <c:majorTickMark val="out"/>
        <c:minorTickMark val="none"/>
        <c:tickLblPos val="nextTo"/>
        <c:crossAx val="143933440"/>
        <c:crosses val="autoZero"/>
        <c:auto val="1"/>
        <c:lblAlgn val="ctr"/>
        <c:lblOffset val="100"/>
        <c:noMultiLvlLbl val="0"/>
      </c:catAx>
      <c:valAx>
        <c:axId val="143933440"/>
        <c:scaling>
          <c:orientation val="minMax"/>
        </c:scaling>
        <c:delete val="0"/>
        <c:axPos val="l"/>
        <c:majorGridlines/>
        <c:numFmt formatCode="0.0" sourceLinked="1"/>
        <c:majorTickMark val="out"/>
        <c:minorTickMark val="none"/>
        <c:tickLblPos val="nextTo"/>
        <c:crossAx val="144318464"/>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1"/>
              <c:layout>
                <c:manualLayout>
                  <c:x val="5.9455715041563037E-3"/>
                  <c:y val="2.7847782994871915E-2"/>
                </c:manualLayout>
              </c:layout>
              <c:showLegendKey val="0"/>
              <c:showVal val="1"/>
              <c:showCatName val="0"/>
              <c:showSerName val="0"/>
              <c:showPercent val="0"/>
              <c:showBubbleSize val="0"/>
            </c:dLbl>
            <c:dLbl>
              <c:idx val="2"/>
              <c:layout>
                <c:manualLayout>
                  <c:x val="-1.746230616840153E-3"/>
                  <c:y val="2.784778299487191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0.1</c:v>
                </c:pt>
                <c:pt idx="1">
                  <c:v>0.05</c:v>
                </c:pt>
                <c:pt idx="2">
                  <c:v>0.05</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4689152"/>
        <c:axId val="143940352"/>
      </c:barChart>
      <c:catAx>
        <c:axId val="144689152"/>
        <c:scaling>
          <c:orientation val="minMax"/>
        </c:scaling>
        <c:delete val="0"/>
        <c:axPos val="b"/>
        <c:majorTickMark val="out"/>
        <c:minorTickMark val="none"/>
        <c:tickLblPos val="nextTo"/>
        <c:crossAx val="143940352"/>
        <c:crosses val="autoZero"/>
        <c:auto val="1"/>
        <c:lblAlgn val="ctr"/>
        <c:lblOffset val="100"/>
        <c:noMultiLvlLbl val="0"/>
      </c:catAx>
      <c:valAx>
        <c:axId val="143940352"/>
        <c:scaling>
          <c:orientation val="minMax"/>
        </c:scaling>
        <c:delete val="0"/>
        <c:axPos val="l"/>
        <c:majorGridlines/>
        <c:numFmt formatCode="General" sourceLinked="1"/>
        <c:majorTickMark val="out"/>
        <c:minorTickMark val="none"/>
        <c:tickLblPos val="nextTo"/>
        <c:crossAx val="144689152"/>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0.05</c:v>
                </c:pt>
                <c:pt idx="1">
                  <c:v>0.05</c:v>
                </c:pt>
                <c:pt idx="2">
                  <c:v>0.05</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4851968"/>
        <c:axId val="143936896"/>
      </c:barChart>
      <c:catAx>
        <c:axId val="144851968"/>
        <c:scaling>
          <c:orientation val="minMax"/>
        </c:scaling>
        <c:delete val="0"/>
        <c:axPos val="b"/>
        <c:majorTickMark val="out"/>
        <c:minorTickMark val="none"/>
        <c:tickLblPos val="nextTo"/>
        <c:crossAx val="143936896"/>
        <c:crosses val="autoZero"/>
        <c:auto val="1"/>
        <c:lblAlgn val="ctr"/>
        <c:lblOffset val="100"/>
        <c:noMultiLvlLbl val="0"/>
      </c:catAx>
      <c:valAx>
        <c:axId val="143936896"/>
        <c:scaling>
          <c:orientation val="minMax"/>
        </c:scaling>
        <c:delete val="0"/>
        <c:axPos val="l"/>
        <c:majorGridlines/>
        <c:numFmt formatCode="General" sourceLinked="1"/>
        <c:majorTickMark val="out"/>
        <c:minorTickMark val="none"/>
        <c:tickLblPos val="nextTo"/>
        <c:crossAx val="144851968"/>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8049120516487377"/>
          <c:y val="2.6311282498922686E-2"/>
        </c:manualLayout>
      </c:layout>
      <c:overlay val="0"/>
      <c:txPr>
        <a:bodyPr/>
        <a:lstStyle/>
        <a:p>
          <a:pPr>
            <a:defRPr sz="1400"/>
          </a:pPr>
          <a:endParaRPr lang="ru-RU"/>
        </a:p>
      </c:txPr>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2.4</c:v>
                </c:pt>
                <c:pt idx="1">
                  <c:v>2.4</c:v>
                </c:pt>
                <c:pt idx="2">
                  <c:v>2.4</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4996352"/>
        <c:axId val="145065664"/>
      </c:barChart>
      <c:catAx>
        <c:axId val="144996352"/>
        <c:scaling>
          <c:orientation val="minMax"/>
        </c:scaling>
        <c:delete val="0"/>
        <c:axPos val="b"/>
        <c:majorTickMark val="out"/>
        <c:minorTickMark val="none"/>
        <c:tickLblPos val="nextTo"/>
        <c:crossAx val="145065664"/>
        <c:crosses val="autoZero"/>
        <c:auto val="1"/>
        <c:lblAlgn val="ctr"/>
        <c:lblOffset val="100"/>
        <c:noMultiLvlLbl val="0"/>
      </c:catAx>
      <c:valAx>
        <c:axId val="145065664"/>
        <c:scaling>
          <c:orientation val="minMax"/>
        </c:scaling>
        <c:delete val="0"/>
        <c:axPos val="l"/>
        <c:majorGridlines/>
        <c:numFmt formatCode="General" sourceLinked="1"/>
        <c:majorTickMark val="out"/>
        <c:minorTickMark val="none"/>
        <c:tickLblPos val="nextTo"/>
        <c:crossAx val="144996352"/>
        <c:crosses val="autoZero"/>
        <c:crossBetween val="between"/>
      </c:valAx>
    </c:plotArea>
    <c:plotVisOnly val="1"/>
    <c:dispBlanksAs val="gap"/>
    <c:showDLblsOverMax val="0"/>
  </c:chart>
  <c:txPr>
    <a:bodyPr/>
    <a:lstStyle/>
    <a:p>
      <a:pPr>
        <a:defRPr sz="14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1400" dirty="0"/>
              <a:t>Всего расходы по муниципальной программе, </a:t>
            </a:r>
            <a:r>
              <a:rPr lang="ru-RU" sz="1400" dirty="0" err="1"/>
              <a:t>млн.рублей</a:t>
            </a:r>
            <a:r>
              <a:rPr lang="ru-RU" dirty="0"/>
              <a:t>
</a:t>
            </a:r>
          </a:p>
        </c:rich>
      </c:tx>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layout>
                <c:manualLayout>
                  <c:x val="3.8762481824363838E-3"/>
                  <c:y val="-2.6311282498922686E-2"/>
                </c:manualLayout>
              </c:layout>
              <c:showLegendKey val="0"/>
              <c:showVal val="1"/>
              <c:showCatName val="0"/>
              <c:showSerName val="0"/>
              <c:showPercent val="0"/>
              <c:showBubbleSize val="0"/>
            </c:dLbl>
            <c:dLbl>
              <c:idx val="1"/>
              <c:layout>
                <c:manualLayout>
                  <c:x val="0"/>
                  <c:y val="-1.3155641249461343E-2"/>
                </c:manualLayout>
              </c:layout>
              <c:showLegendKey val="0"/>
              <c:showVal val="1"/>
              <c:showCatName val="0"/>
              <c:showSerName val="0"/>
              <c:showPercent val="0"/>
              <c:showBubbleSize val="0"/>
            </c:dLbl>
            <c:dLbl>
              <c:idx val="2"/>
              <c:layout>
                <c:manualLayout>
                  <c:x val="0"/>
                  <c:y val="-1.3155641249461343E-2"/>
                </c:manualLayout>
              </c:layout>
              <c:showLegendKey val="0"/>
              <c:showVal val="1"/>
              <c:showCatName val="0"/>
              <c:showSerName val="0"/>
              <c:showPercent val="0"/>
              <c:showBubbleSize val="0"/>
            </c:dLbl>
            <c:dLbl>
              <c:idx val="3"/>
              <c:layout>
                <c:manualLayout>
                  <c:x val="-3.8764007906326847E-3"/>
                  <c:y val="3.5081364706142336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4.7</c:v>
                </c:pt>
                <c:pt idx="1">
                  <c:v>3.8</c:v>
                </c:pt>
                <c:pt idx="2">
                  <c:v>3.8</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5737728"/>
        <c:axId val="145066240"/>
      </c:barChart>
      <c:catAx>
        <c:axId val="145737728"/>
        <c:scaling>
          <c:orientation val="minMax"/>
        </c:scaling>
        <c:delete val="0"/>
        <c:axPos val="b"/>
        <c:majorTickMark val="out"/>
        <c:minorTickMark val="none"/>
        <c:tickLblPos val="nextTo"/>
        <c:crossAx val="145066240"/>
        <c:crosses val="autoZero"/>
        <c:auto val="1"/>
        <c:lblAlgn val="ctr"/>
        <c:lblOffset val="100"/>
        <c:noMultiLvlLbl val="0"/>
      </c:catAx>
      <c:valAx>
        <c:axId val="145066240"/>
        <c:scaling>
          <c:orientation val="minMax"/>
        </c:scaling>
        <c:delete val="0"/>
        <c:axPos val="l"/>
        <c:majorGridlines/>
        <c:numFmt formatCode="General" sourceLinked="1"/>
        <c:majorTickMark val="out"/>
        <c:minorTickMark val="none"/>
        <c:tickLblPos val="nextTo"/>
        <c:crossAx val="145737728"/>
        <c:crosses val="autoZero"/>
        <c:crossBetween val="between"/>
      </c:valAx>
    </c:plotArea>
    <c:plotVisOnly val="1"/>
    <c:dispBlanksAs val="gap"/>
    <c:showDLblsOverMax val="0"/>
  </c:chart>
  <c:txPr>
    <a:bodyPr/>
    <a:lstStyle/>
    <a:p>
      <a:pPr>
        <a:defRPr sz="14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ru-RU" sz="1400"/>
              <a:t>Всего расходы по муниципальной программе, млн.рублей
</a:t>
            </a:r>
          </a:p>
        </c:rich>
      </c:tx>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1"/>
              <c:layout>
                <c:manualLayout>
                  <c:x val="0"/>
                  <c:y val="1.2242458517023691E-2"/>
                </c:manualLayout>
              </c:layout>
              <c:showLegendKey val="0"/>
              <c:showVal val="1"/>
              <c:showCatName val="0"/>
              <c:showSerName val="0"/>
              <c:showPercent val="0"/>
              <c:showBubbleSize val="0"/>
            </c:dLbl>
            <c:dLbl>
              <c:idx val="2"/>
              <c:layout>
                <c:manualLayout>
                  <c:x val="0"/>
                  <c:y val="2.0404097528372866E-2"/>
                </c:manualLayout>
              </c:layout>
              <c:showLegendKey val="0"/>
              <c:showVal val="1"/>
              <c:showCatName val="0"/>
              <c:showSerName val="0"/>
              <c:showPercent val="0"/>
              <c:showBubbleSize val="0"/>
            </c:dLbl>
            <c:dLbl>
              <c:idx val="3"/>
              <c:layout>
                <c:manualLayout>
                  <c:x val="0"/>
                  <c:y val="1.2242458517023765E-2"/>
                </c:manualLayout>
              </c:layout>
              <c:showLegendKey val="0"/>
              <c:showVal val="1"/>
              <c:showCatName val="0"/>
              <c:showSerName val="0"/>
              <c:showPercent val="0"/>
              <c:showBubbleSize val="0"/>
            </c:dLbl>
            <c:txPr>
              <a:bodyPr/>
              <a:lstStyle/>
              <a:p>
                <a:pPr>
                  <a:defRPr sz="1200"/>
                </a:pPr>
                <a:endParaRPr lang="ru-RU"/>
              </a:p>
            </c:txPr>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190.7</c:v>
                </c:pt>
                <c:pt idx="1">
                  <c:v>0</c:v>
                </c:pt>
                <c:pt idx="2">
                  <c:v>0</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5618432"/>
        <c:axId val="145071424"/>
      </c:barChart>
      <c:catAx>
        <c:axId val="145618432"/>
        <c:scaling>
          <c:orientation val="minMax"/>
        </c:scaling>
        <c:delete val="0"/>
        <c:axPos val="b"/>
        <c:majorTickMark val="out"/>
        <c:minorTickMark val="none"/>
        <c:tickLblPos val="nextTo"/>
        <c:crossAx val="145071424"/>
        <c:crosses val="autoZero"/>
        <c:auto val="1"/>
        <c:lblAlgn val="ctr"/>
        <c:lblOffset val="100"/>
        <c:noMultiLvlLbl val="0"/>
      </c:catAx>
      <c:valAx>
        <c:axId val="145071424"/>
        <c:scaling>
          <c:orientation val="minMax"/>
        </c:scaling>
        <c:delete val="0"/>
        <c:axPos val="l"/>
        <c:majorGridlines/>
        <c:numFmt formatCode="General" sourceLinked="1"/>
        <c:majorTickMark val="out"/>
        <c:minorTickMark val="none"/>
        <c:tickLblPos val="nextTo"/>
        <c:crossAx val="145618432"/>
        <c:crosses val="autoZero"/>
        <c:crossBetween val="between"/>
      </c:valAx>
    </c:plotArea>
    <c:plotVisOnly val="1"/>
    <c:dispBlanksAs val="gap"/>
    <c:showDLblsOverMax val="0"/>
  </c:chart>
  <c:txPr>
    <a:bodyPr/>
    <a:lstStyle/>
    <a:p>
      <a:pPr>
        <a:defRPr sz="14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0"/>
              <c:layout>
                <c:manualLayout>
                  <c:x val="-5.4547203804388286E-3"/>
                  <c:y val="-1.1447821969241732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0.0</c:formatCode>
                <c:ptCount val="3"/>
                <c:pt idx="0" formatCode="General">
                  <c:v>1.9</c:v>
                </c:pt>
                <c:pt idx="1">
                  <c:v>1</c:v>
                </c:pt>
                <c:pt idx="2" formatCode="0.00">
                  <c:v>0.02</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5737216"/>
        <c:axId val="145467648"/>
      </c:barChart>
      <c:catAx>
        <c:axId val="145737216"/>
        <c:scaling>
          <c:orientation val="minMax"/>
        </c:scaling>
        <c:delete val="0"/>
        <c:axPos val="b"/>
        <c:majorTickMark val="out"/>
        <c:minorTickMark val="none"/>
        <c:tickLblPos val="nextTo"/>
        <c:crossAx val="145467648"/>
        <c:crosses val="autoZero"/>
        <c:auto val="1"/>
        <c:lblAlgn val="ctr"/>
        <c:lblOffset val="100"/>
        <c:noMultiLvlLbl val="0"/>
      </c:catAx>
      <c:valAx>
        <c:axId val="145467648"/>
        <c:scaling>
          <c:orientation val="minMax"/>
        </c:scaling>
        <c:delete val="0"/>
        <c:axPos val="l"/>
        <c:majorGridlines/>
        <c:numFmt formatCode="General" sourceLinked="1"/>
        <c:majorTickMark val="out"/>
        <c:minorTickMark val="none"/>
        <c:tickLblPos val="nextTo"/>
        <c:crossAx val="145737216"/>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43917595014695338"/>
          <c:w val="0.97010689961002439"/>
          <c:h val="0.32404143647338846"/>
        </c:manualLayout>
      </c:layout>
      <c:lineChart>
        <c:grouping val="standard"/>
        <c:varyColors val="0"/>
        <c:ser>
          <c:idx val="0"/>
          <c:order val="0"/>
          <c:tx>
            <c:strRef>
              <c:f>Лист1!$B$1</c:f>
              <c:strCache>
                <c:ptCount val="1"/>
                <c:pt idx="0">
                  <c:v>тыс.чел.</c:v>
                </c:pt>
              </c:strCache>
            </c:strRef>
          </c:tx>
          <c:spPr>
            <a:ln>
              <a:solidFill>
                <a:srgbClr val="FF0000"/>
              </a:solidFill>
            </a:ln>
          </c:spPr>
          <c:marker>
            <c:symbol val="circle"/>
            <c:size val="7"/>
            <c:spPr>
              <a:solidFill>
                <a:srgbClr val="FF0000"/>
              </a:solidFill>
            </c:spPr>
          </c:marker>
          <c:dLbls>
            <c:dLbl>
              <c:idx val="0"/>
              <c:layout>
                <c:manualLayout>
                  <c:x val="-4.7412580635248565E-2"/>
                  <c:y val="-0.11803038242353361"/>
                </c:manualLayout>
              </c:layout>
              <c:showLegendKey val="0"/>
              <c:showVal val="1"/>
              <c:showCatName val="0"/>
              <c:showSerName val="0"/>
              <c:showPercent val="0"/>
              <c:showBubbleSize val="0"/>
            </c:dLbl>
            <c:dLbl>
              <c:idx val="1"/>
              <c:layout>
                <c:manualLayout>
                  <c:x val="-5.3351282481615546E-2"/>
                  <c:y val="-9.0602727643056519E-2"/>
                </c:manualLayout>
              </c:layout>
              <c:showLegendKey val="0"/>
              <c:showVal val="1"/>
              <c:showCatName val="0"/>
              <c:showSerName val="0"/>
              <c:showPercent val="0"/>
              <c:showBubbleSize val="0"/>
            </c:dLbl>
            <c:dLbl>
              <c:idx val="2"/>
              <c:layout>
                <c:manualLayout>
                  <c:x val="-5.0381990653520711E-2"/>
                  <c:y val="-9.4387783290423105E-2"/>
                </c:manualLayout>
              </c:layout>
              <c:showLegendKey val="0"/>
              <c:showVal val="1"/>
              <c:showCatName val="0"/>
              <c:showSerName val="0"/>
              <c:showPercent val="0"/>
              <c:showBubbleSize val="0"/>
            </c:dLbl>
            <c:dLbl>
              <c:idx val="3"/>
              <c:layout>
                <c:manualLayout>
                  <c:x val="-5.0349370164544362E-2"/>
                  <c:y val="-8.9825941664955875E-2"/>
                </c:manualLayout>
              </c:layout>
              <c:showLegendKey val="0"/>
              <c:showVal val="1"/>
              <c:showCatName val="0"/>
              <c:showSerName val="0"/>
              <c:showPercent val="0"/>
              <c:showBubbleSize val="0"/>
            </c:dLbl>
            <c:dLbl>
              <c:idx val="4"/>
              <c:layout>
                <c:manualLayout>
                  <c:x val="-5.6614395090852788E-2"/>
                  <c:y val="-7.4172381084757558E-2"/>
                </c:manualLayout>
              </c:layout>
              <c:showLegendKey val="0"/>
              <c:showVal val="1"/>
              <c:showCatName val="0"/>
              <c:showSerName val="0"/>
              <c:showPercent val="0"/>
              <c:showBubbleSize val="0"/>
            </c:dLbl>
            <c:txPr>
              <a:bodyPr/>
              <a:lstStyle/>
              <a:p>
                <a:pPr>
                  <a:defRPr>
                    <a:solidFill>
                      <a:srgbClr val="002060"/>
                    </a:solidFill>
                  </a:defRPr>
                </a:pPr>
                <a:endParaRPr lang="ru-RU"/>
              </a:p>
            </c:txPr>
            <c:showLegendKey val="0"/>
            <c:showVal val="1"/>
            <c:showCatName val="0"/>
            <c:showSerName val="0"/>
            <c:showPercent val="0"/>
            <c:showBubbleSize val="0"/>
            <c:showLeaderLines val="0"/>
          </c:dLbls>
          <c:cat>
            <c:strRef>
              <c:f>Лист1!$A$2:$A$6</c:f>
              <c:strCache>
                <c:ptCount val="5"/>
                <c:pt idx="0">
                  <c:v>2024 год факт</c:v>
                </c:pt>
                <c:pt idx="1">
                  <c:v>2025 год оценка</c:v>
                </c:pt>
                <c:pt idx="2">
                  <c:v>2026 год прогноз</c:v>
                </c:pt>
                <c:pt idx="3">
                  <c:v>2027 год прогноз</c:v>
                </c:pt>
                <c:pt idx="4">
                  <c:v>2028 год прогноз</c:v>
                </c:pt>
              </c:strCache>
            </c:strRef>
          </c:cat>
          <c:val>
            <c:numRef>
              <c:f>Лист1!$B$2:$B$6</c:f>
              <c:numCache>
                <c:formatCode>#,##0.000</c:formatCode>
                <c:ptCount val="5"/>
                <c:pt idx="0">
                  <c:v>3.7850000000000001</c:v>
                </c:pt>
                <c:pt idx="1">
                  <c:v>3.7639999999999998</c:v>
                </c:pt>
                <c:pt idx="2">
                  <c:v>3.7639999999999998</c:v>
                </c:pt>
                <c:pt idx="3">
                  <c:v>3.7639999999999998</c:v>
                </c:pt>
                <c:pt idx="4">
                  <c:v>3.7639999999999998</c:v>
                </c:pt>
              </c:numCache>
            </c:numRef>
          </c:val>
          <c:smooth val="0"/>
        </c:ser>
        <c:dLbls>
          <c:showLegendKey val="0"/>
          <c:showVal val="0"/>
          <c:showCatName val="0"/>
          <c:showSerName val="0"/>
          <c:showPercent val="0"/>
          <c:showBubbleSize val="0"/>
        </c:dLbls>
        <c:marker val="1"/>
        <c:smooth val="0"/>
        <c:axId val="212009472"/>
        <c:axId val="168103296"/>
      </c:lineChart>
      <c:catAx>
        <c:axId val="212009472"/>
        <c:scaling>
          <c:orientation val="minMax"/>
        </c:scaling>
        <c:delete val="0"/>
        <c:axPos val="b"/>
        <c:majorTickMark val="out"/>
        <c:minorTickMark val="none"/>
        <c:tickLblPos val="nextTo"/>
        <c:spPr>
          <a:noFill/>
          <a:ln>
            <a:solidFill>
              <a:schemeClr val="accent1"/>
            </a:solidFill>
          </a:ln>
        </c:spPr>
        <c:txPr>
          <a:bodyPr/>
          <a:lstStyle/>
          <a:p>
            <a:pPr>
              <a:defRPr>
                <a:solidFill>
                  <a:srgbClr val="002060"/>
                </a:solidFill>
              </a:defRPr>
            </a:pPr>
            <a:endParaRPr lang="ru-RU"/>
          </a:p>
        </c:txPr>
        <c:crossAx val="168103296"/>
        <c:crosses val="autoZero"/>
        <c:auto val="1"/>
        <c:lblAlgn val="ctr"/>
        <c:lblOffset val="100"/>
        <c:noMultiLvlLbl val="0"/>
      </c:catAx>
      <c:valAx>
        <c:axId val="168103296"/>
        <c:scaling>
          <c:orientation val="minMax"/>
        </c:scaling>
        <c:delete val="1"/>
        <c:axPos val="l"/>
        <c:numFmt formatCode="#,##0.000" sourceLinked="1"/>
        <c:majorTickMark val="out"/>
        <c:minorTickMark val="none"/>
        <c:tickLblPos val="nextTo"/>
        <c:crossAx val="212009472"/>
        <c:crosses val="autoZero"/>
        <c:crossBetween val="between"/>
      </c:valAx>
      <c:spPr>
        <a:noFill/>
        <a:ln>
          <a:noFill/>
        </a:ln>
      </c:spPr>
    </c:plotArea>
    <c:plotVisOnly val="1"/>
    <c:dispBlanksAs val="gap"/>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
</c:v>
                </c:pt>
              </c:strCache>
            </c:strRef>
          </c:tx>
          <c:spPr>
            <a:solidFill>
              <a:schemeClr val="accent4">
                <a:lumMod val="60000"/>
                <a:lumOff val="40000"/>
              </a:schemeClr>
            </a:solidFill>
            <a:ln>
              <a:solidFill>
                <a:schemeClr val="accent1"/>
              </a:solidFill>
            </a:ln>
          </c:spPr>
          <c:invertIfNegative val="0"/>
          <c:dLbls>
            <c:dLbl>
              <c:idx val="1"/>
              <c:layout>
                <c:manualLayout>
                  <c:x val="4.2844856318646589E-3"/>
                  <c:y val="6.4216461460478635E-3"/>
                </c:manualLayout>
              </c:layout>
              <c:showLegendKey val="0"/>
              <c:showVal val="1"/>
              <c:showCatName val="0"/>
              <c:showSerName val="0"/>
              <c:showPercent val="0"/>
              <c:showBubbleSize val="0"/>
            </c:dLbl>
            <c:dLbl>
              <c:idx val="2"/>
              <c:layout>
                <c:manualLayout>
                  <c:x val="-4.0544664896748385E-3"/>
                  <c:y val="2.16893406934985E-2"/>
                </c:manualLayout>
              </c:layout>
              <c:showLegendKey val="0"/>
              <c:showVal val="1"/>
              <c:showCatName val="0"/>
              <c:showSerName val="0"/>
              <c:showPercent val="0"/>
              <c:showBubbleSize val="0"/>
            </c:dLbl>
            <c:dLbl>
              <c:idx val="3"/>
              <c:layout>
                <c:manualLayout>
                  <c:x val="3.7093579640576336E-3"/>
                  <c:y val="2.1689340693498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0.0</c:formatCode>
                <c:ptCount val="3"/>
                <c:pt idx="0">
                  <c:v>6.8</c:v>
                </c:pt>
                <c:pt idx="1">
                  <c:v>7.2</c:v>
                </c:pt>
                <c:pt idx="2">
                  <c:v>7.3</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5397760"/>
        <c:axId val="145470528"/>
      </c:barChart>
      <c:catAx>
        <c:axId val="145397760"/>
        <c:scaling>
          <c:orientation val="minMax"/>
        </c:scaling>
        <c:delete val="0"/>
        <c:axPos val="b"/>
        <c:majorTickMark val="out"/>
        <c:minorTickMark val="none"/>
        <c:tickLblPos val="nextTo"/>
        <c:crossAx val="145470528"/>
        <c:crosses val="autoZero"/>
        <c:auto val="1"/>
        <c:lblAlgn val="ctr"/>
        <c:lblOffset val="100"/>
        <c:noMultiLvlLbl val="0"/>
      </c:catAx>
      <c:valAx>
        <c:axId val="145470528"/>
        <c:scaling>
          <c:orientation val="minMax"/>
        </c:scaling>
        <c:delete val="0"/>
        <c:axPos val="l"/>
        <c:majorGridlines/>
        <c:numFmt formatCode="0.0" sourceLinked="1"/>
        <c:majorTickMark val="out"/>
        <c:minorTickMark val="none"/>
        <c:tickLblPos val="nextTo"/>
        <c:crossAx val="145397760"/>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Лист1!$B$1</c:f>
              <c:strCache>
                <c:ptCount val="1"/>
                <c:pt idx="0">
                  <c:v>Всего расходы по муниципальной программе, млн.рублей</c:v>
                </c:pt>
              </c:strCache>
            </c:strRef>
          </c:tx>
          <c:spPr>
            <a:solidFill>
              <a:schemeClr val="accent4">
                <a:lumMod val="60000"/>
                <a:lumOff val="40000"/>
              </a:schemeClr>
            </a:solidFill>
            <a:ln>
              <a:solidFill>
                <a:schemeClr val="accent1"/>
              </a:solidFill>
            </a:ln>
          </c:spPr>
          <c:invertIfNegative val="0"/>
          <c:dLbls>
            <c:dLbl>
              <c:idx val="1"/>
              <c:layout>
                <c:manualLayout>
                  <c:x val="5.8143722736545755E-3"/>
                  <c:y val="-3.0020305072486174E-2"/>
                </c:manualLayout>
              </c:layout>
              <c:showLegendKey val="0"/>
              <c:showVal val="1"/>
              <c:showCatName val="0"/>
              <c:showSerName val="0"/>
              <c:showPercent val="0"/>
              <c:showBubbleSize val="0"/>
            </c:dLbl>
            <c:dLbl>
              <c:idx val="2"/>
              <c:layout>
                <c:manualLayout>
                  <c:x val="1.9381240912181919E-3"/>
                  <c:y val="-3.3423886707623501E-2"/>
                </c:manualLayout>
              </c:layout>
              <c:showLegendKey val="0"/>
              <c:showVal val="1"/>
              <c:showCatName val="0"/>
              <c:showSerName val="0"/>
              <c:showPercent val="0"/>
              <c:showBubbleSize val="0"/>
            </c:dLbl>
            <c:dLbl>
              <c:idx val="3"/>
              <c:layout>
                <c:manualLayout>
                  <c:x val="-3.8327548465310938E-3"/>
                  <c:y val="2.460955874879150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2026 год</c:v>
                </c:pt>
                <c:pt idx="1">
                  <c:v>2027 год</c:v>
                </c:pt>
                <c:pt idx="2">
                  <c:v>2028 год</c:v>
                </c:pt>
              </c:strCache>
            </c:strRef>
          </c:cat>
          <c:val>
            <c:numRef>
              <c:f>Лист1!$B$2:$B$4</c:f>
              <c:numCache>
                <c:formatCode>General</c:formatCode>
                <c:ptCount val="3"/>
                <c:pt idx="0">
                  <c:v>24.1</c:v>
                </c:pt>
                <c:pt idx="1">
                  <c:v>20.7</c:v>
                </c:pt>
                <c:pt idx="2">
                  <c:v>20.7</c:v>
                </c:pt>
              </c:numCache>
            </c:numRef>
          </c:val>
        </c:ser>
        <c:ser>
          <c:idx val="1"/>
          <c:order val="1"/>
          <c:tx>
            <c:strRef>
              <c:f>Лист1!$C$1</c:f>
              <c:strCache>
                <c:ptCount val="1"/>
                <c:pt idx="0">
                  <c:v>Ряд 2</c:v>
                </c:pt>
              </c:strCache>
            </c:strRef>
          </c:tx>
          <c:invertIfNegative val="0"/>
          <c:cat>
            <c:strRef>
              <c:f>Лист1!$A$2:$A$4</c:f>
              <c:strCache>
                <c:ptCount val="3"/>
                <c:pt idx="0">
                  <c:v>2026 год</c:v>
                </c:pt>
                <c:pt idx="1">
                  <c:v>2027 год</c:v>
                </c:pt>
                <c:pt idx="2">
                  <c:v>2028 год</c:v>
                </c:pt>
              </c:strCache>
            </c:strRef>
          </c:cat>
          <c:val>
            <c:numRef>
              <c:f>Лист1!$C$2:$C$4</c:f>
            </c:numRef>
          </c:val>
        </c:ser>
        <c:ser>
          <c:idx val="2"/>
          <c:order val="2"/>
          <c:tx>
            <c:strRef>
              <c:f>Лист1!$D$1</c:f>
              <c:strCache>
                <c:ptCount val="1"/>
                <c:pt idx="0">
                  <c:v>Ряд 3</c:v>
                </c:pt>
              </c:strCache>
            </c:strRef>
          </c:tx>
          <c:invertIfNegative val="0"/>
          <c:cat>
            <c:strRef>
              <c:f>Лист1!$A$2:$A$4</c:f>
              <c:strCache>
                <c:ptCount val="3"/>
                <c:pt idx="0">
                  <c:v>2026 год</c:v>
                </c:pt>
                <c:pt idx="1">
                  <c:v>2027 год</c:v>
                </c:pt>
                <c:pt idx="2">
                  <c:v>2028 год</c:v>
                </c:pt>
              </c:strCache>
            </c:strRef>
          </c:cat>
          <c:val>
            <c:numRef>
              <c:f>Лист1!$D$2:$D$4</c:f>
            </c:numRef>
          </c:val>
        </c:ser>
        <c:dLbls>
          <c:showLegendKey val="0"/>
          <c:showVal val="0"/>
          <c:showCatName val="0"/>
          <c:showSerName val="0"/>
          <c:showPercent val="0"/>
          <c:showBubbleSize val="0"/>
        </c:dLbls>
        <c:gapWidth val="150"/>
        <c:axId val="145746432"/>
        <c:axId val="145472832"/>
      </c:barChart>
      <c:catAx>
        <c:axId val="145746432"/>
        <c:scaling>
          <c:orientation val="minMax"/>
        </c:scaling>
        <c:delete val="0"/>
        <c:axPos val="b"/>
        <c:majorTickMark val="out"/>
        <c:minorTickMark val="none"/>
        <c:tickLblPos val="nextTo"/>
        <c:crossAx val="145472832"/>
        <c:crosses val="autoZero"/>
        <c:auto val="1"/>
        <c:lblAlgn val="ctr"/>
        <c:lblOffset val="100"/>
        <c:noMultiLvlLbl val="0"/>
      </c:catAx>
      <c:valAx>
        <c:axId val="145472832"/>
        <c:scaling>
          <c:orientation val="minMax"/>
        </c:scaling>
        <c:delete val="0"/>
        <c:axPos val="l"/>
        <c:majorGridlines/>
        <c:numFmt formatCode="General" sourceLinked="1"/>
        <c:majorTickMark val="out"/>
        <c:minorTickMark val="none"/>
        <c:tickLblPos val="nextTo"/>
        <c:crossAx val="145746432"/>
        <c:crosses val="autoZero"/>
        <c:crossBetween val="between"/>
      </c:valAx>
    </c:plotArea>
    <c:plotVisOnly val="1"/>
    <c:dispBlanksAs val="gap"/>
    <c:showDLblsOverMax val="0"/>
  </c:chart>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274608878945457E-2"/>
          <c:y val="0.37250678744028448"/>
          <c:w val="0.967117589571027"/>
          <c:h val="0.44573476210976559"/>
        </c:manualLayout>
      </c:layout>
      <c:lineChart>
        <c:grouping val="stacked"/>
        <c:varyColors val="0"/>
        <c:ser>
          <c:idx val="0"/>
          <c:order val="0"/>
          <c:tx>
            <c:strRef>
              <c:f>Лист1!$B$1</c:f>
              <c:strCache>
                <c:ptCount val="1"/>
                <c:pt idx="0">
                  <c:v>Показатель</c:v>
                </c:pt>
              </c:strCache>
            </c:strRef>
          </c:tx>
          <c:spPr>
            <a:ln>
              <a:solidFill>
                <a:schemeClr val="accent5">
                  <a:lumMod val="75000"/>
                </a:schemeClr>
              </a:solidFill>
            </a:ln>
          </c:spPr>
          <c:marker>
            <c:symbol val="circle"/>
            <c:size val="7"/>
            <c:spPr>
              <a:solidFill>
                <a:schemeClr val="accent5">
                  <a:lumMod val="75000"/>
                </a:schemeClr>
              </a:solidFill>
            </c:spPr>
          </c:marker>
          <c:dLbls>
            <c:dLbl>
              <c:idx val="0"/>
              <c:layout>
                <c:manualLayout>
                  <c:x val="-3.9887944520646354E-2"/>
                  <c:y val="-8.3343272316147882E-2"/>
                </c:manualLayout>
              </c:layout>
              <c:showLegendKey val="0"/>
              <c:showVal val="1"/>
              <c:showCatName val="0"/>
              <c:showSerName val="0"/>
              <c:showPercent val="0"/>
              <c:showBubbleSize val="0"/>
            </c:dLbl>
            <c:dLbl>
              <c:idx val="1"/>
              <c:layout>
                <c:manualLayout>
                  <c:x val="-4.9011834250879696E-2"/>
                  <c:y val="-9.5792869419737678E-2"/>
                </c:manualLayout>
              </c:layout>
              <c:showLegendKey val="0"/>
              <c:showVal val="1"/>
              <c:showCatName val="0"/>
              <c:showSerName val="0"/>
              <c:showPercent val="0"/>
              <c:showBubbleSize val="0"/>
            </c:dLbl>
            <c:dLbl>
              <c:idx val="2"/>
              <c:layout>
                <c:manualLayout>
                  <c:x val="-4.0823413450941093E-2"/>
                  <c:y val="-0.10340068423769908"/>
                </c:manualLayout>
              </c:layout>
              <c:showLegendKey val="0"/>
              <c:showVal val="1"/>
              <c:showCatName val="0"/>
              <c:showSerName val="0"/>
              <c:showPercent val="0"/>
              <c:showBubbleSize val="0"/>
            </c:dLbl>
            <c:dLbl>
              <c:idx val="3"/>
              <c:layout>
                <c:manualLayout>
                  <c:x val="-3.4377065448471938E-2"/>
                  <c:y val="-8.8184646150427731E-2"/>
                </c:manualLayout>
              </c:layout>
              <c:showLegendKey val="0"/>
              <c:showVal val="1"/>
              <c:showCatName val="0"/>
              <c:showSerName val="0"/>
              <c:showPercent val="0"/>
              <c:showBubbleSize val="0"/>
            </c:dLbl>
            <c:dLbl>
              <c:idx val="4"/>
              <c:layout>
                <c:manualLayout>
                  <c:x val="-4.6334305604462028E-2"/>
                  <c:y val="-9.9942598970484756E-2"/>
                </c:manualLayout>
              </c:layout>
              <c:showLegendKey val="0"/>
              <c:showVal val="1"/>
              <c:showCatName val="0"/>
              <c:showSerName val="0"/>
              <c:showPercent val="0"/>
              <c:showBubbleSize val="0"/>
            </c:dLbl>
            <c:txPr>
              <a:bodyPr/>
              <a:lstStyle/>
              <a:p>
                <a:pPr>
                  <a:defRPr>
                    <a:solidFill>
                      <a:srgbClr val="002060"/>
                    </a:solidFill>
                  </a:defRPr>
                </a:pPr>
                <a:endParaRPr lang="ru-RU"/>
              </a:p>
            </c:txPr>
            <c:showLegendKey val="0"/>
            <c:showVal val="1"/>
            <c:showCatName val="0"/>
            <c:showSerName val="0"/>
            <c:showPercent val="0"/>
            <c:showBubbleSize val="0"/>
            <c:showLeaderLines val="0"/>
          </c:dLbls>
          <c:cat>
            <c:strRef>
              <c:f>Лист1!$A$2:$A$6</c:f>
              <c:strCache>
                <c:ptCount val="5"/>
                <c:pt idx="0">
                  <c:v>2024 год факт</c:v>
                </c:pt>
                <c:pt idx="1">
                  <c:v>2025 год оценка</c:v>
                </c:pt>
                <c:pt idx="2">
                  <c:v>2026 год прогноз</c:v>
                </c:pt>
                <c:pt idx="3">
                  <c:v>2027 год прогноз</c:v>
                </c:pt>
                <c:pt idx="4">
                  <c:v>2028 год прогноз</c:v>
                </c:pt>
              </c:strCache>
            </c:strRef>
          </c:cat>
          <c:val>
            <c:numRef>
              <c:f>Лист1!$B$2:$B$6</c:f>
              <c:numCache>
                <c:formatCode>#,##0.0</c:formatCode>
                <c:ptCount val="5"/>
                <c:pt idx="0">
                  <c:v>1882.7</c:v>
                </c:pt>
                <c:pt idx="1">
                  <c:v>2209.1999999999998</c:v>
                </c:pt>
                <c:pt idx="2">
                  <c:v>2406.9</c:v>
                </c:pt>
                <c:pt idx="3">
                  <c:v>2606.6</c:v>
                </c:pt>
                <c:pt idx="4">
                  <c:v>2825.6</c:v>
                </c:pt>
              </c:numCache>
            </c:numRef>
          </c:val>
          <c:smooth val="0"/>
        </c:ser>
        <c:dLbls>
          <c:showLegendKey val="0"/>
          <c:showVal val="0"/>
          <c:showCatName val="0"/>
          <c:showSerName val="0"/>
          <c:showPercent val="0"/>
          <c:showBubbleSize val="0"/>
        </c:dLbls>
        <c:marker val="1"/>
        <c:smooth val="0"/>
        <c:axId val="185203712"/>
        <c:axId val="168105600"/>
      </c:lineChart>
      <c:catAx>
        <c:axId val="185203712"/>
        <c:scaling>
          <c:orientation val="minMax"/>
        </c:scaling>
        <c:delete val="0"/>
        <c:axPos val="b"/>
        <c:majorTickMark val="out"/>
        <c:minorTickMark val="none"/>
        <c:tickLblPos val="nextTo"/>
        <c:spPr>
          <a:noFill/>
          <a:ln>
            <a:solidFill>
              <a:schemeClr val="accent1"/>
            </a:solidFill>
          </a:ln>
        </c:spPr>
        <c:txPr>
          <a:bodyPr/>
          <a:lstStyle/>
          <a:p>
            <a:pPr>
              <a:defRPr>
                <a:solidFill>
                  <a:srgbClr val="002060"/>
                </a:solidFill>
              </a:defRPr>
            </a:pPr>
            <a:endParaRPr lang="ru-RU"/>
          </a:p>
        </c:txPr>
        <c:crossAx val="168105600"/>
        <c:crosses val="autoZero"/>
        <c:auto val="1"/>
        <c:lblAlgn val="ctr"/>
        <c:lblOffset val="100"/>
        <c:noMultiLvlLbl val="0"/>
      </c:catAx>
      <c:valAx>
        <c:axId val="168105600"/>
        <c:scaling>
          <c:orientation val="minMax"/>
        </c:scaling>
        <c:delete val="1"/>
        <c:axPos val="l"/>
        <c:numFmt formatCode="#,##0.0" sourceLinked="1"/>
        <c:majorTickMark val="out"/>
        <c:minorTickMark val="none"/>
        <c:tickLblPos val="nextTo"/>
        <c:crossAx val="185203712"/>
        <c:crosses val="autoZero"/>
        <c:crossBetween val="between"/>
      </c:valAx>
      <c:spPr>
        <a:noFill/>
        <a:ln>
          <a:noFill/>
        </a:ln>
      </c:spPr>
    </c:plotArea>
    <c:plotVisOnly val="1"/>
    <c:dispBlanksAs val="zero"/>
    <c:showDLblsOverMax val="0"/>
  </c:chart>
  <c:spPr>
    <a:noFill/>
    <a:ln>
      <a:noFill/>
    </a:ln>
  </c:spPr>
  <c:txPr>
    <a:bodyPr/>
    <a:lstStyle/>
    <a:p>
      <a:pPr>
        <a:defRPr sz="14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274608878945457E-2"/>
          <c:y val="0.37250678744028448"/>
          <c:w val="0.967117589571027"/>
          <c:h val="0.44573476210976559"/>
        </c:manualLayout>
      </c:layout>
      <c:lineChart>
        <c:grouping val="stacked"/>
        <c:varyColors val="0"/>
        <c:ser>
          <c:idx val="0"/>
          <c:order val="0"/>
          <c:tx>
            <c:strRef>
              <c:f>Лист1!$B$1</c:f>
              <c:strCache>
                <c:ptCount val="1"/>
                <c:pt idx="0">
                  <c:v>Показатель</c:v>
                </c:pt>
              </c:strCache>
            </c:strRef>
          </c:tx>
          <c:spPr>
            <a:ln>
              <a:solidFill>
                <a:schemeClr val="accent5">
                  <a:lumMod val="75000"/>
                </a:schemeClr>
              </a:solidFill>
            </a:ln>
          </c:spPr>
          <c:marker>
            <c:symbol val="circle"/>
            <c:size val="7"/>
            <c:spPr>
              <a:solidFill>
                <a:schemeClr val="accent5">
                  <a:lumMod val="75000"/>
                </a:schemeClr>
              </a:solidFill>
            </c:spPr>
          </c:marker>
          <c:dPt>
            <c:idx val="1"/>
            <c:bubble3D val="0"/>
            <c:spPr>
              <a:ln>
                <a:solidFill>
                  <a:schemeClr val="accent1"/>
                </a:solidFill>
              </a:ln>
            </c:spPr>
          </c:dPt>
          <c:dPt>
            <c:idx val="2"/>
            <c:bubble3D val="0"/>
            <c:spPr>
              <a:ln>
                <a:solidFill>
                  <a:schemeClr val="accent1"/>
                </a:solidFill>
              </a:ln>
            </c:spPr>
          </c:dPt>
          <c:dPt>
            <c:idx val="3"/>
            <c:bubble3D val="0"/>
            <c:spPr>
              <a:ln>
                <a:solidFill>
                  <a:schemeClr val="accent1"/>
                </a:solidFill>
              </a:ln>
            </c:spPr>
          </c:dPt>
          <c:dPt>
            <c:idx val="4"/>
            <c:bubble3D val="0"/>
            <c:spPr>
              <a:ln>
                <a:solidFill>
                  <a:schemeClr val="accent1"/>
                </a:solidFill>
              </a:ln>
            </c:spPr>
          </c:dPt>
          <c:dLbls>
            <c:dLbl>
              <c:idx val="0"/>
              <c:layout>
                <c:manualLayout>
                  <c:x val="-3.9887944520646354E-2"/>
                  <c:y val="-8.3343272316147882E-2"/>
                </c:manualLayout>
              </c:layout>
              <c:showLegendKey val="0"/>
              <c:showVal val="1"/>
              <c:showCatName val="0"/>
              <c:showSerName val="0"/>
              <c:showPercent val="0"/>
              <c:showBubbleSize val="0"/>
            </c:dLbl>
            <c:dLbl>
              <c:idx val="1"/>
              <c:layout>
                <c:manualLayout>
                  <c:x val="-4.9011834250879696E-2"/>
                  <c:y val="-9.5792869419737678E-2"/>
                </c:manualLayout>
              </c:layout>
              <c:showLegendKey val="0"/>
              <c:showVal val="1"/>
              <c:showCatName val="0"/>
              <c:showSerName val="0"/>
              <c:showPercent val="0"/>
              <c:showBubbleSize val="0"/>
            </c:dLbl>
            <c:dLbl>
              <c:idx val="2"/>
              <c:layout>
                <c:manualLayout>
                  <c:x val="-4.0823413450941093E-2"/>
                  <c:y val="-0.10340068423769908"/>
                </c:manualLayout>
              </c:layout>
              <c:showLegendKey val="0"/>
              <c:showVal val="1"/>
              <c:showCatName val="0"/>
              <c:showSerName val="0"/>
              <c:showPercent val="0"/>
              <c:showBubbleSize val="0"/>
            </c:dLbl>
            <c:dLbl>
              <c:idx val="3"/>
              <c:layout>
                <c:manualLayout>
                  <c:x val="-3.4377065448471938E-2"/>
                  <c:y val="-8.8184646150427731E-2"/>
                </c:manualLayout>
              </c:layout>
              <c:showLegendKey val="0"/>
              <c:showVal val="1"/>
              <c:showCatName val="0"/>
              <c:showSerName val="0"/>
              <c:showPercent val="0"/>
              <c:showBubbleSize val="0"/>
            </c:dLbl>
            <c:dLbl>
              <c:idx val="4"/>
              <c:layout>
                <c:manualLayout>
                  <c:x val="-4.6334305604462028E-2"/>
                  <c:y val="-9.9942598970484756E-2"/>
                </c:manualLayout>
              </c:layout>
              <c:showLegendKey val="0"/>
              <c:showVal val="1"/>
              <c:showCatName val="0"/>
              <c:showSerName val="0"/>
              <c:showPercent val="0"/>
              <c:showBubbleSize val="0"/>
            </c:dLbl>
            <c:txPr>
              <a:bodyPr/>
              <a:lstStyle/>
              <a:p>
                <a:pPr>
                  <a:defRPr>
                    <a:solidFill>
                      <a:srgbClr val="002060"/>
                    </a:solidFill>
                  </a:defRPr>
                </a:pPr>
                <a:endParaRPr lang="ru-RU"/>
              </a:p>
            </c:txPr>
            <c:showLegendKey val="0"/>
            <c:showVal val="1"/>
            <c:showCatName val="0"/>
            <c:showSerName val="0"/>
            <c:showPercent val="0"/>
            <c:showBubbleSize val="0"/>
            <c:showLeaderLines val="0"/>
          </c:dLbls>
          <c:cat>
            <c:strRef>
              <c:f>Лист1!$A$2:$A$6</c:f>
              <c:strCache>
                <c:ptCount val="5"/>
                <c:pt idx="0">
                  <c:v>2024 год факт</c:v>
                </c:pt>
                <c:pt idx="1">
                  <c:v>2025 год оценка</c:v>
                </c:pt>
                <c:pt idx="2">
                  <c:v>2026 год прогноз</c:v>
                </c:pt>
                <c:pt idx="3">
                  <c:v>2027 год прогноз</c:v>
                </c:pt>
                <c:pt idx="4">
                  <c:v>2028 год прогноз</c:v>
                </c:pt>
              </c:strCache>
            </c:strRef>
          </c:cat>
          <c:val>
            <c:numRef>
              <c:f>Лист1!$B$2:$B$6</c:f>
              <c:numCache>
                <c:formatCode>#,##0.0</c:formatCode>
                <c:ptCount val="5"/>
                <c:pt idx="0">
                  <c:v>41450.199999999997</c:v>
                </c:pt>
                <c:pt idx="1">
                  <c:v>48910.8</c:v>
                </c:pt>
                <c:pt idx="2">
                  <c:v>55585.8</c:v>
                </c:pt>
                <c:pt idx="3">
                  <c:v>61311</c:v>
                </c:pt>
                <c:pt idx="4">
                  <c:v>66398.8</c:v>
                </c:pt>
              </c:numCache>
            </c:numRef>
          </c:val>
          <c:smooth val="0"/>
        </c:ser>
        <c:dLbls>
          <c:showLegendKey val="0"/>
          <c:showVal val="0"/>
          <c:showCatName val="0"/>
          <c:showSerName val="0"/>
          <c:showPercent val="0"/>
          <c:showBubbleSize val="0"/>
        </c:dLbls>
        <c:marker val="1"/>
        <c:smooth val="0"/>
        <c:axId val="212358656"/>
        <c:axId val="168107328"/>
      </c:lineChart>
      <c:catAx>
        <c:axId val="212358656"/>
        <c:scaling>
          <c:orientation val="minMax"/>
        </c:scaling>
        <c:delete val="0"/>
        <c:axPos val="b"/>
        <c:majorTickMark val="out"/>
        <c:minorTickMark val="none"/>
        <c:tickLblPos val="nextTo"/>
        <c:spPr>
          <a:noFill/>
          <a:ln>
            <a:solidFill>
              <a:schemeClr val="accent1"/>
            </a:solidFill>
          </a:ln>
        </c:spPr>
        <c:txPr>
          <a:bodyPr/>
          <a:lstStyle/>
          <a:p>
            <a:pPr>
              <a:defRPr>
                <a:solidFill>
                  <a:srgbClr val="002060"/>
                </a:solidFill>
              </a:defRPr>
            </a:pPr>
            <a:endParaRPr lang="ru-RU"/>
          </a:p>
        </c:txPr>
        <c:crossAx val="168107328"/>
        <c:crosses val="autoZero"/>
        <c:auto val="1"/>
        <c:lblAlgn val="ctr"/>
        <c:lblOffset val="100"/>
        <c:noMultiLvlLbl val="0"/>
      </c:catAx>
      <c:valAx>
        <c:axId val="168107328"/>
        <c:scaling>
          <c:orientation val="minMax"/>
        </c:scaling>
        <c:delete val="1"/>
        <c:axPos val="l"/>
        <c:numFmt formatCode="#,##0.0" sourceLinked="1"/>
        <c:majorTickMark val="out"/>
        <c:minorTickMark val="none"/>
        <c:tickLblPos val="nextTo"/>
        <c:crossAx val="212358656"/>
        <c:crosses val="autoZero"/>
        <c:crossBetween val="between"/>
      </c:valAx>
      <c:spPr>
        <a:noFill/>
        <a:ln>
          <a:noFill/>
        </a:ln>
      </c:spPr>
    </c:plotArea>
    <c:plotVisOnly val="1"/>
    <c:dispBlanksAs val="zero"/>
    <c:showDLblsOverMax val="0"/>
  </c:chart>
  <c:spPr>
    <a:noFill/>
    <a:ln>
      <a:noFill/>
    </a:ln>
  </c:spPr>
  <c:txPr>
    <a:bodyPr/>
    <a:lstStyle/>
    <a:p>
      <a:pPr>
        <a:defRPr sz="14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253193942057998E-2"/>
          <c:y val="0.25203995191010525"/>
          <c:w val="0.967117589571027"/>
          <c:h val="0.48431563159648927"/>
        </c:manualLayout>
      </c:layout>
      <c:lineChart>
        <c:grouping val="stacked"/>
        <c:varyColors val="0"/>
        <c:ser>
          <c:idx val="0"/>
          <c:order val="0"/>
          <c:tx>
            <c:strRef>
              <c:f>Лист1!$B$1</c:f>
              <c:strCache>
                <c:ptCount val="1"/>
                <c:pt idx="0">
                  <c:v>Показатель</c:v>
                </c:pt>
              </c:strCache>
            </c:strRef>
          </c:tx>
          <c:spPr>
            <a:ln>
              <a:solidFill>
                <a:schemeClr val="accent5">
                  <a:lumMod val="75000"/>
                </a:schemeClr>
              </a:solidFill>
            </a:ln>
          </c:spPr>
          <c:marker>
            <c:symbol val="circle"/>
            <c:size val="7"/>
            <c:spPr>
              <a:solidFill>
                <a:schemeClr val="accent5">
                  <a:lumMod val="75000"/>
                </a:schemeClr>
              </a:solidFill>
            </c:spPr>
          </c:marker>
          <c:dPt>
            <c:idx val="1"/>
            <c:bubble3D val="0"/>
            <c:spPr>
              <a:ln>
                <a:solidFill>
                  <a:schemeClr val="accent3">
                    <a:lumMod val="50000"/>
                  </a:schemeClr>
                </a:solidFill>
              </a:ln>
            </c:spPr>
          </c:dPt>
          <c:dPt>
            <c:idx val="2"/>
            <c:bubble3D val="0"/>
            <c:spPr>
              <a:ln>
                <a:solidFill>
                  <a:schemeClr val="accent3">
                    <a:lumMod val="50000"/>
                  </a:schemeClr>
                </a:solidFill>
              </a:ln>
            </c:spPr>
          </c:dPt>
          <c:dPt>
            <c:idx val="3"/>
            <c:bubble3D val="0"/>
            <c:spPr>
              <a:ln>
                <a:solidFill>
                  <a:schemeClr val="accent3">
                    <a:lumMod val="50000"/>
                  </a:schemeClr>
                </a:solidFill>
              </a:ln>
            </c:spPr>
          </c:dPt>
          <c:dPt>
            <c:idx val="4"/>
            <c:bubble3D val="0"/>
            <c:spPr>
              <a:ln>
                <a:solidFill>
                  <a:schemeClr val="accent3">
                    <a:lumMod val="50000"/>
                  </a:schemeClr>
                </a:solidFill>
              </a:ln>
            </c:spPr>
          </c:dPt>
          <c:dLbls>
            <c:dLbl>
              <c:idx val="0"/>
              <c:layout>
                <c:manualLayout>
                  <c:x val="-3.1387755409474305E-2"/>
                  <c:y val="-0.13521645743065586"/>
                </c:manualLayout>
              </c:layout>
              <c:showLegendKey val="0"/>
              <c:showVal val="1"/>
              <c:showCatName val="0"/>
              <c:showSerName val="0"/>
              <c:showPercent val="0"/>
              <c:showBubbleSize val="0"/>
            </c:dLbl>
            <c:dLbl>
              <c:idx val="1"/>
              <c:layout>
                <c:manualLayout>
                  <c:x val="-4.3344995565464478E-2"/>
                  <c:y val="-0.15285338666074136"/>
                </c:manualLayout>
              </c:layout>
              <c:showLegendKey val="0"/>
              <c:showVal val="1"/>
              <c:showCatName val="0"/>
              <c:showSerName val="0"/>
              <c:showPercent val="0"/>
              <c:showBubbleSize val="0"/>
            </c:dLbl>
            <c:dLbl>
              <c:idx val="2"/>
              <c:layout>
                <c:manualLayout>
                  <c:x val="-4.9323615643459634E-2"/>
                  <c:y val="-0.12933748102062739"/>
                </c:manualLayout>
              </c:layout>
              <c:showLegendKey val="0"/>
              <c:showVal val="1"/>
              <c:showCatName val="0"/>
              <c:showSerName val="0"/>
              <c:showPercent val="0"/>
              <c:showBubbleSize val="0"/>
            </c:dLbl>
            <c:dLbl>
              <c:idx val="3"/>
              <c:layout>
                <c:manualLayout>
                  <c:x val="-3.4377065448471938E-2"/>
                  <c:y val="-8.8184646150427731E-2"/>
                </c:manualLayout>
              </c:layout>
              <c:showLegendKey val="0"/>
              <c:showVal val="1"/>
              <c:showCatName val="0"/>
              <c:showSerName val="0"/>
              <c:showPercent val="0"/>
              <c:showBubbleSize val="0"/>
            </c:dLbl>
            <c:dLbl>
              <c:idx val="4"/>
              <c:layout>
                <c:manualLayout>
                  <c:x val="-4.6334305604462028E-2"/>
                  <c:y val="-9.9942598970484756E-2"/>
                </c:manualLayout>
              </c:layout>
              <c:showLegendKey val="0"/>
              <c:showVal val="1"/>
              <c:showCatName val="0"/>
              <c:showSerName val="0"/>
              <c:showPercent val="0"/>
              <c:showBubbleSize val="0"/>
            </c:dLbl>
            <c:txPr>
              <a:bodyPr/>
              <a:lstStyle/>
              <a:p>
                <a:pPr>
                  <a:defRPr>
                    <a:solidFill>
                      <a:srgbClr val="002060"/>
                    </a:solidFill>
                  </a:defRPr>
                </a:pPr>
                <a:endParaRPr lang="ru-RU"/>
              </a:p>
            </c:txPr>
            <c:showLegendKey val="0"/>
            <c:showVal val="1"/>
            <c:showCatName val="0"/>
            <c:showSerName val="0"/>
            <c:showPercent val="0"/>
            <c:showBubbleSize val="0"/>
            <c:showLeaderLines val="0"/>
          </c:dLbls>
          <c:cat>
            <c:strRef>
              <c:f>Лист1!$A$2:$A$6</c:f>
              <c:strCache>
                <c:ptCount val="5"/>
                <c:pt idx="0">
                  <c:v>2024 год факт</c:v>
                </c:pt>
                <c:pt idx="1">
                  <c:v>2025 год оценка</c:v>
                </c:pt>
                <c:pt idx="2">
                  <c:v>2026 год прогноз</c:v>
                </c:pt>
                <c:pt idx="3">
                  <c:v>2027 год прогноз</c:v>
                </c:pt>
                <c:pt idx="4">
                  <c:v>2028 год прогноз</c:v>
                </c:pt>
              </c:strCache>
            </c:strRef>
          </c:cat>
          <c:val>
            <c:numRef>
              <c:f>Лист1!$B$2:$B$6</c:f>
              <c:numCache>
                <c:formatCode>0.0</c:formatCode>
                <c:ptCount val="5"/>
                <c:pt idx="0">
                  <c:v>673</c:v>
                </c:pt>
                <c:pt idx="1">
                  <c:v>701</c:v>
                </c:pt>
                <c:pt idx="2">
                  <c:v>722</c:v>
                </c:pt>
                <c:pt idx="3">
                  <c:v>743</c:v>
                </c:pt>
                <c:pt idx="4">
                  <c:v>766</c:v>
                </c:pt>
              </c:numCache>
            </c:numRef>
          </c:val>
          <c:smooth val="0"/>
        </c:ser>
        <c:dLbls>
          <c:showLegendKey val="0"/>
          <c:showVal val="0"/>
          <c:showCatName val="0"/>
          <c:showSerName val="0"/>
          <c:showPercent val="0"/>
          <c:showBubbleSize val="0"/>
        </c:dLbls>
        <c:marker val="1"/>
        <c:smooth val="0"/>
        <c:axId val="185203200"/>
        <c:axId val="212092608"/>
      </c:lineChart>
      <c:catAx>
        <c:axId val="185203200"/>
        <c:scaling>
          <c:orientation val="minMax"/>
        </c:scaling>
        <c:delete val="0"/>
        <c:axPos val="b"/>
        <c:majorTickMark val="out"/>
        <c:minorTickMark val="none"/>
        <c:tickLblPos val="nextTo"/>
        <c:spPr>
          <a:noFill/>
          <a:ln>
            <a:solidFill>
              <a:schemeClr val="accent1"/>
            </a:solidFill>
          </a:ln>
        </c:spPr>
        <c:txPr>
          <a:bodyPr/>
          <a:lstStyle/>
          <a:p>
            <a:pPr>
              <a:defRPr>
                <a:solidFill>
                  <a:srgbClr val="002060"/>
                </a:solidFill>
              </a:defRPr>
            </a:pPr>
            <a:endParaRPr lang="ru-RU"/>
          </a:p>
        </c:txPr>
        <c:crossAx val="212092608"/>
        <c:crosses val="autoZero"/>
        <c:auto val="1"/>
        <c:lblAlgn val="ctr"/>
        <c:lblOffset val="100"/>
        <c:noMultiLvlLbl val="0"/>
      </c:catAx>
      <c:valAx>
        <c:axId val="212092608"/>
        <c:scaling>
          <c:orientation val="minMax"/>
        </c:scaling>
        <c:delete val="1"/>
        <c:axPos val="l"/>
        <c:numFmt formatCode="0.0" sourceLinked="1"/>
        <c:majorTickMark val="out"/>
        <c:minorTickMark val="none"/>
        <c:tickLblPos val="nextTo"/>
        <c:crossAx val="185203200"/>
        <c:crosses val="autoZero"/>
        <c:crossBetween val="between"/>
      </c:valAx>
      <c:spPr>
        <a:noFill/>
        <a:ln>
          <a:noFill/>
        </a:ln>
      </c:spPr>
    </c:plotArea>
    <c:plotVisOnly val="1"/>
    <c:dispBlanksAs val="zero"/>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274608878945457E-2"/>
          <c:y val="0.33392586008961966"/>
          <c:w val="0.967117589571027"/>
          <c:h val="0.48431563159648927"/>
        </c:manualLayout>
      </c:layout>
      <c:lineChart>
        <c:grouping val="stacked"/>
        <c:varyColors val="0"/>
        <c:ser>
          <c:idx val="0"/>
          <c:order val="0"/>
          <c:tx>
            <c:strRef>
              <c:f>Лист1!$B$1</c:f>
              <c:strCache>
                <c:ptCount val="1"/>
                <c:pt idx="0">
                  <c:v>Показатель</c:v>
                </c:pt>
              </c:strCache>
            </c:strRef>
          </c:tx>
          <c:spPr>
            <a:ln>
              <a:solidFill>
                <a:schemeClr val="accent5">
                  <a:lumMod val="75000"/>
                </a:schemeClr>
              </a:solidFill>
            </a:ln>
          </c:spPr>
          <c:marker>
            <c:symbol val="circle"/>
            <c:size val="7"/>
            <c:spPr>
              <a:solidFill>
                <a:schemeClr val="accent5">
                  <a:lumMod val="75000"/>
                </a:schemeClr>
              </a:solidFill>
            </c:spPr>
          </c:marker>
          <c:dLbls>
            <c:dLbl>
              <c:idx val="0"/>
              <c:layout>
                <c:manualLayout>
                  <c:x val="-3.9887944520646354E-2"/>
                  <c:y val="-8.3343272316147882E-2"/>
                </c:manualLayout>
              </c:layout>
              <c:showLegendKey val="0"/>
              <c:showVal val="1"/>
              <c:showCatName val="0"/>
              <c:showSerName val="0"/>
              <c:showPercent val="0"/>
              <c:showBubbleSize val="0"/>
            </c:dLbl>
            <c:dLbl>
              <c:idx val="1"/>
              <c:layout>
                <c:manualLayout>
                  <c:x val="-4.9011834250879696E-2"/>
                  <c:y val="-9.5792869419737678E-2"/>
                </c:manualLayout>
              </c:layout>
              <c:showLegendKey val="0"/>
              <c:showVal val="1"/>
              <c:showCatName val="0"/>
              <c:showSerName val="0"/>
              <c:showPercent val="0"/>
              <c:showBubbleSize val="0"/>
            </c:dLbl>
            <c:dLbl>
              <c:idx val="2"/>
              <c:layout>
                <c:manualLayout>
                  <c:x val="-4.0823413450941093E-2"/>
                  <c:y val="-0.10340068423769908"/>
                </c:manualLayout>
              </c:layout>
              <c:showLegendKey val="0"/>
              <c:showVal val="1"/>
              <c:showCatName val="0"/>
              <c:showSerName val="0"/>
              <c:showPercent val="0"/>
              <c:showBubbleSize val="0"/>
            </c:dLbl>
            <c:dLbl>
              <c:idx val="3"/>
              <c:layout>
                <c:manualLayout>
                  <c:x val="-3.4377065448471938E-2"/>
                  <c:y val="-8.8184646150427731E-2"/>
                </c:manualLayout>
              </c:layout>
              <c:showLegendKey val="0"/>
              <c:showVal val="1"/>
              <c:showCatName val="0"/>
              <c:showSerName val="0"/>
              <c:showPercent val="0"/>
              <c:showBubbleSize val="0"/>
            </c:dLbl>
            <c:dLbl>
              <c:idx val="4"/>
              <c:layout>
                <c:manualLayout>
                  <c:x val="-4.6334305604462028E-2"/>
                  <c:y val="-9.9942598970484756E-2"/>
                </c:manualLayout>
              </c:layout>
              <c:showLegendKey val="0"/>
              <c:showVal val="1"/>
              <c:showCatName val="0"/>
              <c:showSerName val="0"/>
              <c:showPercent val="0"/>
              <c:showBubbleSize val="0"/>
            </c:dLbl>
            <c:txPr>
              <a:bodyPr/>
              <a:lstStyle/>
              <a:p>
                <a:pPr>
                  <a:defRPr>
                    <a:solidFill>
                      <a:srgbClr val="002060"/>
                    </a:solidFill>
                  </a:defRPr>
                </a:pPr>
                <a:endParaRPr lang="ru-RU"/>
              </a:p>
            </c:txPr>
            <c:showLegendKey val="0"/>
            <c:showVal val="1"/>
            <c:showCatName val="0"/>
            <c:showSerName val="0"/>
            <c:showPercent val="0"/>
            <c:showBubbleSize val="0"/>
            <c:showLeaderLines val="0"/>
          </c:dLbls>
          <c:cat>
            <c:strRef>
              <c:f>Лист1!$A$2:$A$6</c:f>
              <c:strCache>
                <c:ptCount val="5"/>
                <c:pt idx="0">
                  <c:v>2024 год факт</c:v>
                </c:pt>
                <c:pt idx="1">
                  <c:v>2025 год оценка</c:v>
                </c:pt>
                <c:pt idx="2">
                  <c:v>2026 год прогноз</c:v>
                </c:pt>
                <c:pt idx="3">
                  <c:v>2027 год прогноз</c:v>
                </c:pt>
                <c:pt idx="4">
                  <c:v>2028 год прогноз</c:v>
                </c:pt>
              </c:strCache>
            </c:strRef>
          </c:cat>
          <c:val>
            <c:numRef>
              <c:f>Лист1!$B$2:$B$6</c:f>
              <c:numCache>
                <c:formatCode>#,##0.0</c:formatCode>
                <c:ptCount val="5"/>
                <c:pt idx="0">
                  <c:v>2.4</c:v>
                </c:pt>
                <c:pt idx="1">
                  <c:v>2.4</c:v>
                </c:pt>
                <c:pt idx="2">
                  <c:v>2.5</c:v>
                </c:pt>
                <c:pt idx="3">
                  <c:v>2.7</c:v>
                </c:pt>
                <c:pt idx="4">
                  <c:v>2.9</c:v>
                </c:pt>
              </c:numCache>
            </c:numRef>
          </c:val>
          <c:smooth val="0"/>
        </c:ser>
        <c:dLbls>
          <c:showLegendKey val="0"/>
          <c:showVal val="0"/>
          <c:showCatName val="0"/>
          <c:showSerName val="0"/>
          <c:showPercent val="0"/>
          <c:showBubbleSize val="0"/>
        </c:dLbls>
        <c:marker val="1"/>
        <c:smooth val="0"/>
        <c:axId val="212012544"/>
        <c:axId val="212094336"/>
      </c:lineChart>
      <c:catAx>
        <c:axId val="212012544"/>
        <c:scaling>
          <c:orientation val="minMax"/>
        </c:scaling>
        <c:delete val="0"/>
        <c:axPos val="b"/>
        <c:majorTickMark val="out"/>
        <c:minorTickMark val="none"/>
        <c:tickLblPos val="nextTo"/>
        <c:spPr>
          <a:noFill/>
          <a:ln>
            <a:solidFill>
              <a:schemeClr val="accent1"/>
            </a:solidFill>
          </a:ln>
        </c:spPr>
        <c:txPr>
          <a:bodyPr/>
          <a:lstStyle/>
          <a:p>
            <a:pPr>
              <a:defRPr>
                <a:solidFill>
                  <a:srgbClr val="002060"/>
                </a:solidFill>
              </a:defRPr>
            </a:pPr>
            <a:endParaRPr lang="ru-RU"/>
          </a:p>
        </c:txPr>
        <c:crossAx val="212094336"/>
        <c:crosses val="autoZero"/>
        <c:auto val="1"/>
        <c:lblAlgn val="ctr"/>
        <c:lblOffset val="100"/>
        <c:noMultiLvlLbl val="0"/>
      </c:catAx>
      <c:valAx>
        <c:axId val="212094336"/>
        <c:scaling>
          <c:orientation val="minMax"/>
        </c:scaling>
        <c:delete val="1"/>
        <c:axPos val="l"/>
        <c:numFmt formatCode="#,##0.0" sourceLinked="1"/>
        <c:majorTickMark val="out"/>
        <c:minorTickMark val="none"/>
        <c:tickLblPos val="nextTo"/>
        <c:crossAx val="212012544"/>
        <c:crosses val="autoZero"/>
        <c:crossBetween val="between"/>
      </c:valAx>
      <c:spPr>
        <a:noFill/>
        <a:ln>
          <a:noFill/>
        </a:ln>
      </c:spPr>
    </c:plotArea>
    <c:plotVisOnly val="1"/>
    <c:dispBlanksAs val="zero"/>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7030570333686335E-2"/>
          <c:y val="1.8477113654038441E-2"/>
          <c:w val="0.76412525507874762"/>
          <c:h val="0.89637731693475498"/>
        </c:manualLayout>
      </c:layout>
      <c:bar3DChart>
        <c:barDir val="col"/>
        <c:grouping val="clustered"/>
        <c:varyColors val="0"/>
        <c:ser>
          <c:idx val="0"/>
          <c:order val="0"/>
          <c:tx>
            <c:strRef>
              <c:f>Лист1!$B$1</c:f>
              <c:strCache>
                <c:ptCount val="1"/>
                <c:pt idx="0">
                  <c:v>Доходы</c:v>
                </c:pt>
              </c:strCache>
            </c:strRef>
          </c:tx>
          <c:spPr>
            <a:solidFill>
              <a:schemeClr val="accent3">
                <a:lumMod val="60000"/>
                <a:lumOff val="40000"/>
              </a:schemeClr>
            </a:solidFill>
          </c:spPr>
          <c:invertIfNegative val="0"/>
          <c:dLbls>
            <c:dLbl>
              <c:idx val="0"/>
              <c:layout>
                <c:manualLayout>
                  <c:x val="-1.0735522140052071E-2"/>
                  <c:y val="-9.2825943316239713E-3"/>
                </c:manualLayout>
              </c:layout>
              <c:showLegendKey val="0"/>
              <c:showVal val="1"/>
              <c:showCatName val="0"/>
              <c:showSerName val="0"/>
              <c:showPercent val="0"/>
              <c:showBubbleSize val="0"/>
            </c:dLbl>
            <c:dLbl>
              <c:idx val="1"/>
              <c:layout>
                <c:manualLayout>
                  <c:x val="-1.6773069929055032E-2"/>
                  <c:y val="-8.1387155813096995E-3"/>
                </c:manualLayout>
              </c:layout>
              <c:showLegendKey val="0"/>
              <c:showVal val="1"/>
              <c:showCatName val="0"/>
              <c:showSerName val="0"/>
              <c:showPercent val="0"/>
              <c:showBubbleSize val="0"/>
            </c:dLbl>
            <c:dLbl>
              <c:idx val="2"/>
              <c:layout>
                <c:manualLayout>
                  <c:x val="-1.0735522140052127E-2"/>
                  <c:y val="-9.2825943316239921E-3"/>
                </c:manualLayout>
              </c:layout>
              <c:showLegendKey val="0"/>
              <c:showVal val="1"/>
              <c:showCatName val="0"/>
              <c:showSerName val="0"/>
              <c:showPercent val="0"/>
              <c:showBubbleSize val="0"/>
            </c:dLbl>
            <c:dLbl>
              <c:idx val="3"/>
              <c:layout>
                <c:manualLayout>
                  <c:x val="-1.6078133403908377E-2"/>
                  <c:y val="-1.045936416421565E-2"/>
                </c:manualLayout>
              </c:layout>
              <c:showLegendKey val="0"/>
              <c:showVal val="1"/>
              <c:showCatName val="0"/>
              <c:showSerName val="0"/>
              <c:showPercent val="0"/>
              <c:showBubbleSize val="0"/>
            </c:dLbl>
            <c:dLbl>
              <c:idx val="4"/>
              <c:layout>
                <c:manualLayout>
                  <c:x val="1.4456501014516261E-3"/>
                  <c:y val="-3.8601156889000635E-2"/>
                </c:manualLayout>
              </c:layout>
              <c:showLegendKey val="0"/>
              <c:showVal val="1"/>
              <c:showCatName val="0"/>
              <c:showSerName val="0"/>
              <c:showPercent val="0"/>
              <c:showBubbleSize val="0"/>
            </c:dLbl>
            <c:txPr>
              <a:bodyPr/>
              <a:lstStyle/>
              <a:p>
                <a:pPr>
                  <a:defRPr sz="1200" b="1">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Исполнение 2024 год</c:v>
                </c:pt>
                <c:pt idx="1">
                  <c:v>Первоначальный бюджет 2025 г.</c:v>
                </c:pt>
                <c:pt idx="2">
                  <c:v>Бюджет  2026 год</c:v>
                </c:pt>
                <c:pt idx="3">
                  <c:v>Бюджет 2027 год</c:v>
                </c:pt>
                <c:pt idx="4">
                  <c:v>Бюджет 2028 год</c:v>
                </c:pt>
              </c:strCache>
            </c:strRef>
          </c:cat>
          <c:val>
            <c:numRef>
              <c:f>Лист1!$B$2:$B$6</c:f>
              <c:numCache>
                <c:formatCode>General</c:formatCode>
                <c:ptCount val="5"/>
                <c:pt idx="0">
                  <c:v>1049.5999999999999</c:v>
                </c:pt>
                <c:pt idx="1">
                  <c:v>1015.7</c:v>
                </c:pt>
                <c:pt idx="2" formatCode="0.0">
                  <c:v>1129.9000000000001</c:v>
                </c:pt>
                <c:pt idx="3" formatCode="0.0">
                  <c:v>925.1</c:v>
                </c:pt>
                <c:pt idx="4">
                  <c:v>966.3</c:v>
                </c:pt>
              </c:numCache>
            </c:numRef>
          </c:val>
        </c:ser>
        <c:ser>
          <c:idx val="1"/>
          <c:order val="1"/>
          <c:tx>
            <c:strRef>
              <c:f>Лист1!$C$1</c:f>
              <c:strCache>
                <c:ptCount val="1"/>
                <c:pt idx="0">
                  <c:v>Расходы</c:v>
                </c:pt>
              </c:strCache>
            </c:strRef>
          </c:tx>
          <c:spPr>
            <a:solidFill>
              <a:schemeClr val="accent1">
                <a:lumMod val="40000"/>
                <a:lumOff val="60000"/>
              </a:schemeClr>
            </a:solidFill>
          </c:spPr>
          <c:invertIfNegative val="0"/>
          <c:dLbls>
            <c:dLbl>
              <c:idx val="0"/>
              <c:layout>
                <c:manualLayout>
                  <c:x val="2.1470977390660419E-2"/>
                  <c:y val="-3.4972639972710613E-3"/>
                </c:manualLayout>
              </c:layout>
              <c:showLegendKey val="0"/>
              <c:showVal val="1"/>
              <c:showCatName val="0"/>
              <c:showSerName val="0"/>
              <c:showPercent val="0"/>
              <c:showBubbleSize val="0"/>
            </c:dLbl>
            <c:dLbl>
              <c:idx val="1"/>
              <c:layout>
                <c:manualLayout>
                  <c:x val="2.3026018856058213E-2"/>
                  <c:y val="-8.1387155813096995E-3"/>
                </c:manualLayout>
              </c:layout>
              <c:showLegendKey val="0"/>
              <c:showVal val="1"/>
              <c:showCatName val="0"/>
              <c:showSerName val="0"/>
              <c:showPercent val="0"/>
              <c:showBubbleSize val="0"/>
            </c:dLbl>
            <c:dLbl>
              <c:idx val="2"/>
              <c:layout>
                <c:manualLayout>
                  <c:x val="1.9937398260096703E-2"/>
                  <c:y val="-9.2825943316239921E-3"/>
                </c:manualLayout>
              </c:layout>
              <c:showLegendKey val="0"/>
              <c:showVal val="1"/>
              <c:showCatName val="0"/>
              <c:showSerName val="0"/>
              <c:showPercent val="0"/>
              <c:showBubbleSize val="0"/>
            </c:dLbl>
            <c:dLbl>
              <c:idx val="3"/>
              <c:layout>
                <c:manualLayout>
                  <c:x val="3.2027638098002555E-2"/>
                  <c:y val="-1.045936416421565E-2"/>
                </c:manualLayout>
              </c:layout>
              <c:showLegendKey val="0"/>
              <c:showVal val="1"/>
              <c:showCatName val="0"/>
              <c:showSerName val="0"/>
              <c:showPercent val="0"/>
              <c:showBubbleSize val="0"/>
            </c:dLbl>
            <c:dLbl>
              <c:idx val="4"/>
              <c:layout>
                <c:manualLayout>
                  <c:x val="1.916863736094877E-2"/>
                  <c:y val="-3.8601156889000635E-2"/>
                </c:manualLayout>
              </c:layout>
              <c:showLegendKey val="0"/>
              <c:showVal val="1"/>
              <c:showCatName val="0"/>
              <c:showSerName val="0"/>
              <c:showPercent val="0"/>
              <c:showBubbleSize val="0"/>
            </c:dLbl>
            <c:txPr>
              <a:bodyPr/>
              <a:lstStyle/>
              <a:p>
                <a:pPr>
                  <a:defRPr sz="1200" b="1">
                    <a:solidFill>
                      <a:srgbClr val="002060"/>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Исполнение 2024 год</c:v>
                </c:pt>
                <c:pt idx="1">
                  <c:v>Первоначальный бюджет 2025 г.</c:v>
                </c:pt>
                <c:pt idx="2">
                  <c:v>Бюджет  2026 год</c:v>
                </c:pt>
                <c:pt idx="3">
                  <c:v>Бюджет 2027 год</c:v>
                </c:pt>
                <c:pt idx="4">
                  <c:v>Бюджет 2028 год</c:v>
                </c:pt>
              </c:strCache>
            </c:strRef>
          </c:cat>
          <c:val>
            <c:numRef>
              <c:f>Лист1!$C$2:$C$6</c:f>
              <c:numCache>
                <c:formatCode>General</c:formatCode>
                <c:ptCount val="5"/>
                <c:pt idx="0">
                  <c:v>1074.7</c:v>
                </c:pt>
                <c:pt idx="1">
                  <c:v>1015.7</c:v>
                </c:pt>
                <c:pt idx="2" formatCode="0.0">
                  <c:v>1129.9000000000001</c:v>
                </c:pt>
                <c:pt idx="3" formatCode="0.0">
                  <c:v>925.1</c:v>
                </c:pt>
                <c:pt idx="4">
                  <c:v>966.3</c:v>
                </c:pt>
              </c:numCache>
            </c:numRef>
          </c:val>
        </c:ser>
        <c:ser>
          <c:idx val="2"/>
          <c:order val="2"/>
          <c:tx>
            <c:strRef>
              <c:f>Лист1!$D$1</c:f>
              <c:strCache>
                <c:ptCount val="1"/>
                <c:pt idx="0">
                  <c:v>Дефицит/профицит</c:v>
                </c:pt>
              </c:strCache>
            </c:strRef>
          </c:tx>
          <c:spPr>
            <a:solidFill>
              <a:schemeClr val="accent6">
                <a:lumMod val="60000"/>
                <a:lumOff val="40000"/>
              </a:schemeClr>
            </a:solidFill>
          </c:spPr>
          <c:invertIfNegative val="0"/>
          <c:dLbls>
            <c:dLbl>
              <c:idx val="0"/>
              <c:layout>
                <c:manualLayout>
                  <c:x val="3.8748939787817509E-2"/>
                  <c:y val="4.5083016301491939E-2"/>
                </c:manualLayout>
              </c:layout>
              <c:showLegendKey val="0"/>
              <c:showVal val="1"/>
              <c:showCatName val="0"/>
              <c:showSerName val="0"/>
              <c:showPercent val="0"/>
              <c:showBubbleSize val="0"/>
            </c:dLbl>
            <c:dLbl>
              <c:idx val="1"/>
              <c:layout>
                <c:manualLayout>
                  <c:x val="1.8440305862238628E-2"/>
                  <c:y val="8.6942804477123825E-2"/>
                </c:manualLayout>
              </c:layout>
              <c:showLegendKey val="0"/>
              <c:showVal val="1"/>
              <c:showCatName val="0"/>
              <c:showSerName val="0"/>
              <c:showPercent val="0"/>
              <c:showBubbleSize val="0"/>
            </c:dLbl>
            <c:txPr>
              <a:bodyPr/>
              <a:lstStyle/>
              <a:p>
                <a:pPr>
                  <a:defRPr sz="12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Исполнение 2024 год</c:v>
                </c:pt>
                <c:pt idx="1">
                  <c:v>Первоначальный бюджет 2025 г.</c:v>
                </c:pt>
                <c:pt idx="2">
                  <c:v>Бюджет  2026 год</c:v>
                </c:pt>
                <c:pt idx="3">
                  <c:v>Бюджет 2027 год</c:v>
                </c:pt>
                <c:pt idx="4">
                  <c:v>Бюджет 2028 год</c:v>
                </c:pt>
              </c:strCache>
            </c:strRef>
          </c:cat>
          <c:val>
            <c:numRef>
              <c:f>Лист1!$D$2:$D$6</c:f>
              <c:numCache>
                <c:formatCode>General</c:formatCode>
                <c:ptCount val="5"/>
                <c:pt idx="0">
                  <c:v>-25.1</c:v>
                </c:pt>
                <c:pt idx="2">
                  <c:v>0</c:v>
                </c:pt>
                <c:pt idx="3">
                  <c:v>0</c:v>
                </c:pt>
                <c:pt idx="4">
                  <c:v>0</c:v>
                </c:pt>
              </c:numCache>
            </c:numRef>
          </c:val>
        </c:ser>
        <c:dLbls>
          <c:showLegendKey val="0"/>
          <c:showVal val="0"/>
          <c:showCatName val="0"/>
          <c:showSerName val="0"/>
          <c:showPercent val="0"/>
          <c:showBubbleSize val="0"/>
        </c:dLbls>
        <c:gapWidth val="150"/>
        <c:shape val="cylinder"/>
        <c:axId val="212011008"/>
        <c:axId val="212096640"/>
        <c:axId val="0"/>
      </c:bar3DChart>
      <c:catAx>
        <c:axId val="212011008"/>
        <c:scaling>
          <c:orientation val="minMax"/>
        </c:scaling>
        <c:delete val="0"/>
        <c:axPos val="b"/>
        <c:majorTickMark val="out"/>
        <c:minorTickMark val="none"/>
        <c:tickLblPos val="nextTo"/>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crossAx val="212096640"/>
        <c:crosses val="autoZero"/>
        <c:auto val="1"/>
        <c:lblAlgn val="ctr"/>
        <c:lblOffset val="100"/>
        <c:noMultiLvlLbl val="0"/>
      </c:catAx>
      <c:valAx>
        <c:axId val="212096640"/>
        <c:scaling>
          <c:orientation val="minMax"/>
        </c:scaling>
        <c:delete val="0"/>
        <c:axPos val="l"/>
        <c:majorGridlines/>
        <c:numFmt formatCode="General" sourceLinked="1"/>
        <c:majorTickMark val="out"/>
        <c:minorTickMark val="none"/>
        <c:tickLblPos val="nextTo"/>
        <c:txPr>
          <a:bodyPr/>
          <a:lstStyle/>
          <a:p>
            <a:pPr>
              <a:defRPr sz="1400">
                <a:solidFill>
                  <a:srgbClr val="002060"/>
                </a:solidFill>
                <a:latin typeface="Times New Roman" panose="02020603050405020304" pitchFamily="18" charset="0"/>
                <a:cs typeface="Times New Roman" panose="02020603050405020304" pitchFamily="18" charset="0"/>
              </a:defRPr>
            </a:pPr>
            <a:endParaRPr lang="ru-RU"/>
          </a:p>
        </c:txPr>
        <c:crossAx val="212011008"/>
        <c:crosses val="autoZero"/>
        <c:crossBetween val="between"/>
      </c:valAx>
    </c:plotArea>
    <c:legend>
      <c:legendPos val="r"/>
      <c:layout>
        <c:manualLayout>
          <c:xMode val="edge"/>
          <c:yMode val="edge"/>
          <c:x val="0.82204914986866606"/>
          <c:y val="0.40767861378765724"/>
          <c:w val="0.17354161731354123"/>
          <c:h val="0.13697520846032121"/>
        </c:manualLayout>
      </c:layout>
      <c:overlay val="0"/>
      <c:txPr>
        <a:bodyPr/>
        <a:lstStyle/>
        <a:p>
          <a:pPr>
            <a:defRPr sz="1200">
              <a:solidFill>
                <a:srgbClr val="002060"/>
              </a:solidFill>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noFill/>
  </c:spPr>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18B87-E499-44A1-BC47-F3406A2F5AF5}"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pt>
    <dgm:pt modelId="{CEAA11AA-F225-49C5-93B7-F13B01F64E2D}">
      <dgm:prSet phldrT="[Текст]" custT="1"/>
      <dgm:spPr>
        <a:solidFill>
          <a:schemeClr val="accent2">
            <a:lumMod val="40000"/>
            <a:lumOff val="60000"/>
          </a:schemeClr>
        </a:solidFill>
        <a:ln>
          <a:solidFill>
            <a:schemeClr val="accent1">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vert="horz"/>
        <a:lstStyle/>
        <a:p>
          <a:endParaRPr lang="ru-RU" sz="2000" b="1" dirty="0">
            <a:solidFill>
              <a:srgbClr val="002060"/>
            </a:solidFill>
          </a:endParaRPr>
        </a:p>
      </dgm:t>
    </dgm:pt>
    <dgm:pt modelId="{5E8B3C16-E793-4E0A-A12D-132CBCBC0C66}" type="parTrans" cxnId="{F2F40A93-E880-4185-A1FA-4F98DB325B60}">
      <dgm:prSet/>
      <dgm:spPr/>
      <dgm:t>
        <a:bodyPr/>
        <a:lstStyle/>
        <a:p>
          <a:endParaRPr lang="ru-RU">
            <a:solidFill>
              <a:srgbClr val="002060"/>
            </a:solidFill>
          </a:endParaRPr>
        </a:p>
      </dgm:t>
    </dgm:pt>
    <dgm:pt modelId="{12017617-D1BC-465F-AE1B-C05437A5D2DA}" type="sibTrans" cxnId="{F2F40A93-E880-4185-A1FA-4F98DB325B60}">
      <dgm:prSet/>
      <dgm:spPr/>
      <dgm:t>
        <a:bodyPr/>
        <a:lstStyle/>
        <a:p>
          <a:endParaRPr lang="ru-RU">
            <a:solidFill>
              <a:srgbClr val="002060"/>
            </a:solidFill>
          </a:endParaRPr>
        </a:p>
      </dgm:t>
    </dgm:pt>
    <dgm:pt modelId="{E0716D63-F8B5-4638-9060-1D57C314AE69}">
      <dgm:prSet phldrT="[Текст]" custT="1"/>
      <dgm:spPr>
        <a:solidFill>
          <a:schemeClr val="accent4">
            <a:lumMod val="60000"/>
            <a:lumOff val="40000"/>
          </a:schemeClr>
        </a:solidFill>
        <a:ln>
          <a:solidFill>
            <a:schemeClr val="accent1">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endParaRPr lang="ru-RU" sz="2000" b="1" dirty="0">
            <a:solidFill>
              <a:srgbClr val="002060"/>
            </a:solidFill>
          </a:endParaRPr>
        </a:p>
      </dgm:t>
    </dgm:pt>
    <dgm:pt modelId="{1D9E0910-BED0-4B31-A392-975D61035F46}" type="parTrans" cxnId="{E678BDE6-D350-433A-ABE1-B64B2C79A5A4}">
      <dgm:prSet/>
      <dgm:spPr/>
      <dgm:t>
        <a:bodyPr/>
        <a:lstStyle/>
        <a:p>
          <a:endParaRPr lang="ru-RU">
            <a:solidFill>
              <a:srgbClr val="002060"/>
            </a:solidFill>
          </a:endParaRPr>
        </a:p>
      </dgm:t>
    </dgm:pt>
    <dgm:pt modelId="{AE33BEE4-9518-46B7-B5B9-A957C5952262}" type="sibTrans" cxnId="{E678BDE6-D350-433A-ABE1-B64B2C79A5A4}">
      <dgm:prSet/>
      <dgm:spPr/>
      <dgm:t>
        <a:bodyPr/>
        <a:lstStyle/>
        <a:p>
          <a:endParaRPr lang="ru-RU">
            <a:solidFill>
              <a:srgbClr val="002060"/>
            </a:solidFill>
          </a:endParaRPr>
        </a:p>
      </dgm:t>
    </dgm:pt>
    <dgm:pt modelId="{E25C62C3-7DC2-45FE-9A36-FA46EF7677C7}">
      <dgm:prSet phldrT="[Текст]" custT="1"/>
      <dgm:spPr>
        <a:solidFill>
          <a:schemeClr val="accent3">
            <a:lumMod val="40000"/>
            <a:lumOff val="60000"/>
          </a:schemeClr>
        </a:solidFill>
        <a:ln>
          <a:solidFill>
            <a:schemeClr val="accent1">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endParaRPr lang="ru-RU" sz="2000" b="1" dirty="0">
            <a:solidFill>
              <a:srgbClr val="002060"/>
            </a:solidFill>
          </a:endParaRPr>
        </a:p>
      </dgm:t>
    </dgm:pt>
    <dgm:pt modelId="{D55042BF-867A-4BF3-9E4C-68507B169A33}" type="parTrans" cxnId="{C23C9006-755E-4DBA-9D6E-91FE7BF5A407}">
      <dgm:prSet/>
      <dgm:spPr/>
      <dgm:t>
        <a:bodyPr/>
        <a:lstStyle/>
        <a:p>
          <a:endParaRPr lang="ru-RU">
            <a:solidFill>
              <a:srgbClr val="002060"/>
            </a:solidFill>
          </a:endParaRPr>
        </a:p>
      </dgm:t>
    </dgm:pt>
    <dgm:pt modelId="{A22A7A4F-9436-4FEF-9304-8166226836B2}" type="sibTrans" cxnId="{C23C9006-755E-4DBA-9D6E-91FE7BF5A407}">
      <dgm:prSet/>
      <dgm:spPr/>
      <dgm:t>
        <a:bodyPr/>
        <a:lstStyle/>
        <a:p>
          <a:endParaRPr lang="ru-RU">
            <a:solidFill>
              <a:srgbClr val="002060"/>
            </a:solidFill>
          </a:endParaRPr>
        </a:p>
      </dgm:t>
    </dgm:pt>
    <dgm:pt modelId="{BCC4F83E-EF71-459C-A3FC-038FE130EB53}" type="pres">
      <dgm:prSet presAssocID="{37C18B87-E499-44A1-BC47-F3406A2F5AF5}" presName="Name0" presStyleCnt="0">
        <dgm:presLayoutVars>
          <dgm:chPref val="1"/>
          <dgm:dir/>
          <dgm:animOne val="branch"/>
          <dgm:animLvl val="lvl"/>
          <dgm:resizeHandles val="exact"/>
        </dgm:presLayoutVars>
      </dgm:prSet>
      <dgm:spPr/>
    </dgm:pt>
    <dgm:pt modelId="{5D915F0C-5F97-4F89-BB20-47541B4D5D48}" type="pres">
      <dgm:prSet presAssocID="{CEAA11AA-F225-49C5-93B7-F13B01F64E2D}" presName="root1" presStyleCnt="0"/>
      <dgm:spPr/>
    </dgm:pt>
    <dgm:pt modelId="{F52A7489-0ADC-410B-A8A7-BE78902C76B9}" type="pres">
      <dgm:prSet presAssocID="{CEAA11AA-F225-49C5-93B7-F13B01F64E2D}" presName="LevelOneTextNode" presStyleLbl="node0" presStyleIdx="0" presStyleCnt="3" custScaleX="2000000" custLinFactNeighborX="-3329" custLinFactNeighborY="-167">
        <dgm:presLayoutVars>
          <dgm:chPref val="3"/>
        </dgm:presLayoutVars>
      </dgm:prSet>
      <dgm:spPr>
        <a:prstGeom prst="flowChartAlternateProcess">
          <a:avLst/>
        </a:prstGeom>
      </dgm:spPr>
      <dgm:t>
        <a:bodyPr/>
        <a:lstStyle/>
        <a:p>
          <a:endParaRPr lang="ru-RU"/>
        </a:p>
      </dgm:t>
    </dgm:pt>
    <dgm:pt modelId="{28400DDC-151C-4A2C-83CF-7623FCA684CC}" type="pres">
      <dgm:prSet presAssocID="{CEAA11AA-F225-49C5-93B7-F13B01F64E2D}" presName="level2hierChild" presStyleCnt="0"/>
      <dgm:spPr/>
    </dgm:pt>
    <dgm:pt modelId="{259CF1FA-CFE8-4607-B0CD-6E3017494CB3}" type="pres">
      <dgm:prSet presAssocID="{E0716D63-F8B5-4638-9060-1D57C314AE69}" presName="root1" presStyleCnt="0"/>
      <dgm:spPr/>
    </dgm:pt>
    <dgm:pt modelId="{16D2255D-78C8-491D-9F22-5C1F5A1FFC6A}" type="pres">
      <dgm:prSet presAssocID="{E0716D63-F8B5-4638-9060-1D57C314AE69}" presName="LevelOneTextNode" presStyleLbl="node0" presStyleIdx="1" presStyleCnt="3" custScaleX="2000000">
        <dgm:presLayoutVars>
          <dgm:chPref val="3"/>
        </dgm:presLayoutVars>
      </dgm:prSet>
      <dgm:spPr>
        <a:prstGeom prst="flowChartAlternateProcess">
          <a:avLst/>
        </a:prstGeom>
      </dgm:spPr>
      <dgm:t>
        <a:bodyPr/>
        <a:lstStyle/>
        <a:p>
          <a:endParaRPr lang="ru-RU"/>
        </a:p>
      </dgm:t>
    </dgm:pt>
    <dgm:pt modelId="{A699BC6D-0E40-4EC5-84D3-38C50D2E3229}" type="pres">
      <dgm:prSet presAssocID="{E0716D63-F8B5-4638-9060-1D57C314AE69}" presName="level2hierChild" presStyleCnt="0"/>
      <dgm:spPr/>
    </dgm:pt>
    <dgm:pt modelId="{71E9E67E-1E49-4C26-9DFE-0C1DDFF38D7C}" type="pres">
      <dgm:prSet presAssocID="{E25C62C3-7DC2-45FE-9A36-FA46EF7677C7}" presName="root1" presStyleCnt="0"/>
      <dgm:spPr/>
    </dgm:pt>
    <dgm:pt modelId="{F1335295-4674-44FA-AB2D-9DDDEFFEC352}" type="pres">
      <dgm:prSet presAssocID="{E25C62C3-7DC2-45FE-9A36-FA46EF7677C7}" presName="LevelOneTextNode" presStyleLbl="node0" presStyleIdx="2" presStyleCnt="3" custScaleX="2000000">
        <dgm:presLayoutVars>
          <dgm:chPref val="3"/>
        </dgm:presLayoutVars>
      </dgm:prSet>
      <dgm:spPr>
        <a:prstGeom prst="flowChartAlternateProcess">
          <a:avLst/>
        </a:prstGeom>
      </dgm:spPr>
      <dgm:t>
        <a:bodyPr/>
        <a:lstStyle/>
        <a:p>
          <a:endParaRPr lang="ru-RU"/>
        </a:p>
      </dgm:t>
    </dgm:pt>
    <dgm:pt modelId="{A9DE11A8-EA41-4BDD-BB02-D810A604181D}" type="pres">
      <dgm:prSet presAssocID="{E25C62C3-7DC2-45FE-9A36-FA46EF7677C7}" presName="level2hierChild" presStyleCnt="0"/>
      <dgm:spPr/>
    </dgm:pt>
  </dgm:ptLst>
  <dgm:cxnLst>
    <dgm:cxn modelId="{E7D769DB-AFBC-45EC-957C-83AF0A2C887D}" type="presOf" srcId="{E0716D63-F8B5-4638-9060-1D57C314AE69}" destId="{16D2255D-78C8-491D-9F22-5C1F5A1FFC6A}" srcOrd="0" destOrd="0" presId="urn:microsoft.com/office/officeart/2008/layout/HorizontalMultiLevelHierarchy"/>
    <dgm:cxn modelId="{E678BDE6-D350-433A-ABE1-B64B2C79A5A4}" srcId="{37C18B87-E499-44A1-BC47-F3406A2F5AF5}" destId="{E0716D63-F8B5-4638-9060-1D57C314AE69}" srcOrd="1" destOrd="0" parTransId="{1D9E0910-BED0-4B31-A392-975D61035F46}" sibTransId="{AE33BEE4-9518-46B7-B5B9-A957C5952262}"/>
    <dgm:cxn modelId="{C474ABE0-E243-4083-B893-D533AA5BA75E}" type="presOf" srcId="{37C18B87-E499-44A1-BC47-F3406A2F5AF5}" destId="{BCC4F83E-EF71-459C-A3FC-038FE130EB53}" srcOrd="0" destOrd="0" presId="urn:microsoft.com/office/officeart/2008/layout/HorizontalMultiLevelHierarchy"/>
    <dgm:cxn modelId="{246E28FC-47CE-4237-BDD7-304C5280F4B1}" type="presOf" srcId="{CEAA11AA-F225-49C5-93B7-F13B01F64E2D}" destId="{F52A7489-0ADC-410B-A8A7-BE78902C76B9}" srcOrd="0" destOrd="0" presId="urn:microsoft.com/office/officeart/2008/layout/HorizontalMultiLevelHierarchy"/>
    <dgm:cxn modelId="{1F9DD50D-6AC4-4331-B316-FEE490C80C36}" type="presOf" srcId="{E25C62C3-7DC2-45FE-9A36-FA46EF7677C7}" destId="{F1335295-4674-44FA-AB2D-9DDDEFFEC352}" srcOrd="0" destOrd="0" presId="urn:microsoft.com/office/officeart/2008/layout/HorizontalMultiLevelHierarchy"/>
    <dgm:cxn modelId="{F2F40A93-E880-4185-A1FA-4F98DB325B60}" srcId="{37C18B87-E499-44A1-BC47-F3406A2F5AF5}" destId="{CEAA11AA-F225-49C5-93B7-F13B01F64E2D}" srcOrd="0" destOrd="0" parTransId="{5E8B3C16-E793-4E0A-A12D-132CBCBC0C66}" sibTransId="{12017617-D1BC-465F-AE1B-C05437A5D2DA}"/>
    <dgm:cxn modelId="{C23C9006-755E-4DBA-9D6E-91FE7BF5A407}" srcId="{37C18B87-E499-44A1-BC47-F3406A2F5AF5}" destId="{E25C62C3-7DC2-45FE-9A36-FA46EF7677C7}" srcOrd="2" destOrd="0" parTransId="{D55042BF-867A-4BF3-9E4C-68507B169A33}" sibTransId="{A22A7A4F-9436-4FEF-9304-8166226836B2}"/>
    <dgm:cxn modelId="{AEAB0241-34CF-4205-9145-87213F244709}" type="presParOf" srcId="{BCC4F83E-EF71-459C-A3FC-038FE130EB53}" destId="{5D915F0C-5F97-4F89-BB20-47541B4D5D48}" srcOrd="0" destOrd="0" presId="urn:microsoft.com/office/officeart/2008/layout/HorizontalMultiLevelHierarchy"/>
    <dgm:cxn modelId="{33B285DD-CD80-43E2-9DEB-82A26A7EF3FA}" type="presParOf" srcId="{5D915F0C-5F97-4F89-BB20-47541B4D5D48}" destId="{F52A7489-0ADC-410B-A8A7-BE78902C76B9}" srcOrd="0" destOrd="0" presId="urn:microsoft.com/office/officeart/2008/layout/HorizontalMultiLevelHierarchy"/>
    <dgm:cxn modelId="{4B78E67A-7E80-4779-8BD6-8C12F90B4059}" type="presParOf" srcId="{5D915F0C-5F97-4F89-BB20-47541B4D5D48}" destId="{28400DDC-151C-4A2C-83CF-7623FCA684CC}" srcOrd="1" destOrd="0" presId="urn:microsoft.com/office/officeart/2008/layout/HorizontalMultiLevelHierarchy"/>
    <dgm:cxn modelId="{3E36134C-337E-4145-B54E-B459F3679E6F}" type="presParOf" srcId="{BCC4F83E-EF71-459C-A3FC-038FE130EB53}" destId="{259CF1FA-CFE8-4607-B0CD-6E3017494CB3}" srcOrd="1" destOrd="0" presId="urn:microsoft.com/office/officeart/2008/layout/HorizontalMultiLevelHierarchy"/>
    <dgm:cxn modelId="{FCDE0C3E-E311-4EDD-867F-1C8E3C1C54B9}" type="presParOf" srcId="{259CF1FA-CFE8-4607-B0CD-6E3017494CB3}" destId="{16D2255D-78C8-491D-9F22-5C1F5A1FFC6A}" srcOrd="0" destOrd="0" presId="urn:microsoft.com/office/officeart/2008/layout/HorizontalMultiLevelHierarchy"/>
    <dgm:cxn modelId="{7830093C-38A1-48A7-9F68-DEEF9CC3F8A6}" type="presParOf" srcId="{259CF1FA-CFE8-4607-B0CD-6E3017494CB3}" destId="{A699BC6D-0E40-4EC5-84D3-38C50D2E3229}" srcOrd="1" destOrd="0" presId="urn:microsoft.com/office/officeart/2008/layout/HorizontalMultiLevelHierarchy"/>
    <dgm:cxn modelId="{6449D39B-3CE5-4B95-B926-3817A5163050}" type="presParOf" srcId="{BCC4F83E-EF71-459C-A3FC-038FE130EB53}" destId="{71E9E67E-1E49-4C26-9DFE-0C1DDFF38D7C}" srcOrd="2" destOrd="0" presId="urn:microsoft.com/office/officeart/2008/layout/HorizontalMultiLevelHierarchy"/>
    <dgm:cxn modelId="{538BFD66-7513-4D7E-A21B-ECACA6B37368}" type="presParOf" srcId="{71E9E67E-1E49-4C26-9DFE-0C1DDFF38D7C}" destId="{F1335295-4674-44FA-AB2D-9DDDEFFEC352}" srcOrd="0" destOrd="0" presId="urn:microsoft.com/office/officeart/2008/layout/HorizontalMultiLevelHierarchy"/>
    <dgm:cxn modelId="{06DB3F2B-0F52-4E67-B038-CED8E7997304}" type="presParOf" srcId="{71E9E67E-1E49-4C26-9DFE-0C1DDFF38D7C}" destId="{A9DE11A8-EA41-4BDD-BB02-D810A604181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A7489-0ADC-410B-A8A7-BE78902C76B9}">
      <dsp:nvSpPr>
        <dsp:cNvPr id="0" name=""/>
        <dsp:cNvSpPr/>
      </dsp:nvSpPr>
      <dsp:spPr>
        <a:xfrm rot="16200000">
          <a:off x="2467587" y="-1431637"/>
          <a:ext cx="1022597" cy="3885872"/>
        </a:xfrm>
        <a:prstGeom prst="flowChartAlternateProcess">
          <a:avLst/>
        </a:prstGeom>
        <a:solidFill>
          <a:schemeClr val="accent2">
            <a:lumMod val="40000"/>
            <a:lumOff val="60000"/>
          </a:schemeClr>
        </a:solidFill>
        <a:ln>
          <a:solidFill>
            <a:schemeClr val="accent1">
              <a:lumMod val="75000"/>
            </a:schemeClr>
          </a:solid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ru-RU" sz="2000" b="1" kern="1200" dirty="0">
            <a:solidFill>
              <a:srgbClr val="002060"/>
            </a:solidFill>
          </a:endParaRPr>
        </a:p>
      </dsp:txBody>
      <dsp:txXfrm>
        <a:off x="2517505" y="-1381719"/>
        <a:ext cx="922761" cy="3786036"/>
      </dsp:txXfrm>
    </dsp:sp>
    <dsp:sp modelId="{16D2255D-78C8-491D-9F22-5C1F5A1FFC6A}">
      <dsp:nvSpPr>
        <dsp:cNvPr id="0" name=""/>
        <dsp:cNvSpPr/>
      </dsp:nvSpPr>
      <dsp:spPr>
        <a:xfrm rot="16200000">
          <a:off x="2474055" y="-358760"/>
          <a:ext cx="1022597" cy="3885872"/>
        </a:xfrm>
        <a:prstGeom prst="flowChartAlternateProcess">
          <a:avLst/>
        </a:prstGeom>
        <a:solidFill>
          <a:schemeClr val="accent4">
            <a:lumMod val="60000"/>
            <a:lumOff val="40000"/>
          </a:schemeClr>
        </a:solidFill>
        <a:ln>
          <a:solidFill>
            <a:schemeClr val="accent1">
              <a:lumMod val="75000"/>
            </a:schemeClr>
          </a:solid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ru-RU" sz="2000" b="1" kern="1200" dirty="0">
            <a:solidFill>
              <a:srgbClr val="002060"/>
            </a:solidFill>
          </a:endParaRPr>
        </a:p>
      </dsp:txBody>
      <dsp:txXfrm>
        <a:off x="2523973" y="-308842"/>
        <a:ext cx="922761" cy="3786036"/>
      </dsp:txXfrm>
    </dsp:sp>
    <dsp:sp modelId="{F1335295-4674-44FA-AB2D-9DDDEFFEC352}">
      <dsp:nvSpPr>
        <dsp:cNvPr id="0" name=""/>
        <dsp:cNvSpPr/>
      </dsp:nvSpPr>
      <dsp:spPr>
        <a:xfrm rot="16200000">
          <a:off x="2474055" y="712411"/>
          <a:ext cx="1022597" cy="3885872"/>
        </a:xfrm>
        <a:prstGeom prst="flowChartAlternateProcess">
          <a:avLst/>
        </a:prstGeom>
        <a:solidFill>
          <a:schemeClr val="accent3">
            <a:lumMod val="40000"/>
            <a:lumOff val="60000"/>
          </a:schemeClr>
        </a:solidFill>
        <a:ln>
          <a:solidFill>
            <a:schemeClr val="accent1">
              <a:lumMod val="75000"/>
            </a:schemeClr>
          </a:solid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ru-RU" sz="2000" b="1" kern="1200" dirty="0">
            <a:solidFill>
              <a:srgbClr val="002060"/>
            </a:solidFill>
          </a:endParaRPr>
        </a:p>
      </dsp:txBody>
      <dsp:txXfrm>
        <a:off x="2523973" y="762329"/>
        <a:ext cx="922761" cy="378603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0.69507</cdr:x>
      <cdr:y>0.18667</cdr:y>
    </cdr:from>
    <cdr:to>
      <cdr:x>0.72147</cdr:x>
      <cdr:y>0.26667</cdr:y>
    </cdr:to>
    <cdr:cxnSp macro="">
      <cdr:nvCxnSpPr>
        <cdr:cNvPr id="3" name="Прямая соединительная линия 2"/>
        <cdr:cNvCxnSpPr/>
      </cdr:nvCxnSpPr>
      <cdr:spPr>
        <a:xfrm xmlns:a="http://schemas.openxmlformats.org/drawingml/2006/main" flipH="1">
          <a:off x="5688632" y="1008112"/>
          <a:ext cx="216024" cy="432048"/>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0.89418</cdr:x>
      <cdr:y>0.10413</cdr:y>
    </cdr:from>
    <cdr:to>
      <cdr:x>1</cdr:x>
      <cdr:y>0.17355</cdr:y>
    </cdr:to>
    <cdr:sp macro="" textlink="">
      <cdr:nvSpPr>
        <cdr:cNvPr id="2" name="TextBox 1"/>
        <cdr:cNvSpPr txBox="1"/>
      </cdr:nvSpPr>
      <cdr:spPr>
        <a:xfrm xmlns:a="http://schemas.openxmlformats.org/drawingml/2006/main">
          <a:off x="7726560" y="432048"/>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0.72531</cdr:x>
      <cdr:y>0.03471</cdr:y>
    </cdr:from>
    <cdr:to>
      <cdr:x>0.85706</cdr:x>
      <cdr:y>0.10147</cdr:y>
    </cdr:to>
    <cdr:sp macro="" textlink="">
      <cdr:nvSpPr>
        <cdr:cNvPr id="3" name="TextBox 3"/>
        <cdr:cNvSpPr txBox="1"/>
      </cdr:nvSpPr>
      <cdr:spPr>
        <a:xfrm xmlns:a="http://schemas.openxmlformats.org/drawingml/2006/main">
          <a:off x="6267368" y="144015"/>
          <a:ext cx="1138453"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ru-RU" sz="1200" b="1" dirty="0" smtClean="0">
              <a:solidFill>
                <a:srgbClr val="002060"/>
              </a:solidFill>
              <a:latin typeface="Times New Roman" panose="02020603050405020304" pitchFamily="18" charset="0"/>
              <a:cs typeface="Times New Roman" panose="02020603050405020304" pitchFamily="18" charset="0"/>
            </a:rPr>
            <a:t>Проценты, %</a:t>
          </a:r>
          <a:endParaRPr lang="ru-RU" sz="1200" b="1" dirty="0">
            <a:solidFill>
              <a:srgbClr val="002060"/>
            </a:solidFill>
            <a:latin typeface="Times New Roman" panose="02020603050405020304" pitchFamily="18"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0.30435</cdr:x>
      <cdr:y>0.40789</cdr:y>
    </cdr:from>
    <cdr:to>
      <cdr:x>0.41477</cdr:x>
      <cdr:y>0.57498</cdr:y>
    </cdr:to>
    <cdr:sp macro="" textlink="">
      <cdr:nvSpPr>
        <cdr:cNvPr id="3" name="TextBox 2"/>
        <cdr:cNvSpPr txBox="1"/>
      </cdr:nvSpPr>
      <cdr:spPr>
        <a:xfrm xmlns:a="http://schemas.openxmlformats.org/drawingml/2006/main">
          <a:off x="2520279" y="223224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0.29565</cdr:x>
      <cdr:y>0.36842</cdr:y>
    </cdr:from>
    <cdr:to>
      <cdr:x>0.40607</cdr:x>
      <cdr:y>0.53551</cdr:y>
    </cdr:to>
    <cdr:sp macro="" textlink="">
      <cdr:nvSpPr>
        <cdr:cNvPr id="4" name="TextBox 3"/>
        <cdr:cNvSpPr txBox="1"/>
      </cdr:nvSpPr>
      <cdr:spPr>
        <a:xfrm xmlns:a="http://schemas.openxmlformats.org/drawingml/2006/main">
          <a:off x="2448271" y="201622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0.25973</cdr:x>
      <cdr:y>0.36842</cdr:y>
    </cdr:from>
    <cdr:to>
      <cdr:x>0.46842</cdr:x>
      <cdr:y>0.63158</cdr:y>
    </cdr:to>
    <cdr:sp macro="" textlink="">
      <cdr:nvSpPr>
        <cdr:cNvPr id="5" name="TextBox 4"/>
        <cdr:cNvSpPr txBox="1"/>
      </cdr:nvSpPr>
      <cdr:spPr>
        <a:xfrm xmlns:a="http://schemas.openxmlformats.org/drawingml/2006/main">
          <a:off x="2150836" y="2016224"/>
          <a:ext cx="1728145" cy="14401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600" b="1" dirty="0" smtClean="0">
              <a:solidFill>
                <a:srgbClr val="002060"/>
              </a:solidFill>
              <a:latin typeface="Times New Roman" panose="02020603050405020304" pitchFamily="18" charset="0"/>
              <a:cs typeface="Times New Roman" panose="02020603050405020304" pitchFamily="18" charset="0"/>
            </a:rPr>
            <a:t>682,8 млн. рублей - </a:t>
          </a:r>
        </a:p>
        <a:p xmlns:a="http://schemas.openxmlformats.org/drawingml/2006/main">
          <a:pPr algn="ctr"/>
          <a:r>
            <a:rPr lang="ru-RU" sz="1600" b="1" dirty="0" smtClean="0">
              <a:solidFill>
                <a:srgbClr val="002060"/>
              </a:solidFill>
              <a:latin typeface="Times New Roman" panose="02020603050405020304" pitchFamily="18" charset="0"/>
              <a:cs typeface="Times New Roman" panose="02020603050405020304" pitchFamily="18" charset="0"/>
            </a:rPr>
            <a:t>расходы бюджета </a:t>
          </a:r>
        </a:p>
        <a:p xmlns:a="http://schemas.openxmlformats.org/drawingml/2006/main">
          <a:pPr algn="ctr"/>
          <a:r>
            <a:rPr lang="ru-RU" sz="1600" b="1" dirty="0" smtClean="0">
              <a:solidFill>
                <a:srgbClr val="002060"/>
              </a:solidFill>
              <a:latin typeface="Times New Roman" panose="02020603050405020304" pitchFamily="18" charset="0"/>
              <a:cs typeface="Times New Roman" panose="02020603050405020304" pitchFamily="18" charset="0"/>
            </a:rPr>
            <a:t>по отраслям </a:t>
          </a:r>
        </a:p>
        <a:p xmlns:a="http://schemas.openxmlformats.org/drawingml/2006/main">
          <a:pPr algn="ctr"/>
          <a:r>
            <a:rPr lang="ru-RU" sz="1600" b="1" dirty="0" smtClean="0">
              <a:solidFill>
                <a:srgbClr val="002060"/>
              </a:solidFill>
              <a:latin typeface="Times New Roman" panose="02020603050405020304" pitchFamily="18" charset="0"/>
              <a:cs typeface="Times New Roman" panose="02020603050405020304" pitchFamily="18" charset="0"/>
            </a:rPr>
            <a:t>социальной сферы </a:t>
          </a:r>
        </a:p>
        <a:p xmlns:a="http://schemas.openxmlformats.org/drawingml/2006/main">
          <a:pPr algn="ctr"/>
          <a:r>
            <a:rPr lang="ru-RU" sz="1600" b="1" dirty="0" smtClean="0">
              <a:solidFill>
                <a:srgbClr val="002060"/>
              </a:solidFill>
              <a:latin typeface="Times New Roman" panose="02020603050405020304" pitchFamily="18" charset="0"/>
              <a:cs typeface="Times New Roman" panose="02020603050405020304" pitchFamily="18" charset="0"/>
            </a:rPr>
            <a:t>в 2026 году</a:t>
          </a:r>
          <a:endParaRPr lang="ru-RU" sz="1600" b="1" dirty="0">
            <a:solidFill>
              <a:srgbClr val="00206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0.77391</cdr:x>
      <cdr:y>0.05263</cdr:y>
    </cdr:from>
    <cdr:to>
      <cdr:x>0.92174</cdr:x>
      <cdr:y>0.11842</cdr:y>
    </cdr:to>
    <cdr:sp macro="" textlink="">
      <cdr:nvSpPr>
        <cdr:cNvPr id="6" name="TextBox 5"/>
        <cdr:cNvSpPr txBox="1"/>
      </cdr:nvSpPr>
      <cdr:spPr>
        <a:xfrm xmlns:a="http://schemas.openxmlformats.org/drawingml/2006/main">
          <a:off x="6408711" y="288032"/>
          <a:ext cx="122413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0.13579</cdr:x>
      <cdr:y>0.19737</cdr:y>
    </cdr:from>
    <cdr:to>
      <cdr:x>0.15318</cdr:x>
      <cdr:y>0.22368</cdr:y>
    </cdr:to>
    <cdr:cxnSp macro="">
      <cdr:nvCxnSpPr>
        <cdr:cNvPr id="7" name="Прямая соединительная линия 6"/>
        <cdr:cNvCxnSpPr/>
      </cdr:nvCxnSpPr>
      <cdr:spPr>
        <a:xfrm xmlns:a="http://schemas.openxmlformats.org/drawingml/2006/main">
          <a:off x="1124446" y="1080120"/>
          <a:ext cx="144016" cy="14401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0.26622</cdr:x>
      <cdr:y>0.07895</cdr:y>
    </cdr:from>
    <cdr:to>
      <cdr:x>0.27492</cdr:x>
      <cdr:y>0.10526</cdr:y>
    </cdr:to>
    <cdr:cxnSp macro="">
      <cdr:nvCxnSpPr>
        <cdr:cNvPr id="10" name="Прямая соединительная линия 9"/>
        <cdr:cNvCxnSpPr/>
      </cdr:nvCxnSpPr>
      <cdr:spPr>
        <a:xfrm xmlns:a="http://schemas.openxmlformats.org/drawingml/2006/main">
          <a:off x="2204566" y="432048"/>
          <a:ext cx="72008" cy="14401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0.07492</cdr:x>
      <cdr:y>0.38158</cdr:y>
    </cdr:from>
    <cdr:to>
      <cdr:x>0.09231</cdr:x>
      <cdr:y>0.39474</cdr:y>
    </cdr:to>
    <cdr:cxnSp macro="">
      <cdr:nvCxnSpPr>
        <cdr:cNvPr id="13" name="Прямая соединительная линия 12"/>
        <cdr:cNvCxnSpPr/>
      </cdr:nvCxnSpPr>
      <cdr:spPr>
        <a:xfrm xmlns:a="http://schemas.openxmlformats.org/drawingml/2006/main">
          <a:off x="620390" y="2088232"/>
          <a:ext cx="144016" cy="720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0.61405</cdr:x>
      <cdr:y>0.69737</cdr:y>
    </cdr:from>
    <cdr:to>
      <cdr:x>0.63144</cdr:x>
      <cdr:y>0.71053</cdr:y>
    </cdr:to>
    <cdr:cxnSp macro="">
      <cdr:nvCxnSpPr>
        <cdr:cNvPr id="15" name="Прямая соединительная линия 14"/>
        <cdr:cNvCxnSpPr/>
      </cdr:nvCxnSpPr>
      <cdr:spPr>
        <a:xfrm xmlns:a="http://schemas.openxmlformats.org/drawingml/2006/main">
          <a:off x="5084886" y="3816424"/>
          <a:ext cx="144016" cy="720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2034" tIns="46017" rIns="92034" bIns="46017" rtlCol="0"/>
          <a:lstStyle>
            <a:lvl1pPr algn="l">
              <a:defRPr sz="1200"/>
            </a:lvl1pPr>
          </a:lstStyle>
          <a:p>
            <a:endParaRPr lang="ru-RU" dirty="0"/>
          </a:p>
        </p:txBody>
      </p:sp>
      <p:sp>
        <p:nvSpPr>
          <p:cNvPr id="3" name="Дата 2"/>
          <p:cNvSpPr>
            <a:spLocks noGrp="1"/>
          </p:cNvSpPr>
          <p:nvPr>
            <p:ph type="dt" sz="quarter" idx="1"/>
          </p:nvPr>
        </p:nvSpPr>
        <p:spPr>
          <a:xfrm>
            <a:off x="3850443" y="0"/>
            <a:ext cx="2945659" cy="496332"/>
          </a:xfrm>
          <a:prstGeom prst="rect">
            <a:avLst/>
          </a:prstGeom>
        </p:spPr>
        <p:txBody>
          <a:bodyPr vert="horz" lIns="92034" tIns="46017" rIns="92034" bIns="46017" rtlCol="0"/>
          <a:lstStyle>
            <a:lvl1pPr algn="r">
              <a:defRPr sz="1200"/>
            </a:lvl1pPr>
          </a:lstStyle>
          <a:p>
            <a:fld id="{886663A1-BE93-4F19-BCAE-33E954C20B2B}" type="datetimeFigureOut">
              <a:rPr lang="ru-RU" smtClean="0"/>
              <a:t>24.03.2026</a:t>
            </a:fld>
            <a:endParaRPr lang="ru-RU" dirty="0"/>
          </a:p>
        </p:txBody>
      </p:sp>
      <p:sp>
        <p:nvSpPr>
          <p:cNvPr id="4" name="Нижний колонтитул 3"/>
          <p:cNvSpPr>
            <a:spLocks noGrp="1"/>
          </p:cNvSpPr>
          <p:nvPr>
            <p:ph type="ftr" sz="quarter" idx="2"/>
          </p:nvPr>
        </p:nvSpPr>
        <p:spPr>
          <a:xfrm>
            <a:off x="0" y="9428583"/>
            <a:ext cx="2945659" cy="496332"/>
          </a:xfrm>
          <a:prstGeom prst="rect">
            <a:avLst/>
          </a:prstGeom>
        </p:spPr>
        <p:txBody>
          <a:bodyPr vert="horz" lIns="92034" tIns="46017" rIns="92034" bIns="46017" rtlCol="0" anchor="b"/>
          <a:lstStyle>
            <a:lvl1pPr algn="l">
              <a:defRPr sz="1200"/>
            </a:lvl1pPr>
          </a:lstStyle>
          <a:p>
            <a:endParaRPr lang="ru-RU" dirty="0"/>
          </a:p>
        </p:txBody>
      </p:sp>
      <p:sp>
        <p:nvSpPr>
          <p:cNvPr id="5" name="Номер слайда 4"/>
          <p:cNvSpPr>
            <a:spLocks noGrp="1"/>
          </p:cNvSpPr>
          <p:nvPr>
            <p:ph type="sldNum" sz="quarter" idx="3"/>
          </p:nvPr>
        </p:nvSpPr>
        <p:spPr>
          <a:xfrm>
            <a:off x="3850443" y="9428583"/>
            <a:ext cx="2945659" cy="496332"/>
          </a:xfrm>
          <a:prstGeom prst="rect">
            <a:avLst/>
          </a:prstGeom>
        </p:spPr>
        <p:txBody>
          <a:bodyPr vert="horz" lIns="92034" tIns="46017" rIns="92034" bIns="46017" rtlCol="0" anchor="b"/>
          <a:lstStyle>
            <a:lvl1pPr algn="r">
              <a:defRPr sz="1200"/>
            </a:lvl1pPr>
          </a:lstStyle>
          <a:p>
            <a:fld id="{B40DF26E-F902-4582-B614-0C9EE35F2135}" type="slidenum">
              <a:rPr lang="ru-RU" smtClean="0"/>
              <a:t>‹#›</a:t>
            </a:fld>
            <a:endParaRPr lang="ru-RU" dirty="0"/>
          </a:p>
        </p:txBody>
      </p:sp>
    </p:spTree>
    <p:extLst>
      <p:ext uri="{BB962C8B-B14F-4D97-AF65-F5344CB8AC3E}">
        <p14:creationId xmlns:p14="http://schemas.microsoft.com/office/powerpoint/2010/main" val="40432833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2034" tIns="46017" rIns="92034" bIns="46017" rtlCol="0"/>
          <a:lstStyle>
            <a:lvl1pPr algn="l">
              <a:defRPr sz="1200"/>
            </a:lvl1pPr>
          </a:lstStyle>
          <a:p>
            <a:endParaRPr lang="ru-RU" dirty="0"/>
          </a:p>
        </p:txBody>
      </p:sp>
      <p:sp>
        <p:nvSpPr>
          <p:cNvPr id="3" name="Дата 2"/>
          <p:cNvSpPr>
            <a:spLocks noGrp="1"/>
          </p:cNvSpPr>
          <p:nvPr>
            <p:ph type="dt" idx="1"/>
          </p:nvPr>
        </p:nvSpPr>
        <p:spPr>
          <a:xfrm>
            <a:off x="3850443" y="0"/>
            <a:ext cx="2945659" cy="496332"/>
          </a:xfrm>
          <a:prstGeom prst="rect">
            <a:avLst/>
          </a:prstGeom>
        </p:spPr>
        <p:txBody>
          <a:bodyPr vert="horz" lIns="92034" tIns="46017" rIns="92034" bIns="46017" rtlCol="0"/>
          <a:lstStyle>
            <a:lvl1pPr algn="r">
              <a:defRPr sz="1200"/>
            </a:lvl1pPr>
          </a:lstStyle>
          <a:p>
            <a:fld id="{E90C0431-2448-4DC3-AF70-2785FBE2C445}" type="datetimeFigureOut">
              <a:rPr lang="ru-RU" smtClean="0"/>
              <a:t>24.03.2026</a:t>
            </a:fld>
            <a:endParaRPr lang="ru-RU" dirty="0"/>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034" tIns="46017" rIns="92034" bIns="46017" rtlCol="0" anchor="ctr"/>
          <a:lstStyle/>
          <a:p>
            <a:endParaRPr lang="ru-RU" dirty="0"/>
          </a:p>
        </p:txBody>
      </p:sp>
      <p:sp>
        <p:nvSpPr>
          <p:cNvPr id="5" name="Заметки 4"/>
          <p:cNvSpPr>
            <a:spLocks noGrp="1"/>
          </p:cNvSpPr>
          <p:nvPr>
            <p:ph type="body" sz="quarter" idx="3"/>
          </p:nvPr>
        </p:nvSpPr>
        <p:spPr>
          <a:xfrm>
            <a:off x="679768" y="4715153"/>
            <a:ext cx="5438140" cy="4466987"/>
          </a:xfrm>
          <a:prstGeom prst="rect">
            <a:avLst/>
          </a:prstGeom>
        </p:spPr>
        <p:txBody>
          <a:bodyPr vert="horz" lIns="92034" tIns="46017" rIns="92034" bIns="46017"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2034" tIns="46017" rIns="92034" bIns="46017"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2034" tIns="46017" rIns="92034" bIns="46017" rtlCol="0" anchor="b"/>
          <a:lstStyle>
            <a:lvl1pPr algn="r">
              <a:defRPr sz="1200"/>
            </a:lvl1pPr>
          </a:lstStyle>
          <a:p>
            <a:fld id="{D74341FE-AE5C-47F1-8FD8-47C4A673A802}" type="slidenum">
              <a:rPr lang="ru-RU" smtClean="0"/>
              <a:t>‹#›</a:t>
            </a:fld>
            <a:endParaRPr lang="ru-RU" dirty="0"/>
          </a:p>
        </p:txBody>
      </p:sp>
    </p:spTree>
    <p:extLst>
      <p:ext uri="{BB962C8B-B14F-4D97-AF65-F5344CB8AC3E}">
        <p14:creationId xmlns:p14="http://schemas.microsoft.com/office/powerpoint/2010/main" val="20261190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1</a:t>
            </a:fld>
            <a:endParaRPr lang="ru-RU" dirty="0">
              <a:solidFill>
                <a:prstClr val="black"/>
              </a:solidFill>
            </a:endParaRPr>
          </a:p>
        </p:txBody>
      </p:sp>
    </p:spTree>
    <p:extLst>
      <p:ext uri="{BB962C8B-B14F-4D97-AF65-F5344CB8AC3E}">
        <p14:creationId xmlns:p14="http://schemas.microsoft.com/office/powerpoint/2010/main" val="4221614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45</a:t>
            </a:fld>
            <a:endParaRPr lang="ru-RU" dirty="0">
              <a:solidFill>
                <a:prstClr val="black"/>
              </a:solidFill>
            </a:endParaRPr>
          </a:p>
        </p:txBody>
      </p:sp>
    </p:spTree>
    <p:extLst>
      <p:ext uri="{BB962C8B-B14F-4D97-AF65-F5344CB8AC3E}">
        <p14:creationId xmlns:p14="http://schemas.microsoft.com/office/powerpoint/2010/main" val="1104068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47</a:t>
            </a:fld>
            <a:endParaRPr lang="ru-RU" dirty="0">
              <a:solidFill>
                <a:prstClr val="black"/>
              </a:solidFill>
            </a:endParaRPr>
          </a:p>
        </p:txBody>
      </p:sp>
    </p:spTree>
    <p:extLst>
      <p:ext uri="{BB962C8B-B14F-4D97-AF65-F5344CB8AC3E}">
        <p14:creationId xmlns:p14="http://schemas.microsoft.com/office/powerpoint/2010/main" val="1104068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48</a:t>
            </a:fld>
            <a:endParaRPr lang="ru-RU">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49</a:t>
            </a:fld>
            <a:endParaRPr lang="ru-RU">
              <a:solidFill>
                <a:prstClr val="black"/>
              </a:solidFill>
            </a:endParaRPr>
          </a:p>
        </p:txBody>
      </p:sp>
    </p:spTree>
    <p:extLst>
      <p:ext uri="{BB962C8B-B14F-4D97-AF65-F5344CB8AC3E}">
        <p14:creationId xmlns:p14="http://schemas.microsoft.com/office/powerpoint/2010/main" val="1104068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50</a:t>
            </a:fld>
            <a:endParaRPr lang="ru-RU">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51</a:t>
            </a:fld>
            <a:endParaRPr lang="ru-RU">
              <a:solidFill>
                <a:prstClr val="black"/>
              </a:solidFill>
            </a:endParaRPr>
          </a:p>
        </p:txBody>
      </p:sp>
    </p:spTree>
    <p:extLst>
      <p:ext uri="{BB962C8B-B14F-4D97-AF65-F5344CB8AC3E}">
        <p14:creationId xmlns:p14="http://schemas.microsoft.com/office/powerpoint/2010/main" val="1104068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52</a:t>
            </a:fld>
            <a:endParaRPr lang="ru-RU">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54</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56</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58</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t>3</a:t>
            </a:fld>
            <a:endParaRPr lang="ru-RU" dirty="0"/>
          </a:p>
        </p:txBody>
      </p:sp>
    </p:spTree>
    <p:extLst>
      <p:ext uri="{BB962C8B-B14F-4D97-AF65-F5344CB8AC3E}">
        <p14:creationId xmlns:p14="http://schemas.microsoft.com/office/powerpoint/2010/main" val="888913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59</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60</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61</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62</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63</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64</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65</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66</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67</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68</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t>4</a:t>
            </a:fld>
            <a:endParaRPr lang="ru-RU" dirty="0"/>
          </a:p>
        </p:txBody>
      </p:sp>
    </p:spTree>
    <p:extLst>
      <p:ext uri="{BB962C8B-B14F-4D97-AF65-F5344CB8AC3E}">
        <p14:creationId xmlns:p14="http://schemas.microsoft.com/office/powerpoint/2010/main" val="888913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69</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70</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71</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72</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73</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t>5</a:t>
            </a:fld>
            <a:endParaRPr lang="ru-RU" dirty="0"/>
          </a:p>
        </p:txBody>
      </p:sp>
    </p:spTree>
    <p:extLst>
      <p:ext uri="{BB962C8B-B14F-4D97-AF65-F5344CB8AC3E}">
        <p14:creationId xmlns:p14="http://schemas.microsoft.com/office/powerpoint/2010/main" val="2779661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t>7</a:t>
            </a:fld>
            <a:endParaRPr lang="ru-RU" dirty="0"/>
          </a:p>
        </p:txBody>
      </p:sp>
    </p:spTree>
    <p:extLst>
      <p:ext uri="{BB962C8B-B14F-4D97-AF65-F5344CB8AC3E}">
        <p14:creationId xmlns:p14="http://schemas.microsoft.com/office/powerpoint/2010/main" val="343577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t>10</a:t>
            </a:fld>
            <a:endParaRPr lang="ru-RU" dirty="0"/>
          </a:p>
        </p:txBody>
      </p:sp>
    </p:spTree>
    <p:extLst>
      <p:ext uri="{BB962C8B-B14F-4D97-AF65-F5344CB8AC3E}">
        <p14:creationId xmlns:p14="http://schemas.microsoft.com/office/powerpoint/2010/main" val="60808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t>24</a:t>
            </a:fld>
            <a:endParaRPr lang="ru-RU" dirty="0"/>
          </a:p>
        </p:txBody>
      </p:sp>
    </p:spTree>
    <p:extLst>
      <p:ext uri="{BB962C8B-B14F-4D97-AF65-F5344CB8AC3E}">
        <p14:creationId xmlns:p14="http://schemas.microsoft.com/office/powerpoint/2010/main" val="3359915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t>40</a:t>
            </a:fld>
            <a:endParaRPr lang="ru-RU"/>
          </a:p>
        </p:txBody>
      </p:sp>
    </p:spTree>
    <p:extLst>
      <p:ext uri="{BB962C8B-B14F-4D97-AF65-F5344CB8AC3E}">
        <p14:creationId xmlns:p14="http://schemas.microsoft.com/office/powerpoint/2010/main" val="4127444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solidFill>
                  <a:prstClr val="black"/>
                </a:solidFill>
              </a:rPr>
              <a:pPr/>
              <a:t>44</a:t>
            </a:fld>
            <a:endParaRPr lang="ru-RU" dirty="0">
              <a:solidFill>
                <a:prstClr val="black"/>
              </a:solidFill>
            </a:endParaRPr>
          </a:p>
        </p:txBody>
      </p:sp>
    </p:spTree>
    <p:extLst>
      <p:ext uri="{BB962C8B-B14F-4D97-AF65-F5344CB8AC3E}">
        <p14:creationId xmlns:p14="http://schemas.microsoft.com/office/powerpoint/2010/main" val="471129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DE4F9E9-302C-446A-93A3-1A0A4738A628}" type="datetime1">
              <a:rPr lang="ru-RU" smtClean="0">
                <a:solidFill>
                  <a:srgbClr val="C6E7FC">
                    <a:lumMod val="50000"/>
                  </a:srgbClr>
                </a:solidFill>
              </a:rPr>
              <a:t>24.03.2026</a:t>
            </a:fld>
            <a:endParaRPr lang="ru-RU" dirty="0">
              <a:solidFill>
                <a:srgbClr val="C6E7FC">
                  <a:lumMod val="50000"/>
                </a:srgbClr>
              </a:solidFill>
            </a:endParaRPr>
          </a:p>
        </p:txBody>
      </p:sp>
      <p:sp>
        <p:nvSpPr>
          <p:cNvPr id="5" name="Footer Placeholder 4"/>
          <p:cNvSpPr>
            <a:spLocks noGrp="1"/>
          </p:cNvSpPr>
          <p:nvPr>
            <p:ph type="ftr" sz="quarter" idx="11"/>
          </p:nvPr>
        </p:nvSpPr>
        <p:spPr/>
        <p:txBody>
          <a:bodyPr/>
          <a:lstStyle/>
          <a:p>
            <a:endParaRPr lang="ru-RU" dirty="0">
              <a:solidFill>
                <a:srgbClr val="C6E7FC">
                  <a:lumMod val="50000"/>
                </a:srgbClr>
              </a:solidFill>
            </a:endParaRPr>
          </a:p>
        </p:txBody>
      </p:sp>
      <p:sp>
        <p:nvSpPr>
          <p:cNvPr id="6" name="Slide Number Placeholder 5"/>
          <p:cNvSpPr>
            <a:spLocks noGrp="1"/>
          </p:cNvSpPr>
          <p:nvPr>
            <p:ph type="sldNum" sz="quarter" idx="12"/>
          </p:nvPr>
        </p:nvSpPr>
        <p:spPr/>
        <p:txBody>
          <a:bodyPr/>
          <a:lstStyle/>
          <a:p>
            <a:fld id="{544A1F6A-164B-43BA-A19E-4AE6BB502A21}" type="slidenum">
              <a:rPr lang="ru-RU" smtClean="0">
                <a:solidFill>
                  <a:srgbClr val="C6E7FC">
                    <a:lumMod val="50000"/>
                  </a:srgbClr>
                </a:solidFill>
              </a:rPr>
              <a:pPr/>
              <a:t>‹#›</a:t>
            </a:fld>
            <a:endParaRPr lang="ru-RU" dirty="0">
              <a:solidFill>
                <a:srgbClr val="C6E7FC">
                  <a:lumMod val="50000"/>
                </a:srgb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23BA95-E151-4E41-8D58-D8A8668A145C}" type="datetime1">
              <a:rPr lang="ru-RU" smtClean="0">
                <a:solidFill>
                  <a:srgbClr val="05E0DB">
                    <a:lumMod val="60000"/>
                    <a:lumOff val="40000"/>
                  </a:srgbClr>
                </a:solidFill>
              </a:rPr>
              <a:t>24.03.2026</a:t>
            </a:fld>
            <a:endParaRPr lang="ru-RU" dirty="0">
              <a:solidFill>
                <a:srgbClr val="05E0DB">
                  <a:lumMod val="60000"/>
                  <a:lumOff val="40000"/>
                </a:srgbClr>
              </a:solidFill>
            </a:endParaRPr>
          </a:p>
        </p:txBody>
      </p:sp>
      <p:sp>
        <p:nvSpPr>
          <p:cNvPr id="5" name="Footer Placeholder 4"/>
          <p:cNvSpPr>
            <a:spLocks noGrp="1"/>
          </p:cNvSpPr>
          <p:nvPr>
            <p:ph type="ftr" sz="quarter" idx="11"/>
          </p:nvPr>
        </p:nvSpPr>
        <p:spPr/>
        <p:txBody>
          <a:bodyPr/>
          <a:lstStyle/>
          <a:p>
            <a:endParaRPr lang="ru-RU" dirty="0">
              <a:solidFill>
                <a:srgbClr val="05E0DB">
                  <a:lumMod val="60000"/>
                  <a:lumOff val="40000"/>
                </a:srgbClr>
              </a:solidFill>
            </a:endParaRPr>
          </a:p>
        </p:txBody>
      </p:sp>
      <p:sp>
        <p:nvSpPr>
          <p:cNvPr id="6" name="Slide Number Placeholder 5"/>
          <p:cNvSpPr>
            <a:spLocks noGrp="1"/>
          </p:cNvSpPr>
          <p:nvPr>
            <p:ph type="sldNum" sz="quarter" idx="12"/>
          </p:nvPr>
        </p:nvSpPr>
        <p:spPr/>
        <p:txBody>
          <a:bodyPr/>
          <a:lstStyle/>
          <a:p>
            <a:fld id="{544A1F6A-164B-43BA-A19E-4AE6BB502A21}" type="slidenum">
              <a:rPr lang="ru-RU" smtClean="0">
                <a:solidFill>
                  <a:srgbClr val="05E0DB">
                    <a:lumMod val="60000"/>
                    <a:lumOff val="40000"/>
                  </a:srgbClr>
                </a:solidFill>
              </a:rPr>
              <a:pPr/>
              <a:t>‹#›</a:t>
            </a:fld>
            <a:endParaRPr lang="ru-RU" dirty="0">
              <a:solidFill>
                <a:srgbClr val="05E0DB">
                  <a:lumMod val="60000"/>
                  <a:lumOff val="40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E99C41F-18A8-4C9A-B8EB-4C9277F0CF87}" type="datetime1">
              <a:rPr lang="ru-RU" smtClean="0">
                <a:solidFill>
                  <a:srgbClr val="05E0DB">
                    <a:lumMod val="60000"/>
                    <a:lumOff val="40000"/>
                  </a:srgbClr>
                </a:solidFill>
              </a:rPr>
              <a:t>24.03.2026</a:t>
            </a:fld>
            <a:endParaRPr lang="ru-RU" dirty="0">
              <a:solidFill>
                <a:srgbClr val="05E0DB">
                  <a:lumMod val="60000"/>
                  <a:lumOff val="40000"/>
                </a:srgbClr>
              </a:solidFill>
            </a:endParaRPr>
          </a:p>
        </p:txBody>
      </p:sp>
      <p:sp>
        <p:nvSpPr>
          <p:cNvPr id="5" name="Footer Placeholder 4"/>
          <p:cNvSpPr>
            <a:spLocks noGrp="1"/>
          </p:cNvSpPr>
          <p:nvPr>
            <p:ph type="ftr" sz="quarter" idx="11"/>
          </p:nvPr>
        </p:nvSpPr>
        <p:spPr/>
        <p:txBody>
          <a:bodyPr/>
          <a:lstStyle/>
          <a:p>
            <a:endParaRPr lang="ru-RU" dirty="0">
              <a:solidFill>
                <a:srgbClr val="05E0DB">
                  <a:lumMod val="60000"/>
                  <a:lumOff val="40000"/>
                </a:srgbClr>
              </a:solidFill>
            </a:endParaRPr>
          </a:p>
        </p:txBody>
      </p:sp>
      <p:sp>
        <p:nvSpPr>
          <p:cNvPr id="6" name="Slide Number Placeholder 5"/>
          <p:cNvSpPr>
            <a:spLocks noGrp="1"/>
          </p:cNvSpPr>
          <p:nvPr>
            <p:ph type="sldNum" sz="quarter" idx="12"/>
          </p:nvPr>
        </p:nvSpPr>
        <p:spPr/>
        <p:txBody>
          <a:bodyPr/>
          <a:lstStyle/>
          <a:p>
            <a:fld id="{544A1F6A-164B-43BA-A19E-4AE6BB502A21}" type="slidenum">
              <a:rPr lang="ru-RU" smtClean="0">
                <a:solidFill>
                  <a:srgbClr val="05E0DB">
                    <a:lumMod val="60000"/>
                    <a:lumOff val="40000"/>
                  </a:srgbClr>
                </a:solidFill>
              </a:rPr>
              <a:pPr/>
              <a:t>‹#›</a:t>
            </a:fld>
            <a:endParaRPr lang="ru-RU" dirty="0">
              <a:solidFill>
                <a:srgbClr val="05E0DB">
                  <a:lumMod val="60000"/>
                  <a:lumOff val="40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47864" y="1556792"/>
            <a:ext cx="5688632" cy="1440160"/>
          </a:xfrm>
        </p:spPr>
        <p:txBody>
          <a:bodyPr/>
          <a:lstStyle>
            <a:lvl1pPr>
              <a:defRPr b="1">
                <a:solidFill>
                  <a:schemeClr val="accent1">
                    <a:lumMod val="75000"/>
                  </a:schemeClr>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4" name="Дата 3"/>
          <p:cNvSpPr>
            <a:spLocks noGrp="1"/>
          </p:cNvSpPr>
          <p:nvPr>
            <p:ph type="dt" sz="half" idx="10"/>
          </p:nvPr>
        </p:nvSpPr>
        <p:spPr/>
        <p:txBody>
          <a:bodyPr/>
          <a:lstStyle>
            <a:lvl1pPr>
              <a:defRPr>
                <a:solidFill>
                  <a:schemeClr val="accent2">
                    <a:lumMod val="75000"/>
                  </a:schemeClr>
                </a:solidFill>
              </a:defRPr>
            </a:lvl1pPr>
          </a:lstStyle>
          <a:p>
            <a:fld id="{8F82658E-31F6-4EBC-A6F2-D856F8E42B16}" type="datetime1">
              <a:rPr lang="ru-RU" smtClean="0">
                <a:solidFill>
                  <a:srgbClr val="4584D3">
                    <a:lumMod val="75000"/>
                  </a:srgbClr>
                </a:solidFill>
              </a:rPr>
              <a:t>24.03.2026</a:t>
            </a:fld>
            <a:endParaRPr lang="ru-RU" dirty="0">
              <a:solidFill>
                <a:srgbClr val="4584D3">
                  <a:lumMod val="75000"/>
                </a:srgbClr>
              </a:solidFill>
            </a:endParaRPr>
          </a:p>
        </p:txBody>
      </p:sp>
      <p:sp>
        <p:nvSpPr>
          <p:cNvPr id="5" name="Нижний колонтитул 4"/>
          <p:cNvSpPr>
            <a:spLocks noGrp="1"/>
          </p:cNvSpPr>
          <p:nvPr>
            <p:ph type="ftr" sz="quarter" idx="11"/>
          </p:nvPr>
        </p:nvSpPr>
        <p:spPr/>
        <p:txBody>
          <a:bodyPr/>
          <a:lstStyle>
            <a:lvl1pPr>
              <a:defRPr>
                <a:solidFill>
                  <a:schemeClr val="accent2">
                    <a:lumMod val="75000"/>
                  </a:schemeClr>
                </a:solidFill>
              </a:defRPr>
            </a:lvl1pPr>
          </a:lstStyle>
          <a:p>
            <a:endParaRPr lang="ru-RU" dirty="0">
              <a:solidFill>
                <a:srgbClr val="4584D3">
                  <a:lumMod val="75000"/>
                </a:srgbClr>
              </a:solidFill>
            </a:endParaRPr>
          </a:p>
        </p:txBody>
      </p:sp>
      <p:sp>
        <p:nvSpPr>
          <p:cNvPr id="6" name="Номер слайда 5"/>
          <p:cNvSpPr>
            <a:spLocks noGrp="1"/>
          </p:cNvSpPr>
          <p:nvPr>
            <p:ph type="sldNum" sz="quarter" idx="12"/>
          </p:nvPr>
        </p:nvSpPr>
        <p:spPr/>
        <p:txBody>
          <a:bodyPr/>
          <a:lstStyle>
            <a:lvl1pPr>
              <a:defRPr>
                <a:solidFill>
                  <a:schemeClr val="accent2">
                    <a:lumMod val="75000"/>
                  </a:schemeClr>
                </a:solidFill>
              </a:defRPr>
            </a:lvl1pPr>
          </a:lstStyle>
          <a:p>
            <a:fld id="{544A1F6A-164B-43BA-A19E-4AE6BB502A21}" type="slidenum">
              <a:rPr lang="ru-RU" smtClean="0">
                <a:solidFill>
                  <a:srgbClr val="4584D3">
                    <a:lumMod val="75000"/>
                  </a:srgbClr>
                </a:solidFill>
              </a:rPr>
              <a:pPr/>
              <a:t>‹#›</a:t>
            </a:fld>
            <a:endParaRPr lang="ru-RU" dirty="0">
              <a:solidFill>
                <a:srgbClr val="4584D3">
                  <a:lumMod val="75000"/>
                </a:srgbClr>
              </a:solidFill>
            </a:endParaRPr>
          </a:p>
        </p:txBody>
      </p:sp>
    </p:spTree>
    <p:extLst>
      <p:ext uri="{BB962C8B-B14F-4D97-AF65-F5344CB8AC3E}">
        <p14:creationId xmlns:p14="http://schemas.microsoft.com/office/powerpoint/2010/main" val="180633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lvl1pPr>
              <a:defRPr>
                <a:solidFill>
                  <a:schemeClr val="bg2">
                    <a:lumMod val="50000"/>
                  </a:schemeClr>
                </a:solidFill>
              </a:defRPr>
            </a:lvl1pPr>
          </a:lstStyle>
          <a:p>
            <a:fld id="{92A7E3BD-24E9-4162-82A3-054FA4436761}" type="datetime1">
              <a:rPr lang="ru-RU" smtClean="0">
                <a:solidFill>
                  <a:srgbClr val="C6E7FC">
                    <a:lumMod val="50000"/>
                  </a:srgbClr>
                </a:solidFill>
              </a:rPr>
              <a:t>24.03.2026</a:t>
            </a:fld>
            <a:endParaRPr lang="ru-RU" dirty="0">
              <a:solidFill>
                <a:srgbClr val="C6E7FC">
                  <a:lumMod val="50000"/>
                </a:srgbClr>
              </a:solidFill>
            </a:endParaRPr>
          </a:p>
        </p:txBody>
      </p:sp>
      <p:sp>
        <p:nvSpPr>
          <p:cNvPr id="5" name="Нижний колонтитул 4"/>
          <p:cNvSpPr>
            <a:spLocks noGrp="1"/>
          </p:cNvSpPr>
          <p:nvPr>
            <p:ph type="ftr" sz="quarter" idx="11"/>
          </p:nvPr>
        </p:nvSpPr>
        <p:spPr/>
        <p:txBody>
          <a:bodyPr/>
          <a:lstStyle>
            <a:lvl1pPr>
              <a:defRPr>
                <a:solidFill>
                  <a:schemeClr val="bg2">
                    <a:lumMod val="50000"/>
                  </a:schemeClr>
                </a:solidFill>
              </a:defRPr>
            </a:lvl1pPr>
          </a:lstStyle>
          <a:p>
            <a:endParaRPr lang="ru-RU" dirty="0">
              <a:solidFill>
                <a:srgbClr val="C6E7FC">
                  <a:lumMod val="50000"/>
                </a:srgbClr>
              </a:solidFill>
            </a:endParaRPr>
          </a:p>
        </p:txBody>
      </p:sp>
      <p:sp>
        <p:nvSpPr>
          <p:cNvPr id="6" name="Номер слайда 5"/>
          <p:cNvSpPr>
            <a:spLocks noGrp="1"/>
          </p:cNvSpPr>
          <p:nvPr>
            <p:ph type="sldNum" sz="quarter" idx="12"/>
          </p:nvPr>
        </p:nvSpPr>
        <p:spPr/>
        <p:txBody>
          <a:bodyPr/>
          <a:lstStyle>
            <a:lvl1pPr>
              <a:defRPr>
                <a:solidFill>
                  <a:schemeClr val="bg2">
                    <a:lumMod val="50000"/>
                  </a:schemeClr>
                </a:solidFill>
              </a:defRPr>
            </a:lvl1pPr>
          </a:lstStyle>
          <a:p>
            <a:fld id="{544A1F6A-164B-43BA-A19E-4AE6BB502A21}" type="slidenum">
              <a:rPr lang="ru-RU" smtClean="0">
                <a:solidFill>
                  <a:srgbClr val="C6E7FC">
                    <a:lumMod val="50000"/>
                  </a:srgbClr>
                </a:solidFill>
              </a:rPr>
              <a:pPr/>
              <a:t>‹#›</a:t>
            </a:fld>
            <a:endParaRPr lang="ru-RU" dirty="0">
              <a:solidFill>
                <a:srgbClr val="C6E7FC">
                  <a:lumMod val="50000"/>
                </a:srgbClr>
              </a:solidFill>
            </a:endParaRPr>
          </a:p>
        </p:txBody>
      </p:sp>
      <p:sp>
        <p:nvSpPr>
          <p:cNvPr id="12" name="Номер слайда 5"/>
          <p:cNvSpPr txBox="1">
            <a:spLocks/>
          </p:cNvSpPr>
          <p:nvPr userDrawn="1"/>
        </p:nvSpPr>
        <p:spPr>
          <a:xfrm>
            <a:off x="6705600" y="650875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3399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dirty="0">
              <a:solidFill>
                <a:srgbClr val="C6E7FC">
                  <a:lumMod val="50000"/>
                </a:srgbClr>
              </a:solidFill>
            </a:endParaRPr>
          </a:p>
        </p:txBody>
      </p:sp>
      <p:sp>
        <p:nvSpPr>
          <p:cNvPr id="8" name="Заголовок 1"/>
          <p:cNvSpPr>
            <a:spLocks noGrp="1"/>
          </p:cNvSpPr>
          <p:nvPr>
            <p:ph type="title"/>
          </p:nvPr>
        </p:nvSpPr>
        <p:spPr>
          <a:xfrm>
            <a:off x="3419872" y="292102"/>
            <a:ext cx="5544616" cy="1048666"/>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9" name="Текст 2"/>
          <p:cNvSpPr>
            <a:spLocks noGrp="1"/>
          </p:cNvSpPr>
          <p:nvPr>
            <p:ph idx="1"/>
          </p:nvPr>
        </p:nvSpPr>
        <p:spPr>
          <a:xfrm>
            <a:off x="2051720" y="1556792"/>
            <a:ext cx="5976664" cy="460851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107836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47864" y="1556792"/>
            <a:ext cx="5688632" cy="1440160"/>
          </a:xfrm>
        </p:spPr>
        <p:txBody>
          <a:bodyPr/>
          <a:lstStyle>
            <a:lvl1pPr>
              <a:defRPr b="1">
                <a:solidFill>
                  <a:schemeClr val="accent1">
                    <a:lumMod val="75000"/>
                  </a:schemeClr>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4" name="Дата 3"/>
          <p:cNvSpPr>
            <a:spLocks noGrp="1"/>
          </p:cNvSpPr>
          <p:nvPr>
            <p:ph type="dt" sz="half" idx="10"/>
          </p:nvPr>
        </p:nvSpPr>
        <p:spPr/>
        <p:txBody>
          <a:bodyPr/>
          <a:lstStyle>
            <a:lvl1pPr>
              <a:defRPr>
                <a:solidFill>
                  <a:schemeClr val="accent2">
                    <a:lumMod val="75000"/>
                  </a:schemeClr>
                </a:solidFill>
              </a:defRPr>
            </a:lvl1pPr>
          </a:lstStyle>
          <a:p>
            <a:fld id="{D42072E3-4EF1-4536-8C80-BD7D3D4FEB05}" type="datetime1">
              <a:rPr lang="ru-RU" smtClean="0"/>
              <a:t>24.03.2026</a:t>
            </a:fld>
            <a:endParaRPr lang="ru-RU" dirty="0"/>
          </a:p>
        </p:txBody>
      </p:sp>
      <p:sp>
        <p:nvSpPr>
          <p:cNvPr id="5" name="Нижний колонтитул 4"/>
          <p:cNvSpPr>
            <a:spLocks noGrp="1"/>
          </p:cNvSpPr>
          <p:nvPr>
            <p:ph type="ftr" sz="quarter" idx="11"/>
          </p:nvPr>
        </p:nvSpPr>
        <p:spPr/>
        <p:txBody>
          <a:bodyPr/>
          <a:lstStyle>
            <a:lvl1pPr>
              <a:defRPr>
                <a:solidFill>
                  <a:schemeClr val="accent2">
                    <a:lumMod val="75000"/>
                  </a:schemeClr>
                </a:solidFill>
              </a:defRPr>
            </a:lvl1pPr>
          </a:lstStyle>
          <a:p>
            <a:endParaRPr lang="ru-RU" dirty="0"/>
          </a:p>
        </p:txBody>
      </p:sp>
      <p:sp>
        <p:nvSpPr>
          <p:cNvPr id="6" name="Номер слайда 5"/>
          <p:cNvSpPr>
            <a:spLocks noGrp="1"/>
          </p:cNvSpPr>
          <p:nvPr>
            <p:ph type="sldNum" sz="quarter" idx="12"/>
          </p:nvPr>
        </p:nvSpPr>
        <p:spPr/>
        <p:txBody>
          <a:bodyPr/>
          <a:lstStyle>
            <a:lvl1pPr>
              <a:defRPr>
                <a:solidFill>
                  <a:schemeClr val="accent2">
                    <a:lumMod val="75000"/>
                  </a:schemeClr>
                </a:solidFill>
              </a:defRPr>
            </a:lvl1pPr>
          </a:lstStyle>
          <a:p>
            <a:fld id="{544A1F6A-164B-43BA-A19E-4AE6BB502A21}" type="slidenum">
              <a:rPr lang="ru-RU" smtClean="0"/>
              <a:pPr/>
              <a:t>‹#›</a:t>
            </a:fld>
            <a:endParaRPr lang="ru-RU" dirty="0"/>
          </a:p>
        </p:txBody>
      </p:sp>
    </p:spTree>
    <p:extLst>
      <p:ext uri="{BB962C8B-B14F-4D97-AF65-F5344CB8AC3E}">
        <p14:creationId xmlns:p14="http://schemas.microsoft.com/office/powerpoint/2010/main" val="251564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lvl1pPr>
              <a:defRPr>
                <a:solidFill>
                  <a:schemeClr val="bg2">
                    <a:lumMod val="50000"/>
                  </a:schemeClr>
                </a:solidFill>
              </a:defRPr>
            </a:lvl1pPr>
          </a:lstStyle>
          <a:p>
            <a:fld id="{68B2B7E4-B239-4536-B304-D2CF47822428}" type="datetime1">
              <a:rPr lang="ru-RU" smtClean="0"/>
              <a:t>24.03.2026</a:t>
            </a:fld>
            <a:endParaRPr lang="ru-RU" dirty="0"/>
          </a:p>
        </p:txBody>
      </p:sp>
      <p:sp>
        <p:nvSpPr>
          <p:cNvPr id="5" name="Нижний колонтитул 4"/>
          <p:cNvSpPr>
            <a:spLocks noGrp="1"/>
          </p:cNvSpPr>
          <p:nvPr>
            <p:ph type="ftr" sz="quarter" idx="11"/>
          </p:nvPr>
        </p:nvSpPr>
        <p:spPr/>
        <p:txBody>
          <a:bodyPr/>
          <a:lstStyle>
            <a:lvl1pPr>
              <a:defRPr>
                <a:solidFill>
                  <a:schemeClr val="bg2">
                    <a:lumMod val="50000"/>
                  </a:schemeClr>
                </a:solidFill>
              </a:defRPr>
            </a:lvl1pPr>
          </a:lstStyle>
          <a:p>
            <a:endParaRPr lang="ru-RU" dirty="0"/>
          </a:p>
        </p:txBody>
      </p:sp>
      <p:sp>
        <p:nvSpPr>
          <p:cNvPr id="6" name="Номер слайда 5"/>
          <p:cNvSpPr>
            <a:spLocks noGrp="1"/>
          </p:cNvSpPr>
          <p:nvPr>
            <p:ph type="sldNum" sz="quarter" idx="12"/>
          </p:nvPr>
        </p:nvSpPr>
        <p:spPr/>
        <p:txBody>
          <a:bodyPr/>
          <a:lstStyle>
            <a:lvl1pPr>
              <a:defRPr>
                <a:solidFill>
                  <a:schemeClr val="bg2">
                    <a:lumMod val="50000"/>
                  </a:schemeClr>
                </a:solidFill>
              </a:defRPr>
            </a:lvl1pPr>
          </a:lstStyle>
          <a:p>
            <a:fld id="{544A1F6A-164B-43BA-A19E-4AE6BB502A21}" type="slidenum">
              <a:rPr lang="ru-RU" smtClean="0"/>
              <a:pPr/>
              <a:t>‹#›</a:t>
            </a:fld>
            <a:endParaRPr lang="ru-RU" dirty="0"/>
          </a:p>
        </p:txBody>
      </p:sp>
      <p:sp>
        <p:nvSpPr>
          <p:cNvPr id="12" name="Номер слайда 5"/>
          <p:cNvSpPr txBox="1">
            <a:spLocks/>
          </p:cNvSpPr>
          <p:nvPr userDrawn="1"/>
        </p:nvSpPr>
        <p:spPr>
          <a:xfrm>
            <a:off x="6705600" y="650875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3399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dirty="0">
              <a:solidFill>
                <a:schemeClr val="bg2">
                  <a:lumMod val="50000"/>
                </a:schemeClr>
              </a:solidFill>
            </a:endParaRPr>
          </a:p>
        </p:txBody>
      </p:sp>
      <p:sp>
        <p:nvSpPr>
          <p:cNvPr id="8" name="Заголовок 1"/>
          <p:cNvSpPr>
            <a:spLocks noGrp="1"/>
          </p:cNvSpPr>
          <p:nvPr>
            <p:ph type="title"/>
          </p:nvPr>
        </p:nvSpPr>
        <p:spPr>
          <a:xfrm>
            <a:off x="3419872" y="292102"/>
            <a:ext cx="5544616" cy="1048666"/>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9" name="Текст 2"/>
          <p:cNvSpPr>
            <a:spLocks noGrp="1"/>
          </p:cNvSpPr>
          <p:nvPr>
            <p:ph idx="1"/>
          </p:nvPr>
        </p:nvSpPr>
        <p:spPr>
          <a:xfrm>
            <a:off x="2051720" y="1556792"/>
            <a:ext cx="5976664" cy="460851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154301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47864" y="1556792"/>
            <a:ext cx="5688632" cy="1440160"/>
          </a:xfrm>
        </p:spPr>
        <p:txBody>
          <a:bodyPr/>
          <a:lstStyle>
            <a:lvl1pPr>
              <a:defRPr b="1">
                <a:solidFill>
                  <a:schemeClr val="accent1">
                    <a:lumMod val="75000"/>
                  </a:schemeClr>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4" name="Дата 3"/>
          <p:cNvSpPr>
            <a:spLocks noGrp="1"/>
          </p:cNvSpPr>
          <p:nvPr>
            <p:ph type="dt" sz="half" idx="10"/>
          </p:nvPr>
        </p:nvSpPr>
        <p:spPr/>
        <p:txBody>
          <a:bodyPr/>
          <a:lstStyle>
            <a:lvl1pPr>
              <a:defRPr>
                <a:solidFill>
                  <a:schemeClr val="accent2">
                    <a:lumMod val="75000"/>
                  </a:schemeClr>
                </a:solidFill>
              </a:defRPr>
            </a:lvl1pPr>
          </a:lstStyle>
          <a:p>
            <a:fld id="{7068DBC5-C8F4-42BF-BD35-1349B487390F}" type="datetime1">
              <a:rPr lang="ru-RU" smtClean="0">
                <a:solidFill>
                  <a:srgbClr val="4584D3">
                    <a:lumMod val="75000"/>
                  </a:srgbClr>
                </a:solidFill>
              </a:rPr>
              <a:t>24.03.2026</a:t>
            </a:fld>
            <a:endParaRPr lang="ru-RU" dirty="0">
              <a:solidFill>
                <a:srgbClr val="4584D3">
                  <a:lumMod val="75000"/>
                </a:srgbClr>
              </a:solidFill>
            </a:endParaRPr>
          </a:p>
        </p:txBody>
      </p:sp>
      <p:sp>
        <p:nvSpPr>
          <p:cNvPr id="5" name="Нижний колонтитул 4"/>
          <p:cNvSpPr>
            <a:spLocks noGrp="1"/>
          </p:cNvSpPr>
          <p:nvPr>
            <p:ph type="ftr" sz="quarter" idx="11"/>
          </p:nvPr>
        </p:nvSpPr>
        <p:spPr/>
        <p:txBody>
          <a:bodyPr/>
          <a:lstStyle>
            <a:lvl1pPr>
              <a:defRPr>
                <a:solidFill>
                  <a:schemeClr val="accent2">
                    <a:lumMod val="75000"/>
                  </a:schemeClr>
                </a:solidFill>
              </a:defRPr>
            </a:lvl1pPr>
          </a:lstStyle>
          <a:p>
            <a:endParaRPr lang="ru-RU" dirty="0">
              <a:solidFill>
                <a:srgbClr val="4584D3">
                  <a:lumMod val="75000"/>
                </a:srgbClr>
              </a:solidFill>
            </a:endParaRPr>
          </a:p>
        </p:txBody>
      </p:sp>
      <p:sp>
        <p:nvSpPr>
          <p:cNvPr id="6" name="Номер слайда 5"/>
          <p:cNvSpPr>
            <a:spLocks noGrp="1"/>
          </p:cNvSpPr>
          <p:nvPr>
            <p:ph type="sldNum" sz="quarter" idx="12"/>
          </p:nvPr>
        </p:nvSpPr>
        <p:spPr/>
        <p:txBody>
          <a:bodyPr/>
          <a:lstStyle>
            <a:lvl1pPr>
              <a:defRPr>
                <a:solidFill>
                  <a:schemeClr val="accent2">
                    <a:lumMod val="75000"/>
                  </a:schemeClr>
                </a:solidFill>
              </a:defRPr>
            </a:lvl1pPr>
          </a:lstStyle>
          <a:p>
            <a:fld id="{544A1F6A-164B-43BA-A19E-4AE6BB502A21}" type="slidenum">
              <a:rPr lang="ru-RU" smtClean="0">
                <a:solidFill>
                  <a:srgbClr val="4584D3">
                    <a:lumMod val="75000"/>
                  </a:srgbClr>
                </a:solidFill>
              </a:rPr>
              <a:pPr/>
              <a:t>‹#›</a:t>
            </a:fld>
            <a:endParaRPr lang="ru-RU" dirty="0">
              <a:solidFill>
                <a:srgbClr val="4584D3">
                  <a:lumMod val="75000"/>
                </a:srgbClr>
              </a:solidFill>
            </a:endParaRPr>
          </a:p>
        </p:txBody>
      </p:sp>
    </p:spTree>
    <p:extLst>
      <p:ext uri="{BB962C8B-B14F-4D97-AF65-F5344CB8AC3E}">
        <p14:creationId xmlns:p14="http://schemas.microsoft.com/office/powerpoint/2010/main" val="407713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lvl1pPr>
              <a:defRPr>
                <a:solidFill>
                  <a:schemeClr val="bg2">
                    <a:lumMod val="50000"/>
                  </a:schemeClr>
                </a:solidFill>
              </a:defRPr>
            </a:lvl1pPr>
          </a:lstStyle>
          <a:p>
            <a:fld id="{6304D2FF-70BC-46CC-8080-261259601533}" type="datetime1">
              <a:rPr lang="ru-RU" smtClean="0">
                <a:solidFill>
                  <a:srgbClr val="C6E7FC">
                    <a:lumMod val="50000"/>
                  </a:srgbClr>
                </a:solidFill>
              </a:rPr>
              <a:t>24.03.2026</a:t>
            </a:fld>
            <a:endParaRPr lang="ru-RU" dirty="0">
              <a:solidFill>
                <a:srgbClr val="C6E7FC">
                  <a:lumMod val="50000"/>
                </a:srgbClr>
              </a:solidFill>
            </a:endParaRPr>
          </a:p>
        </p:txBody>
      </p:sp>
      <p:sp>
        <p:nvSpPr>
          <p:cNvPr id="5" name="Нижний колонтитул 4"/>
          <p:cNvSpPr>
            <a:spLocks noGrp="1"/>
          </p:cNvSpPr>
          <p:nvPr>
            <p:ph type="ftr" sz="quarter" idx="11"/>
          </p:nvPr>
        </p:nvSpPr>
        <p:spPr/>
        <p:txBody>
          <a:bodyPr/>
          <a:lstStyle>
            <a:lvl1pPr>
              <a:defRPr>
                <a:solidFill>
                  <a:schemeClr val="bg2">
                    <a:lumMod val="50000"/>
                  </a:schemeClr>
                </a:solidFill>
              </a:defRPr>
            </a:lvl1pPr>
          </a:lstStyle>
          <a:p>
            <a:endParaRPr lang="ru-RU" dirty="0">
              <a:solidFill>
                <a:srgbClr val="C6E7FC">
                  <a:lumMod val="50000"/>
                </a:srgbClr>
              </a:solidFill>
            </a:endParaRPr>
          </a:p>
        </p:txBody>
      </p:sp>
      <p:sp>
        <p:nvSpPr>
          <p:cNvPr id="6" name="Номер слайда 5"/>
          <p:cNvSpPr>
            <a:spLocks noGrp="1"/>
          </p:cNvSpPr>
          <p:nvPr>
            <p:ph type="sldNum" sz="quarter" idx="12"/>
          </p:nvPr>
        </p:nvSpPr>
        <p:spPr/>
        <p:txBody>
          <a:bodyPr/>
          <a:lstStyle>
            <a:lvl1pPr>
              <a:defRPr>
                <a:solidFill>
                  <a:schemeClr val="bg2">
                    <a:lumMod val="50000"/>
                  </a:schemeClr>
                </a:solidFill>
              </a:defRPr>
            </a:lvl1pPr>
          </a:lstStyle>
          <a:p>
            <a:fld id="{544A1F6A-164B-43BA-A19E-4AE6BB502A21}" type="slidenum">
              <a:rPr lang="ru-RU" smtClean="0">
                <a:solidFill>
                  <a:srgbClr val="C6E7FC">
                    <a:lumMod val="50000"/>
                  </a:srgbClr>
                </a:solidFill>
              </a:rPr>
              <a:pPr/>
              <a:t>‹#›</a:t>
            </a:fld>
            <a:endParaRPr lang="ru-RU" dirty="0">
              <a:solidFill>
                <a:srgbClr val="C6E7FC">
                  <a:lumMod val="50000"/>
                </a:srgbClr>
              </a:solidFill>
            </a:endParaRPr>
          </a:p>
        </p:txBody>
      </p:sp>
      <p:sp>
        <p:nvSpPr>
          <p:cNvPr id="12" name="Номер слайда 5"/>
          <p:cNvSpPr txBox="1">
            <a:spLocks/>
          </p:cNvSpPr>
          <p:nvPr userDrawn="1"/>
        </p:nvSpPr>
        <p:spPr>
          <a:xfrm>
            <a:off x="6705600" y="650875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3399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dirty="0">
              <a:solidFill>
                <a:srgbClr val="C6E7FC">
                  <a:lumMod val="50000"/>
                </a:srgbClr>
              </a:solidFill>
            </a:endParaRPr>
          </a:p>
        </p:txBody>
      </p:sp>
      <p:sp>
        <p:nvSpPr>
          <p:cNvPr id="8" name="Заголовок 1"/>
          <p:cNvSpPr>
            <a:spLocks noGrp="1"/>
          </p:cNvSpPr>
          <p:nvPr>
            <p:ph type="title"/>
          </p:nvPr>
        </p:nvSpPr>
        <p:spPr>
          <a:xfrm>
            <a:off x="3419872" y="292102"/>
            <a:ext cx="5544616" cy="1048666"/>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9" name="Текст 2"/>
          <p:cNvSpPr>
            <a:spLocks noGrp="1"/>
          </p:cNvSpPr>
          <p:nvPr>
            <p:ph idx="1"/>
          </p:nvPr>
        </p:nvSpPr>
        <p:spPr>
          <a:xfrm>
            <a:off x="2051720" y="1556792"/>
            <a:ext cx="5976664" cy="460851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371846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47864" y="1556792"/>
            <a:ext cx="5688632" cy="1440160"/>
          </a:xfrm>
        </p:spPr>
        <p:txBody>
          <a:bodyPr/>
          <a:lstStyle>
            <a:lvl1pPr>
              <a:defRPr b="1">
                <a:solidFill>
                  <a:schemeClr val="accent1">
                    <a:lumMod val="75000"/>
                  </a:schemeClr>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4" name="Дата 3"/>
          <p:cNvSpPr>
            <a:spLocks noGrp="1"/>
          </p:cNvSpPr>
          <p:nvPr>
            <p:ph type="dt" sz="half" idx="10"/>
          </p:nvPr>
        </p:nvSpPr>
        <p:spPr/>
        <p:txBody>
          <a:bodyPr/>
          <a:lstStyle>
            <a:lvl1pPr>
              <a:defRPr>
                <a:solidFill>
                  <a:schemeClr val="accent2">
                    <a:lumMod val="75000"/>
                  </a:schemeClr>
                </a:solidFill>
              </a:defRPr>
            </a:lvl1pPr>
          </a:lstStyle>
          <a:p>
            <a:fld id="{4D785055-7F0E-4580-8FD7-9FC61016A117}" type="datetime1">
              <a:rPr lang="ru-RU" smtClean="0">
                <a:solidFill>
                  <a:srgbClr val="4584D3">
                    <a:lumMod val="75000"/>
                  </a:srgbClr>
                </a:solidFill>
              </a:rPr>
              <a:t>24.03.2026</a:t>
            </a:fld>
            <a:endParaRPr lang="ru-RU" dirty="0">
              <a:solidFill>
                <a:srgbClr val="4584D3">
                  <a:lumMod val="75000"/>
                </a:srgbClr>
              </a:solidFill>
            </a:endParaRPr>
          </a:p>
        </p:txBody>
      </p:sp>
      <p:sp>
        <p:nvSpPr>
          <p:cNvPr id="5" name="Нижний колонтитул 4"/>
          <p:cNvSpPr>
            <a:spLocks noGrp="1"/>
          </p:cNvSpPr>
          <p:nvPr>
            <p:ph type="ftr" sz="quarter" idx="11"/>
          </p:nvPr>
        </p:nvSpPr>
        <p:spPr/>
        <p:txBody>
          <a:bodyPr/>
          <a:lstStyle>
            <a:lvl1pPr>
              <a:defRPr>
                <a:solidFill>
                  <a:schemeClr val="accent2">
                    <a:lumMod val="75000"/>
                  </a:schemeClr>
                </a:solidFill>
              </a:defRPr>
            </a:lvl1pPr>
          </a:lstStyle>
          <a:p>
            <a:endParaRPr lang="ru-RU" dirty="0">
              <a:solidFill>
                <a:srgbClr val="4584D3">
                  <a:lumMod val="75000"/>
                </a:srgbClr>
              </a:solidFill>
            </a:endParaRPr>
          </a:p>
        </p:txBody>
      </p:sp>
      <p:sp>
        <p:nvSpPr>
          <p:cNvPr id="6" name="Номер слайда 5"/>
          <p:cNvSpPr>
            <a:spLocks noGrp="1"/>
          </p:cNvSpPr>
          <p:nvPr>
            <p:ph type="sldNum" sz="quarter" idx="12"/>
          </p:nvPr>
        </p:nvSpPr>
        <p:spPr/>
        <p:txBody>
          <a:bodyPr/>
          <a:lstStyle>
            <a:lvl1pPr>
              <a:defRPr>
                <a:solidFill>
                  <a:schemeClr val="accent2">
                    <a:lumMod val="75000"/>
                  </a:schemeClr>
                </a:solidFill>
              </a:defRPr>
            </a:lvl1pPr>
          </a:lstStyle>
          <a:p>
            <a:fld id="{544A1F6A-164B-43BA-A19E-4AE6BB502A21}" type="slidenum">
              <a:rPr lang="ru-RU" smtClean="0">
                <a:solidFill>
                  <a:srgbClr val="4584D3">
                    <a:lumMod val="75000"/>
                  </a:srgbClr>
                </a:solidFill>
              </a:rPr>
              <a:pPr/>
              <a:t>‹#›</a:t>
            </a:fld>
            <a:endParaRPr lang="ru-RU" dirty="0">
              <a:solidFill>
                <a:srgbClr val="4584D3">
                  <a:lumMod val="75000"/>
                </a:srgbClr>
              </a:solidFill>
            </a:endParaRPr>
          </a:p>
        </p:txBody>
      </p:sp>
    </p:spTree>
    <p:extLst>
      <p:ext uri="{BB962C8B-B14F-4D97-AF65-F5344CB8AC3E}">
        <p14:creationId xmlns:p14="http://schemas.microsoft.com/office/powerpoint/2010/main" val="411540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lvl1pPr>
              <a:defRPr>
                <a:solidFill>
                  <a:schemeClr val="bg2">
                    <a:lumMod val="50000"/>
                  </a:schemeClr>
                </a:solidFill>
              </a:defRPr>
            </a:lvl1pPr>
          </a:lstStyle>
          <a:p>
            <a:fld id="{6895BD44-230C-483D-BE45-B81A4249D8C4}" type="datetime1">
              <a:rPr lang="ru-RU" smtClean="0">
                <a:solidFill>
                  <a:srgbClr val="C6E7FC">
                    <a:lumMod val="50000"/>
                  </a:srgbClr>
                </a:solidFill>
              </a:rPr>
              <a:t>24.03.2026</a:t>
            </a:fld>
            <a:endParaRPr lang="ru-RU" dirty="0">
              <a:solidFill>
                <a:srgbClr val="C6E7FC">
                  <a:lumMod val="50000"/>
                </a:srgbClr>
              </a:solidFill>
            </a:endParaRPr>
          </a:p>
        </p:txBody>
      </p:sp>
      <p:sp>
        <p:nvSpPr>
          <p:cNvPr id="5" name="Нижний колонтитул 4"/>
          <p:cNvSpPr>
            <a:spLocks noGrp="1"/>
          </p:cNvSpPr>
          <p:nvPr>
            <p:ph type="ftr" sz="quarter" idx="11"/>
          </p:nvPr>
        </p:nvSpPr>
        <p:spPr/>
        <p:txBody>
          <a:bodyPr/>
          <a:lstStyle>
            <a:lvl1pPr>
              <a:defRPr>
                <a:solidFill>
                  <a:schemeClr val="bg2">
                    <a:lumMod val="50000"/>
                  </a:schemeClr>
                </a:solidFill>
              </a:defRPr>
            </a:lvl1pPr>
          </a:lstStyle>
          <a:p>
            <a:endParaRPr lang="ru-RU" dirty="0">
              <a:solidFill>
                <a:srgbClr val="C6E7FC">
                  <a:lumMod val="50000"/>
                </a:srgbClr>
              </a:solidFill>
            </a:endParaRPr>
          </a:p>
        </p:txBody>
      </p:sp>
      <p:sp>
        <p:nvSpPr>
          <p:cNvPr id="6" name="Номер слайда 5"/>
          <p:cNvSpPr>
            <a:spLocks noGrp="1"/>
          </p:cNvSpPr>
          <p:nvPr>
            <p:ph type="sldNum" sz="quarter" idx="12"/>
          </p:nvPr>
        </p:nvSpPr>
        <p:spPr/>
        <p:txBody>
          <a:bodyPr/>
          <a:lstStyle>
            <a:lvl1pPr>
              <a:defRPr>
                <a:solidFill>
                  <a:schemeClr val="bg2">
                    <a:lumMod val="50000"/>
                  </a:schemeClr>
                </a:solidFill>
              </a:defRPr>
            </a:lvl1pPr>
          </a:lstStyle>
          <a:p>
            <a:fld id="{544A1F6A-164B-43BA-A19E-4AE6BB502A21}" type="slidenum">
              <a:rPr lang="ru-RU" smtClean="0">
                <a:solidFill>
                  <a:srgbClr val="C6E7FC">
                    <a:lumMod val="50000"/>
                  </a:srgbClr>
                </a:solidFill>
              </a:rPr>
              <a:pPr/>
              <a:t>‹#›</a:t>
            </a:fld>
            <a:endParaRPr lang="ru-RU" dirty="0">
              <a:solidFill>
                <a:srgbClr val="C6E7FC">
                  <a:lumMod val="50000"/>
                </a:srgbClr>
              </a:solidFill>
            </a:endParaRPr>
          </a:p>
        </p:txBody>
      </p:sp>
      <p:sp>
        <p:nvSpPr>
          <p:cNvPr id="12" name="Номер слайда 5"/>
          <p:cNvSpPr txBox="1">
            <a:spLocks/>
          </p:cNvSpPr>
          <p:nvPr userDrawn="1"/>
        </p:nvSpPr>
        <p:spPr>
          <a:xfrm>
            <a:off x="6705600" y="650875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3399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dirty="0">
              <a:solidFill>
                <a:srgbClr val="C6E7FC">
                  <a:lumMod val="50000"/>
                </a:srgbClr>
              </a:solidFill>
            </a:endParaRPr>
          </a:p>
        </p:txBody>
      </p:sp>
      <p:sp>
        <p:nvSpPr>
          <p:cNvPr id="8" name="Заголовок 1"/>
          <p:cNvSpPr>
            <a:spLocks noGrp="1"/>
          </p:cNvSpPr>
          <p:nvPr>
            <p:ph type="title"/>
          </p:nvPr>
        </p:nvSpPr>
        <p:spPr>
          <a:xfrm>
            <a:off x="3419872" y="292102"/>
            <a:ext cx="5544616" cy="1048666"/>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9" name="Текст 2"/>
          <p:cNvSpPr>
            <a:spLocks noGrp="1"/>
          </p:cNvSpPr>
          <p:nvPr>
            <p:ph idx="1"/>
          </p:nvPr>
        </p:nvSpPr>
        <p:spPr>
          <a:xfrm>
            <a:off x="2051720" y="1556792"/>
            <a:ext cx="5976664" cy="460851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423176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779912" y="5733256"/>
            <a:ext cx="2514600" cy="365125"/>
          </a:xfrm>
        </p:spPr>
        <p:txBody>
          <a:bodyPr/>
          <a:lstStyle/>
          <a:p>
            <a:fld id="{0CC5805B-0183-4237-AE46-117A488EDFF7}" type="datetime1">
              <a:rPr lang="ru-RU" smtClean="0">
                <a:solidFill>
                  <a:srgbClr val="C6E7FC">
                    <a:lumMod val="50000"/>
                  </a:srgbClr>
                </a:solidFill>
              </a:rPr>
              <a:t>24.03.2026</a:t>
            </a:fld>
            <a:endParaRPr lang="ru-RU" dirty="0">
              <a:solidFill>
                <a:srgbClr val="C6E7FC">
                  <a:lumMod val="50000"/>
                </a:srgbClr>
              </a:solidFill>
            </a:endParaRPr>
          </a:p>
        </p:txBody>
      </p:sp>
      <p:sp>
        <p:nvSpPr>
          <p:cNvPr id="5" name="Footer Placeholder 4"/>
          <p:cNvSpPr>
            <a:spLocks noGrp="1"/>
          </p:cNvSpPr>
          <p:nvPr>
            <p:ph type="ftr" sz="quarter" idx="11"/>
          </p:nvPr>
        </p:nvSpPr>
        <p:spPr/>
        <p:txBody>
          <a:bodyPr/>
          <a:lstStyle/>
          <a:p>
            <a:endParaRPr lang="ru-RU" dirty="0">
              <a:solidFill>
                <a:srgbClr val="C6E7FC">
                  <a:lumMod val="50000"/>
                </a:srgbClr>
              </a:solidFill>
            </a:endParaRPr>
          </a:p>
        </p:txBody>
      </p:sp>
      <p:sp>
        <p:nvSpPr>
          <p:cNvPr id="6" name="Slide Number Placeholder 5"/>
          <p:cNvSpPr>
            <a:spLocks noGrp="1"/>
          </p:cNvSpPr>
          <p:nvPr>
            <p:ph type="sldNum" sz="quarter" idx="12"/>
          </p:nvPr>
        </p:nvSpPr>
        <p:spPr>
          <a:xfrm>
            <a:off x="7092280" y="6326187"/>
            <a:ext cx="1828800" cy="365125"/>
          </a:xfrm>
        </p:spPr>
        <p:txBody>
          <a:bodyPr/>
          <a:lstStyle>
            <a:lvl1pPr algn="r">
              <a:defRPr/>
            </a:lvl1pPr>
          </a:lstStyle>
          <a:p>
            <a:fld id="{544A1F6A-164B-43BA-A19E-4AE6BB502A21}" type="slidenum">
              <a:rPr lang="ru-RU" smtClean="0">
                <a:solidFill>
                  <a:srgbClr val="C6E7FC">
                    <a:lumMod val="50000"/>
                  </a:srgbClr>
                </a:solidFill>
              </a:rPr>
              <a:pPr/>
              <a:t>‹#›</a:t>
            </a:fld>
            <a:endParaRPr lang="ru-RU" dirty="0">
              <a:solidFill>
                <a:srgbClr val="C6E7FC">
                  <a:lumMod val="50000"/>
                </a:srgb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Номер слайда 5"/>
          <p:cNvSpPr txBox="1">
            <a:spLocks/>
          </p:cNvSpPr>
          <p:nvPr userDrawn="1"/>
        </p:nvSpPr>
        <p:spPr>
          <a:xfrm>
            <a:off x="6705600" y="650875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3399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dirty="0">
              <a:solidFill>
                <a:srgbClr val="C6E7FC">
                  <a:lumMod val="50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404C40-F6EB-4138-BFF4-1C52D3B262E5}" type="datetime1">
              <a:rPr lang="ru-RU" smtClean="0">
                <a:solidFill>
                  <a:prstClr val="white">
                    <a:lumMod val="95000"/>
                  </a:prstClr>
                </a:solidFill>
              </a:rPr>
              <a:t>24.03.2026</a:t>
            </a:fld>
            <a:endParaRPr lang="ru-RU" dirty="0">
              <a:solidFill>
                <a:prstClr val="white">
                  <a:lumMod val="95000"/>
                </a:prstClr>
              </a:solidFill>
            </a:endParaRPr>
          </a:p>
        </p:txBody>
      </p:sp>
      <p:sp>
        <p:nvSpPr>
          <p:cNvPr id="5" name="Footer Placeholder 4"/>
          <p:cNvSpPr>
            <a:spLocks noGrp="1"/>
          </p:cNvSpPr>
          <p:nvPr>
            <p:ph type="ftr" sz="quarter" idx="11"/>
          </p:nvPr>
        </p:nvSpPr>
        <p:spPr/>
        <p:txBody>
          <a:bodyPr/>
          <a:lstStyle/>
          <a:p>
            <a:endParaRPr lang="ru-RU" dirty="0">
              <a:solidFill>
                <a:prstClr val="white">
                  <a:lumMod val="95000"/>
                </a:prstClr>
              </a:solidFill>
            </a:endParaRPr>
          </a:p>
        </p:txBody>
      </p:sp>
      <p:sp>
        <p:nvSpPr>
          <p:cNvPr id="6" name="Slide Number Placeholder 5"/>
          <p:cNvSpPr>
            <a:spLocks noGrp="1"/>
          </p:cNvSpPr>
          <p:nvPr>
            <p:ph type="sldNum" sz="quarter" idx="12"/>
          </p:nvPr>
        </p:nvSpPr>
        <p:spPr/>
        <p:txBody>
          <a:bodyPr/>
          <a:lstStyle/>
          <a:p>
            <a:fld id="{544A1F6A-164B-43BA-A19E-4AE6BB502A21}" type="slidenum">
              <a:rPr lang="ru-RU" smtClean="0">
                <a:solidFill>
                  <a:prstClr val="white">
                    <a:lumMod val="95000"/>
                  </a:prstClr>
                </a:solidFill>
              </a:rPr>
              <a:pPr/>
              <a:t>‹#›</a:t>
            </a:fld>
            <a:endParaRPr lang="ru-RU" dirty="0">
              <a:solidFill>
                <a:prstClr val="white">
                  <a:lumMod val="9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3903801-59F1-42C8-BC15-26003FB64F70}" type="datetime1">
              <a:rPr lang="ru-RU" smtClean="0">
                <a:solidFill>
                  <a:prstClr val="white">
                    <a:lumMod val="95000"/>
                  </a:prstClr>
                </a:solidFill>
              </a:rPr>
              <a:t>24.03.2026</a:t>
            </a:fld>
            <a:endParaRPr lang="ru-RU" dirty="0">
              <a:solidFill>
                <a:prstClr val="white">
                  <a:lumMod val="95000"/>
                </a:prstClr>
              </a:solidFill>
            </a:endParaRPr>
          </a:p>
        </p:txBody>
      </p:sp>
      <p:sp>
        <p:nvSpPr>
          <p:cNvPr id="6" name="Footer Placeholder 5"/>
          <p:cNvSpPr>
            <a:spLocks noGrp="1"/>
          </p:cNvSpPr>
          <p:nvPr>
            <p:ph type="ftr" sz="quarter" idx="11"/>
          </p:nvPr>
        </p:nvSpPr>
        <p:spPr/>
        <p:txBody>
          <a:bodyPr/>
          <a:lstStyle/>
          <a:p>
            <a:endParaRPr lang="ru-RU" dirty="0">
              <a:solidFill>
                <a:prstClr val="white">
                  <a:lumMod val="95000"/>
                </a:prstClr>
              </a:solidFill>
            </a:endParaRPr>
          </a:p>
        </p:txBody>
      </p:sp>
      <p:sp>
        <p:nvSpPr>
          <p:cNvPr id="7" name="Slide Number Placeholder 6"/>
          <p:cNvSpPr>
            <a:spLocks noGrp="1"/>
          </p:cNvSpPr>
          <p:nvPr>
            <p:ph type="sldNum" sz="quarter" idx="12"/>
          </p:nvPr>
        </p:nvSpPr>
        <p:spPr/>
        <p:txBody>
          <a:bodyPr/>
          <a:lstStyle/>
          <a:p>
            <a:fld id="{544A1F6A-164B-43BA-A19E-4AE6BB502A21}" type="slidenum">
              <a:rPr lang="ru-RU" smtClean="0">
                <a:solidFill>
                  <a:prstClr val="white">
                    <a:lumMod val="95000"/>
                  </a:prstClr>
                </a:solidFill>
              </a:rPr>
              <a:pPr/>
              <a:t>‹#›</a:t>
            </a:fld>
            <a:endParaRPr lang="ru-RU" dirty="0">
              <a:solidFill>
                <a:prstClr val="white">
                  <a:lumMod val="95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A1A8C2E-A6AD-46CC-9507-E9E9B5D81332}" type="datetime1">
              <a:rPr lang="ru-RU" smtClean="0">
                <a:solidFill>
                  <a:srgbClr val="05E0DB">
                    <a:lumMod val="60000"/>
                    <a:lumOff val="40000"/>
                  </a:srgbClr>
                </a:solidFill>
              </a:rPr>
              <a:t>24.03.2026</a:t>
            </a:fld>
            <a:endParaRPr lang="ru-RU" dirty="0">
              <a:solidFill>
                <a:srgbClr val="05E0DB">
                  <a:lumMod val="60000"/>
                  <a:lumOff val="40000"/>
                </a:srgbClr>
              </a:solidFill>
            </a:endParaRPr>
          </a:p>
        </p:txBody>
      </p:sp>
      <p:sp>
        <p:nvSpPr>
          <p:cNvPr id="8" name="Footer Placeholder 7"/>
          <p:cNvSpPr>
            <a:spLocks noGrp="1"/>
          </p:cNvSpPr>
          <p:nvPr>
            <p:ph type="ftr" sz="quarter" idx="11"/>
          </p:nvPr>
        </p:nvSpPr>
        <p:spPr/>
        <p:txBody>
          <a:bodyPr/>
          <a:lstStyle/>
          <a:p>
            <a:endParaRPr lang="ru-RU" dirty="0">
              <a:solidFill>
                <a:srgbClr val="05E0DB">
                  <a:lumMod val="60000"/>
                  <a:lumOff val="40000"/>
                </a:srgbClr>
              </a:solidFill>
            </a:endParaRPr>
          </a:p>
        </p:txBody>
      </p:sp>
      <p:sp>
        <p:nvSpPr>
          <p:cNvPr id="9" name="Slide Number Placeholder 8"/>
          <p:cNvSpPr>
            <a:spLocks noGrp="1"/>
          </p:cNvSpPr>
          <p:nvPr>
            <p:ph type="sldNum" sz="quarter" idx="12"/>
          </p:nvPr>
        </p:nvSpPr>
        <p:spPr/>
        <p:txBody>
          <a:bodyPr/>
          <a:lstStyle/>
          <a:p>
            <a:fld id="{544A1F6A-164B-43BA-A19E-4AE6BB502A21}" type="slidenum">
              <a:rPr lang="ru-RU" smtClean="0">
                <a:solidFill>
                  <a:srgbClr val="05E0DB">
                    <a:lumMod val="60000"/>
                    <a:lumOff val="40000"/>
                  </a:srgbClr>
                </a:solidFill>
              </a:rPr>
              <a:pPr/>
              <a:t>‹#›</a:t>
            </a:fld>
            <a:endParaRPr lang="ru-RU" dirty="0">
              <a:solidFill>
                <a:srgbClr val="05E0DB">
                  <a:lumMod val="60000"/>
                  <a:lumOff val="40000"/>
                </a:srgb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B9C1EAB-3BA1-4328-BE87-D8F0C2B62632}" type="datetime1">
              <a:rPr lang="ru-RU" smtClean="0">
                <a:solidFill>
                  <a:srgbClr val="05E0DB">
                    <a:lumMod val="60000"/>
                    <a:lumOff val="40000"/>
                  </a:srgbClr>
                </a:solidFill>
              </a:rPr>
              <a:t>24.03.2026</a:t>
            </a:fld>
            <a:endParaRPr lang="ru-RU" dirty="0">
              <a:solidFill>
                <a:srgbClr val="05E0DB">
                  <a:lumMod val="60000"/>
                  <a:lumOff val="40000"/>
                </a:srgbClr>
              </a:solidFill>
            </a:endParaRPr>
          </a:p>
        </p:txBody>
      </p:sp>
      <p:sp>
        <p:nvSpPr>
          <p:cNvPr id="4" name="Footer Placeholder 3"/>
          <p:cNvSpPr>
            <a:spLocks noGrp="1"/>
          </p:cNvSpPr>
          <p:nvPr>
            <p:ph type="ftr" sz="quarter" idx="11"/>
          </p:nvPr>
        </p:nvSpPr>
        <p:spPr/>
        <p:txBody>
          <a:bodyPr/>
          <a:lstStyle/>
          <a:p>
            <a:endParaRPr lang="ru-RU" dirty="0">
              <a:solidFill>
                <a:srgbClr val="05E0DB">
                  <a:lumMod val="60000"/>
                  <a:lumOff val="40000"/>
                </a:srgbClr>
              </a:solidFill>
            </a:endParaRPr>
          </a:p>
        </p:txBody>
      </p:sp>
      <p:sp>
        <p:nvSpPr>
          <p:cNvPr id="5" name="Slide Number Placeholder 4"/>
          <p:cNvSpPr>
            <a:spLocks noGrp="1"/>
          </p:cNvSpPr>
          <p:nvPr>
            <p:ph type="sldNum" sz="quarter" idx="12"/>
          </p:nvPr>
        </p:nvSpPr>
        <p:spPr/>
        <p:txBody>
          <a:bodyPr/>
          <a:lstStyle/>
          <a:p>
            <a:fld id="{544A1F6A-164B-43BA-A19E-4AE6BB502A21}" type="slidenum">
              <a:rPr lang="ru-RU" smtClean="0">
                <a:solidFill>
                  <a:srgbClr val="05E0DB">
                    <a:lumMod val="60000"/>
                    <a:lumOff val="40000"/>
                  </a:srgbClr>
                </a:solidFill>
              </a:rPr>
              <a:pPr/>
              <a:t>‹#›</a:t>
            </a:fld>
            <a:endParaRPr lang="ru-RU" dirty="0">
              <a:solidFill>
                <a:srgbClr val="05E0DB">
                  <a:lumMod val="60000"/>
                  <a:lumOff val="40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AA2E56-5841-4B7F-BDD2-4E6158E30817}" type="datetime1">
              <a:rPr lang="ru-RU" smtClean="0">
                <a:solidFill>
                  <a:srgbClr val="05E0DB">
                    <a:lumMod val="60000"/>
                    <a:lumOff val="40000"/>
                  </a:srgbClr>
                </a:solidFill>
              </a:rPr>
              <a:t>24.03.2026</a:t>
            </a:fld>
            <a:endParaRPr lang="ru-RU" dirty="0">
              <a:solidFill>
                <a:srgbClr val="05E0DB">
                  <a:lumMod val="60000"/>
                  <a:lumOff val="40000"/>
                </a:srgbClr>
              </a:solidFill>
            </a:endParaRPr>
          </a:p>
        </p:txBody>
      </p:sp>
      <p:sp>
        <p:nvSpPr>
          <p:cNvPr id="3" name="Footer Placeholder 2"/>
          <p:cNvSpPr>
            <a:spLocks noGrp="1"/>
          </p:cNvSpPr>
          <p:nvPr>
            <p:ph type="ftr" sz="quarter" idx="11"/>
          </p:nvPr>
        </p:nvSpPr>
        <p:spPr/>
        <p:txBody>
          <a:bodyPr/>
          <a:lstStyle/>
          <a:p>
            <a:endParaRPr lang="ru-RU" dirty="0">
              <a:solidFill>
                <a:srgbClr val="05E0DB">
                  <a:lumMod val="60000"/>
                  <a:lumOff val="40000"/>
                </a:srgbClr>
              </a:solidFill>
            </a:endParaRPr>
          </a:p>
        </p:txBody>
      </p:sp>
      <p:sp>
        <p:nvSpPr>
          <p:cNvPr id="4" name="Slide Number Placeholder 3"/>
          <p:cNvSpPr>
            <a:spLocks noGrp="1"/>
          </p:cNvSpPr>
          <p:nvPr>
            <p:ph type="sldNum" sz="quarter" idx="12"/>
          </p:nvPr>
        </p:nvSpPr>
        <p:spPr/>
        <p:txBody>
          <a:bodyPr/>
          <a:lstStyle/>
          <a:p>
            <a:fld id="{544A1F6A-164B-43BA-A19E-4AE6BB502A21}" type="slidenum">
              <a:rPr lang="ru-RU" smtClean="0">
                <a:solidFill>
                  <a:srgbClr val="05E0DB">
                    <a:lumMod val="60000"/>
                    <a:lumOff val="40000"/>
                  </a:srgbClr>
                </a:solidFill>
              </a:rPr>
              <a:pPr/>
              <a:t>‹#›</a:t>
            </a:fld>
            <a:endParaRPr lang="ru-RU" dirty="0">
              <a:solidFill>
                <a:srgbClr val="05E0DB">
                  <a:lumMod val="60000"/>
                  <a:lumOff val="40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C90E0F5-7276-415E-A540-68324C3160FB}" type="datetime1">
              <a:rPr lang="ru-RU" smtClean="0">
                <a:solidFill>
                  <a:srgbClr val="05E0DB">
                    <a:lumMod val="60000"/>
                    <a:lumOff val="40000"/>
                  </a:srgbClr>
                </a:solidFill>
              </a:rPr>
              <a:t>24.03.2026</a:t>
            </a:fld>
            <a:endParaRPr lang="ru-RU" dirty="0">
              <a:solidFill>
                <a:srgbClr val="05E0DB">
                  <a:lumMod val="60000"/>
                  <a:lumOff val="40000"/>
                </a:srgbClr>
              </a:solidFill>
            </a:endParaRPr>
          </a:p>
        </p:txBody>
      </p:sp>
      <p:sp>
        <p:nvSpPr>
          <p:cNvPr id="6" name="Footer Placeholder 5"/>
          <p:cNvSpPr>
            <a:spLocks noGrp="1"/>
          </p:cNvSpPr>
          <p:nvPr>
            <p:ph type="ftr" sz="quarter" idx="11"/>
          </p:nvPr>
        </p:nvSpPr>
        <p:spPr/>
        <p:txBody>
          <a:bodyPr/>
          <a:lstStyle/>
          <a:p>
            <a:endParaRPr lang="ru-RU" dirty="0">
              <a:solidFill>
                <a:srgbClr val="05E0DB">
                  <a:lumMod val="60000"/>
                  <a:lumOff val="40000"/>
                </a:srgbClr>
              </a:solidFill>
            </a:endParaRPr>
          </a:p>
        </p:txBody>
      </p:sp>
      <p:sp>
        <p:nvSpPr>
          <p:cNvPr id="7" name="Slide Number Placeholder 6"/>
          <p:cNvSpPr>
            <a:spLocks noGrp="1"/>
          </p:cNvSpPr>
          <p:nvPr>
            <p:ph type="sldNum" sz="quarter" idx="12"/>
          </p:nvPr>
        </p:nvSpPr>
        <p:spPr/>
        <p:txBody>
          <a:bodyPr/>
          <a:lstStyle/>
          <a:p>
            <a:fld id="{544A1F6A-164B-43BA-A19E-4AE6BB502A21}" type="slidenum">
              <a:rPr lang="ru-RU" smtClean="0">
                <a:solidFill>
                  <a:srgbClr val="05E0DB">
                    <a:lumMod val="60000"/>
                    <a:lumOff val="40000"/>
                  </a:srgbClr>
                </a:solidFill>
              </a:rPr>
              <a:pPr/>
              <a:t>‹#›</a:t>
            </a:fld>
            <a:endParaRPr lang="ru-RU" dirty="0">
              <a:solidFill>
                <a:srgbClr val="05E0DB">
                  <a:lumMod val="60000"/>
                  <a:lumOff val="40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A2175A2-5D36-48B0-B515-A49E283BE9A1}" type="datetime1">
              <a:rPr lang="ru-RU" smtClean="0">
                <a:solidFill>
                  <a:srgbClr val="05E0DB">
                    <a:lumMod val="60000"/>
                    <a:lumOff val="40000"/>
                  </a:srgbClr>
                </a:solidFill>
              </a:rPr>
              <a:t>24.03.2026</a:t>
            </a:fld>
            <a:endParaRPr lang="ru-RU" dirty="0">
              <a:solidFill>
                <a:srgbClr val="05E0DB">
                  <a:lumMod val="60000"/>
                  <a:lumOff val="40000"/>
                </a:srgbClr>
              </a:solidFill>
            </a:endParaRPr>
          </a:p>
        </p:txBody>
      </p:sp>
      <p:sp>
        <p:nvSpPr>
          <p:cNvPr id="6" name="Footer Placeholder 5"/>
          <p:cNvSpPr>
            <a:spLocks noGrp="1"/>
          </p:cNvSpPr>
          <p:nvPr>
            <p:ph type="ftr" sz="quarter" idx="11"/>
          </p:nvPr>
        </p:nvSpPr>
        <p:spPr/>
        <p:txBody>
          <a:bodyPr/>
          <a:lstStyle/>
          <a:p>
            <a:endParaRPr lang="ru-RU" dirty="0">
              <a:solidFill>
                <a:srgbClr val="05E0DB">
                  <a:lumMod val="60000"/>
                  <a:lumOff val="40000"/>
                </a:srgbClr>
              </a:solidFill>
            </a:endParaRPr>
          </a:p>
        </p:txBody>
      </p:sp>
      <p:sp>
        <p:nvSpPr>
          <p:cNvPr id="7" name="Slide Number Placeholder 6"/>
          <p:cNvSpPr>
            <a:spLocks noGrp="1"/>
          </p:cNvSpPr>
          <p:nvPr>
            <p:ph type="sldNum" sz="quarter" idx="12"/>
          </p:nvPr>
        </p:nvSpPr>
        <p:spPr/>
        <p:txBody>
          <a:bodyPr/>
          <a:lstStyle/>
          <a:p>
            <a:fld id="{544A1F6A-164B-43BA-A19E-4AE6BB502A21}" type="slidenum">
              <a:rPr lang="ru-RU" smtClean="0">
                <a:solidFill>
                  <a:srgbClr val="05E0DB">
                    <a:lumMod val="60000"/>
                    <a:lumOff val="40000"/>
                  </a:srgbClr>
                </a:solidFill>
              </a:rPr>
              <a:pPr/>
              <a:t>‹#›</a:t>
            </a:fld>
            <a:endParaRPr lang="ru-RU" dirty="0">
              <a:solidFill>
                <a:srgbClr val="05E0DB">
                  <a:lumMod val="60000"/>
                  <a:lumOff val="40000"/>
                </a:srgb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3EAACEB-60DB-47F3-803B-84988BCD74B8}" type="datetime1">
              <a:rPr lang="ru-RU" smtClean="0">
                <a:solidFill>
                  <a:srgbClr val="C6E7FC">
                    <a:lumMod val="50000"/>
                  </a:srgbClr>
                </a:solidFill>
              </a:rPr>
              <a:t>24.03.2026</a:t>
            </a:fld>
            <a:endParaRPr lang="ru-RU" dirty="0">
              <a:solidFill>
                <a:srgbClr val="C6E7FC">
                  <a:lumMod val="50000"/>
                </a:srgb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solidFill>
                <a:srgbClr val="C6E7FC">
                  <a:lumMod val="50000"/>
                </a:srgb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44A1F6A-164B-43BA-A19E-4AE6BB502A21}" type="slidenum">
              <a:rPr lang="ru-RU" smtClean="0">
                <a:solidFill>
                  <a:srgbClr val="C6E7FC">
                    <a:lumMod val="50000"/>
                  </a:srgbClr>
                </a:solidFill>
              </a:rPr>
              <a:pPr/>
              <a:t>‹#›</a:t>
            </a:fld>
            <a:endParaRPr lang="ru-RU" dirty="0">
              <a:solidFill>
                <a:srgbClr val="C6E7FC">
                  <a:lumMod val="50000"/>
                </a:srgbClr>
              </a:solidFill>
            </a:endParaRPr>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662" r:id="rId13"/>
    <p:sldLayoutId id="2147483649" r:id="rId14"/>
    <p:sldLayoutId id="2147483650" r:id="rId15"/>
    <p:sldLayoutId id="2147483673" r:id="rId16"/>
    <p:sldLayoutId id="2147483674" r:id="rId17"/>
    <p:sldLayoutId id="2147483874" r:id="rId18"/>
    <p:sldLayoutId id="2147483686"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vk.com/public221989076" TargetMode="External"/><Relationship Id="rId5" Type="http://schemas.openxmlformats.org/officeDocument/2006/relationships/hyperlink" Target="https://sharanga.nobl.ru/activity/24819/" TargetMode="External"/><Relationship Id="rId4" Type="http://schemas.openxmlformats.org/officeDocument/2006/relationships/hyperlink" Target="mailto:voron004@rambler.ru" TargetMode="Externa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FF">
                <a:alpha val="72000"/>
              </a:srgbClr>
            </a:gs>
            <a:gs pos="7001">
              <a:srgbClr val="E6E6E6"/>
            </a:gs>
            <a:gs pos="32001">
              <a:srgbClr val="7D8496"/>
            </a:gs>
            <a:gs pos="47000">
              <a:srgbClr val="E6E6E6"/>
            </a:gs>
            <a:gs pos="85001">
              <a:srgbClr val="7D8496"/>
            </a:gs>
            <a:gs pos="100000">
              <a:srgbClr val="E6E6E6"/>
            </a:gs>
          </a:gsLst>
          <a:lin ang="2700000" scaled="0"/>
        </a:gradFill>
        <a:effectLst/>
      </p:bgPr>
    </p:bg>
    <p:spTree>
      <p:nvGrpSpPr>
        <p:cNvPr id="1" name=""/>
        <p:cNvGrpSpPr/>
        <p:nvPr/>
      </p:nvGrpSpPr>
      <p:grpSpPr>
        <a:xfrm>
          <a:off x="0" y="0"/>
          <a:ext cx="0" cy="0"/>
          <a:chOff x="0" y="0"/>
          <a:chExt cx="0" cy="0"/>
        </a:xfrm>
      </p:grpSpPr>
      <p:pic>
        <p:nvPicPr>
          <p:cNvPr id="2052" name="Picture 4" descr="C:\Users\Администратор\Desktop\pngtree-reticulated-wave-dynamic-photosensitive-effect-technology-png-image_5958876.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95536" y="332656"/>
            <a:ext cx="4896544" cy="194421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37296" y="12646024"/>
            <a:ext cx="23241603" cy="15494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763688" y="1412776"/>
            <a:ext cx="5904656" cy="2152023"/>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2812434" y="2780928"/>
            <a:ext cx="6048672" cy="230398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3347864" y="1748727"/>
            <a:ext cx="4752528" cy="3200876"/>
          </a:xfrm>
          <a:prstGeom prst="rect">
            <a:avLst/>
          </a:prstGeom>
        </p:spPr>
        <p:txBody>
          <a:bodyPr wrap="square">
            <a:spAutoFit/>
          </a:bodyPr>
          <a:lstStyle/>
          <a:p>
            <a:pPr algn="ctr"/>
            <a:endParaRPr lang="ru-RU" sz="2000" b="1" dirty="0">
              <a:solidFill>
                <a:srgbClr val="002060"/>
              </a:solidFill>
              <a:latin typeface="Times New Roman" panose="02020603050405020304" pitchFamily="18" charset="0"/>
              <a:cs typeface="Times New Roman" panose="02020603050405020304" pitchFamily="18" charset="0"/>
            </a:endParaRPr>
          </a:p>
          <a:p>
            <a:pPr algn="ctr"/>
            <a:r>
              <a:rPr lang="ru-RU" sz="2000" b="1" dirty="0" smtClean="0">
                <a:solidFill>
                  <a:srgbClr val="002060"/>
                </a:solidFill>
                <a:latin typeface="Times New Roman" panose="02020603050405020304" pitchFamily="18" charset="0"/>
                <a:cs typeface="Times New Roman" panose="02020603050405020304" pitchFamily="18" charset="0"/>
              </a:rPr>
              <a:t>БЮДЖЕТ </a:t>
            </a:r>
            <a:r>
              <a:rPr lang="ru-RU" sz="2000" b="1" dirty="0">
                <a:solidFill>
                  <a:srgbClr val="002060"/>
                </a:solidFill>
                <a:latin typeface="Times New Roman" panose="02020603050405020304" pitchFamily="18" charset="0"/>
                <a:cs typeface="Times New Roman" panose="02020603050405020304" pitchFamily="18" charset="0"/>
              </a:rPr>
              <a:t>ДЛЯ </a:t>
            </a:r>
            <a:r>
              <a:rPr lang="ru-RU" sz="2000" b="1" dirty="0" smtClean="0">
                <a:solidFill>
                  <a:srgbClr val="002060"/>
                </a:solidFill>
                <a:latin typeface="Times New Roman" panose="02020603050405020304" pitchFamily="18" charset="0"/>
                <a:cs typeface="Times New Roman" panose="02020603050405020304" pitchFamily="18" charset="0"/>
              </a:rPr>
              <a:t>ГРАЖДАН</a:t>
            </a:r>
          </a:p>
          <a:p>
            <a:pPr algn="ctr"/>
            <a:endParaRPr lang="ru-RU" b="1" dirty="0" smtClean="0">
              <a:solidFill>
                <a:srgbClr val="002060"/>
              </a:solidFill>
              <a:latin typeface="Times New Roman" panose="02020603050405020304" pitchFamily="18" charset="0"/>
              <a:cs typeface="Times New Roman" panose="02020603050405020304" pitchFamily="18" charset="0"/>
            </a:endParaRPr>
          </a:p>
          <a:p>
            <a:pPr algn="ctr"/>
            <a:endParaRPr lang="ru-RU" b="1" dirty="0">
              <a:solidFill>
                <a:srgbClr val="002060"/>
              </a:solidFill>
              <a:latin typeface="Times New Roman" panose="02020603050405020304" pitchFamily="18" charset="0"/>
              <a:cs typeface="Times New Roman" panose="02020603050405020304" pitchFamily="18" charset="0"/>
            </a:endParaRPr>
          </a:p>
          <a:p>
            <a:pPr algn="ctr"/>
            <a:r>
              <a:rPr lang="ru-RU" b="1" i="1" dirty="0" smtClean="0">
                <a:solidFill>
                  <a:srgbClr val="002060"/>
                </a:solidFill>
                <a:latin typeface="Times New Roman" panose="02020603050405020304" pitchFamily="18" charset="0"/>
                <a:cs typeface="Times New Roman" panose="02020603050405020304" pitchFamily="18" charset="0"/>
              </a:rPr>
              <a:t>по решению Совета </a:t>
            </a:r>
            <a:r>
              <a:rPr lang="ru-RU" b="1" i="1" dirty="0">
                <a:solidFill>
                  <a:srgbClr val="002060"/>
                </a:solidFill>
                <a:latin typeface="Times New Roman" panose="02020603050405020304" pitchFamily="18" charset="0"/>
                <a:cs typeface="Times New Roman" panose="02020603050405020304" pitchFamily="18" charset="0"/>
              </a:rPr>
              <a:t>депутатов Шарангского муниципального округа Нижегородской области </a:t>
            </a:r>
            <a:r>
              <a:rPr lang="ru-RU" b="1" i="1" dirty="0" smtClean="0">
                <a:solidFill>
                  <a:srgbClr val="002060"/>
                </a:solidFill>
                <a:latin typeface="Times New Roman" panose="02020603050405020304" pitchFamily="18" charset="0"/>
                <a:cs typeface="Times New Roman" panose="02020603050405020304" pitchFamily="18" charset="0"/>
              </a:rPr>
              <a:t>  </a:t>
            </a:r>
          </a:p>
          <a:p>
            <a:pPr algn="ctr"/>
            <a:r>
              <a:rPr lang="ru-RU" b="1" i="1" dirty="0" smtClean="0">
                <a:solidFill>
                  <a:srgbClr val="002060"/>
                </a:solidFill>
                <a:latin typeface="Times New Roman" panose="02020603050405020304" pitchFamily="18" charset="0"/>
                <a:cs typeface="Times New Roman" panose="02020603050405020304" pitchFamily="18" charset="0"/>
              </a:rPr>
              <a:t>от  23.12.2025 г. №104                                         </a:t>
            </a:r>
          </a:p>
          <a:p>
            <a:pPr algn="ctr"/>
            <a:r>
              <a:rPr lang="ru-RU" b="1" i="1" dirty="0" smtClean="0">
                <a:solidFill>
                  <a:srgbClr val="002060"/>
                </a:solidFill>
                <a:latin typeface="Times New Roman" panose="02020603050405020304" pitchFamily="18" charset="0"/>
                <a:cs typeface="Times New Roman" panose="02020603050405020304" pitchFamily="18" charset="0"/>
              </a:rPr>
              <a:t>«</a:t>
            </a:r>
            <a:r>
              <a:rPr lang="ru-RU" b="1" i="1" dirty="0">
                <a:solidFill>
                  <a:srgbClr val="002060"/>
                </a:solidFill>
                <a:latin typeface="Times New Roman" panose="02020603050405020304" pitchFamily="18" charset="0"/>
                <a:cs typeface="Times New Roman" panose="02020603050405020304" pitchFamily="18" charset="0"/>
              </a:rPr>
              <a:t>О  бюджете Шарангского муниципального округа на </a:t>
            </a:r>
            <a:r>
              <a:rPr lang="ru-RU" b="1" i="1" dirty="0" smtClean="0">
                <a:solidFill>
                  <a:srgbClr val="002060"/>
                </a:solidFill>
                <a:latin typeface="Times New Roman" panose="02020603050405020304" pitchFamily="18" charset="0"/>
                <a:cs typeface="Times New Roman" panose="02020603050405020304" pitchFamily="18" charset="0"/>
              </a:rPr>
              <a:t>2026 </a:t>
            </a:r>
            <a:r>
              <a:rPr lang="ru-RU" b="1" i="1" dirty="0">
                <a:solidFill>
                  <a:srgbClr val="002060"/>
                </a:solidFill>
                <a:latin typeface="Times New Roman" panose="02020603050405020304" pitchFamily="18" charset="0"/>
                <a:cs typeface="Times New Roman" panose="02020603050405020304" pitchFamily="18" charset="0"/>
              </a:rPr>
              <a:t>год и на плановый период </a:t>
            </a:r>
            <a:r>
              <a:rPr lang="ru-RU" b="1" i="1" dirty="0" smtClean="0">
                <a:solidFill>
                  <a:srgbClr val="002060"/>
                </a:solidFill>
                <a:latin typeface="Times New Roman" panose="02020603050405020304" pitchFamily="18" charset="0"/>
                <a:cs typeface="Times New Roman" panose="02020603050405020304" pitchFamily="18" charset="0"/>
              </a:rPr>
              <a:t>2027 </a:t>
            </a:r>
            <a:r>
              <a:rPr lang="ru-RU" b="1" i="1" dirty="0">
                <a:solidFill>
                  <a:srgbClr val="002060"/>
                </a:solidFill>
                <a:latin typeface="Times New Roman" panose="02020603050405020304" pitchFamily="18" charset="0"/>
                <a:cs typeface="Times New Roman" panose="02020603050405020304" pitchFamily="18" charset="0"/>
              </a:rPr>
              <a:t>и </a:t>
            </a:r>
            <a:r>
              <a:rPr lang="ru-RU" b="1" i="1" dirty="0" smtClean="0">
                <a:solidFill>
                  <a:srgbClr val="002060"/>
                </a:solidFill>
                <a:latin typeface="Times New Roman" panose="02020603050405020304" pitchFamily="18" charset="0"/>
                <a:cs typeface="Times New Roman" panose="02020603050405020304" pitchFamily="18" charset="0"/>
              </a:rPr>
              <a:t>2028 годов</a:t>
            </a:r>
            <a:r>
              <a:rPr lang="ru-RU" b="1" i="1" dirty="0">
                <a:solidFill>
                  <a:srgbClr val="002060"/>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395536" y="260648"/>
            <a:ext cx="3540265" cy="738664"/>
          </a:xfrm>
          <a:prstGeom prst="rect">
            <a:avLst/>
          </a:prstGeom>
          <a:noFill/>
        </p:spPr>
        <p:txBody>
          <a:bodyPr wrap="none" rtlCol="0">
            <a:spAutoFit/>
          </a:bodyPr>
          <a:lstStyle/>
          <a:p>
            <a:r>
              <a:rPr lang="ru-RU" sz="1400" b="1" dirty="0" smtClean="0">
                <a:solidFill>
                  <a:srgbClr val="002060"/>
                </a:solidFill>
                <a:latin typeface="Times New Roman" panose="02020603050405020304" pitchFamily="18" charset="0"/>
                <a:cs typeface="Times New Roman" panose="02020603050405020304" pitchFamily="18" charset="0"/>
              </a:rPr>
              <a:t>Финансовое управление администрации </a:t>
            </a:r>
          </a:p>
          <a:p>
            <a:r>
              <a:rPr lang="ru-RU" sz="1400" b="1"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a:t>
            </a:r>
          </a:p>
          <a:p>
            <a:r>
              <a:rPr lang="ru-RU" sz="1400" b="1" dirty="0" smtClean="0">
                <a:solidFill>
                  <a:srgbClr val="002060"/>
                </a:solidFill>
                <a:latin typeface="Times New Roman" panose="02020603050405020304" pitchFamily="18" charset="0"/>
                <a:cs typeface="Times New Roman" panose="02020603050405020304" pitchFamily="18" charset="0"/>
              </a:rPr>
              <a:t>Нижегородской области </a:t>
            </a:r>
            <a:endParaRPr lang="ru-RU" sz="1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44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0579"/>
            <a:ext cx="7884368" cy="400110"/>
          </a:xfrm>
          <a:prstGeom prst="rect">
            <a:avLst/>
          </a:prstGeom>
          <a:solidFill>
            <a:schemeClr val="accent1">
              <a:lumMod val="60000"/>
              <a:lumOff val="40000"/>
            </a:schemeClr>
          </a:solidFill>
        </p:spPr>
        <p:txBody>
          <a:bodyPr wrap="square" rtlCol="0">
            <a:spAutoFit/>
          </a:bodyPr>
          <a:lstStyle/>
          <a:p>
            <a:pPr algn="ctr"/>
            <a:r>
              <a:rPr lang="ru-RU" sz="2000" b="1" dirty="0" smtClean="0">
                <a:solidFill>
                  <a:srgbClr val="002060"/>
                </a:solidFill>
                <a:latin typeface="Times New Roman" panose="02020603050405020304" pitchFamily="18" charset="0"/>
                <a:cs typeface="Times New Roman" panose="02020603050405020304" pitchFamily="18" charset="0"/>
              </a:rPr>
              <a:t>Как происходит составление бюджета муниципального округа</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93151" y="720803"/>
            <a:ext cx="7333371" cy="738664"/>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ctr"/>
            <a:r>
              <a:rPr lang="ru-RU" sz="1400" dirty="0" smtClean="0">
                <a:solidFill>
                  <a:srgbClr val="002060"/>
                </a:solidFill>
                <a:latin typeface="Times New Roman"/>
                <a:ea typeface="Times New Roman"/>
              </a:rPr>
              <a:t>                   Разработка прогноза</a:t>
            </a:r>
            <a:r>
              <a:rPr lang="ru-RU" sz="1400" spc="5" dirty="0" smtClean="0">
                <a:solidFill>
                  <a:srgbClr val="002060"/>
                </a:solidFill>
                <a:latin typeface="Times New Roman"/>
                <a:ea typeface="Times New Roman"/>
              </a:rPr>
              <a:t> </a:t>
            </a:r>
            <a:r>
              <a:rPr lang="ru-RU" sz="1400" dirty="0">
                <a:solidFill>
                  <a:srgbClr val="002060"/>
                </a:solidFill>
                <a:latin typeface="Times New Roman"/>
                <a:ea typeface="Times New Roman"/>
              </a:rPr>
              <a:t>социально-экономического</a:t>
            </a:r>
            <a:r>
              <a:rPr lang="ru-RU" sz="1400" spc="5" dirty="0">
                <a:solidFill>
                  <a:srgbClr val="002060"/>
                </a:solidFill>
                <a:latin typeface="Times New Roman"/>
                <a:ea typeface="Times New Roman"/>
              </a:rPr>
              <a:t> </a:t>
            </a:r>
            <a:r>
              <a:rPr lang="ru-RU" sz="1400" dirty="0">
                <a:solidFill>
                  <a:srgbClr val="002060"/>
                </a:solidFill>
                <a:latin typeface="Times New Roman"/>
                <a:ea typeface="Times New Roman"/>
              </a:rPr>
              <a:t>развития</a:t>
            </a:r>
            <a:r>
              <a:rPr lang="ru-RU" sz="1400" spc="5" dirty="0">
                <a:solidFill>
                  <a:srgbClr val="002060"/>
                </a:solidFill>
                <a:latin typeface="Times New Roman"/>
                <a:ea typeface="Times New Roman"/>
              </a:rPr>
              <a:t> </a:t>
            </a:r>
            <a:r>
              <a:rPr lang="ru-RU" sz="1400" dirty="0" smtClean="0">
                <a:solidFill>
                  <a:srgbClr val="002060"/>
                </a:solidFill>
                <a:latin typeface="Times New Roman"/>
                <a:ea typeface="Times New Roman"/>
              </a:rPr>
              <a:t>Шарангского муниципального</a:t>
            </a:r>
            <a:r>
              <a:rPr lang="ru-RU" sz="1400" spc="-30" dirty="0" smtClean="0">
                <a:solidFill>
                  <a:srgbClr val="002060"/>
                </a:solidFill>
                <a:latin typeface="Times New Roman"/>
                <a:ea typeface="Times New Roman"/>
              </a:rPr>
              <a:t> </a:t>
            </a:r>
            <a:r>
              <a:rPr lang="ru-RU" sz="1400" dirty="0">
                <a:solidFill>
                  <a:srgbClr val="002060"/>
                </a:solidFill>
                <a:latin typeface="Times New Roman"/>
                <a:ea typeface="Times New Roman"/>
              </a:rPr>
              <a:t>округа</a:t>
            </a:r>
            <a:r>
              <a:rPr lang="ru-RU" sz="1400" spc="-50" dirty="0">
                <a:solidFill>
                  <a:srgbClr val="002060"/>
                </a:solidFill>
                <a:latin typeface="Times New Roman"/>
                <a:ea typeface="Times New Roman"/>
              </a:rPr>
              <a:t> </a:t>
            </a:r>
            <a:r>
              <a:rPr lang="ru-RU" sz="1400" dirty="0" smtClean="0">
                <a:solidFill>
                  <a:srgbClr val="002060"/>
                </a:solidFill>
                <a:latin typeface="Times New Roman"/>
                <a:ea typeface="Times New Roman"/>
              </a:rPr>
              <a:t>на</a:t>
            </a:r>
            <a:r>
              <a:rPr lang="ru-RU" sz="1400" spc="-35" dirty="0" smtClean="0">
                <a:solidFill>
                  <a:srgbClr val="002060"/>
                </a:solidFill>
                <a:latin typeface="Times New Roman"/>
                <a:ea typeface="Times New Roman"/>
              </a:rPr>
              <a:t> </a:t>
            </a:r>
            <a:r>
              <a:rPr lang="ru-RU" sz="1400" dirty="0">
                <a:solidFill>
                  <a:srgbClr val="002060"/>
                </a:solidFill>
                <a:latin typeface="Times New Roman"/>
                <a:ea typeface="Times New Roman"/>
              </a:rPr>
              <a:t>среднесрочный</a:t>
            </a:r>
            <a:r>
              <a:rPr lang="ru-RU" sz="1400" spc="-25" dirty="0">
                <a:solidFill>
                  <a:srgbClr val="002060"/>
                </a:solidFill>
                <a:latin typeface="Times New Roman"/>
                <a:ea typeface="Times New Roman"/>
              </a:rPr>
              <a:t> </a:t>
            </a:r>
            <a:r>
              <a:rPr lang="ru-RU" sz="1400" dirty="0" smtClean="0">
                <a:solidFill>
                  <a:srgbClr val="002060"/>
                </a:solidFill>
                <a:latin typeface="Times New Roman"/>
                <a:ea typeface="Times New Roman"/>
              </a:rPr>
              <a:t>период</a:t>
            </a:r>
            <a:r>
              <a:rPr lang="ru-RU" sz="1400" spc="-30" dirty="0">
                <a:solidFill>
                  <a:srgbClr val="002060"/>
                </a:solidFill>
                <a:latin typeface="Times New Roman"/>
                <a:ea typeface="Times New Roman"/>
              </a:rPr>
              <a:t> </a:t>
            </a:r>
            <a:endParaRPr lang="ru-RU" sz="1400" spc="-30" dirty="0" smtClean="0">
              <a:solidFill>
                <a:srgbClr val="002060"/>
              </a:solidFill>
              <a:latin typeface="Times New Roman"/>
              <a:ea typeface="Times New Roman"/>
            </a:endParaRPr>
          </a:p>
          <a:p>
            <a:pPr algn="ctr"/>
            <a:r>
              <a:rPr lang="ru-RU" sz="1400" dirty="0" smtClean="0">
                <a:solidFill>
                  <a:srgbClr val="002060"/>
                </a:solidFill>
                <a:latin typeface="Times New Roman"/>
                <a:ea typeface="Times New Roman"/>
              </a:rPr>
              <a:t>(на</a:t>
            </a:r>
            <a:r>
              <a:rPr lang="ru-RU" sz="1400" spc="-35" dirty="0" smtClean="0">
                <a:solidFill>
                  <a:srgbClr val="002060"/>
                </a:solidFill>
                <a:latin typeface="Times New Roman"/>
                <a:ea typeface="Times New Roman"/>
              </a:rPr>
              <a:t> </a:t>
            </a:r>
            <a:r>
              <a:rPr lang="ru-RU" sz="1400" dirty="0" smtClean="0">
                <a:solidFill>
                  <a:srgbClr val="002060"/>
                </a:solidFill>
                <a:latin typeface="Times New Roman"/>
                <a:ea typeface="Times New Roman"/>
              </a:rPr>
              <a:t>2026</a:t>
            </a:r>
            <a:r>
              <a:rPr lang="ru-RU" sz="1400" spc="-30" dirty="0" smtClean="0">
                <a:solidFill>
                  <a:srgbClr val="002060"/>
                </a:solidFill>
                <a:latin typeface="Times New Roman"/>
                <a:ea typeface="Times New Roman"/>
              </a:rPr>
              <a:t> </a:t>
            </a:r>
            <a:r>
              <a:rPr lang="ru-RU" sz="1400" dirty="0">
                <a:solidFill>
                  <a:srgbClr val="002060"/>
                </a:solidFill>
                <a:latin typeface="Times New Roman"/>
                <a:ea typeface="Times New Roman"/>
              </a:rPr>
              <a:t>год</a:t>
            </a:r>
            <a:r>
              <a:rPr lang="ru-RU" sz="1400" spc="-290" dirty="0">
                <a:solidFill>
                  <a:srgbClr val="002060"/>
                </a:solidFill>
                <a:latin typeface="Times New Roman"/>
                <a:ea typeface="Times New Roman"/>
              </a:rPr>
              <a:t> </a:t>
            </a:r>
            <a:r>
              <a:rPr lang="ru-RU" sz="1400" dirty="0">
                <a:solidFill>
                  <a:srgbClr val="002060"/>
                </a:solidFill>
                <a:latin typeface="Times New Roman"/>
                <a:ea typeface="Times New Roman"/>
              </a:rPr>
              <a:t>и на плановый </a:t>
            </a:r>
            <a:r>
              <a:rPr lang="ru-RU" sz="1400" dirty="0" smtClean="0">
                <a:solidFill>
                  <a:srgbClr val="002060"/>
                </a:solidFill>
                <a:latin typeface="Times New Roman"/>
                <a:ea typeface="Times New Roman"/>
              </a:rPr>
              <a:t>период 2027 и 2028 </a:t>
            </a:r>
            <a:r>
              <a:rPr lang="ru-RU" sz="1400" dirty="0">
                <a:solidFill>
                  <a:srgbClr val="002060"/>
                </a:solidFill>
                <a:latin typeface="Times New Roman"/>
                <a:ea typeface="Times New Roman"/>
              </a:rPr>
              <a:t>годов</a:t>
            </a:r>
            <a:r>
              <a:rPr lang="ru-RU" sz="1400" dirty="0" smtClean="0">
                <a:solidFill>
                  <a:srgbClr val="002060"/>
                </a:solidFill>
                <a:latin typeface="Times New Roman"/>
                <a:ea typeface="Times New Roman"/>
              </a:rPr>
              <a:t>)</a:t>
            </a:r>
          </a:p>
        </p:txBody>
      </p:sp>
      <p:sp>
        <p:nvSpPr>
          <p:cNvPr id="7" name="TextBox 6"/>
          <p:cNvSpPr txBox="1"/>
          <p:nvPr/>
        </p:nvSpPr>
        <p:spPr>
          <a:xfrm>
            <a:off x="1593151" y="1595578"/>
            <a:ext cx="7352716" cy="523220"/>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just"/>
            <a:r>
              <a:rPr lang="ru-RU" sz="1400" dirty="0">
                <a:solidFill>
                  <a:srgbClr val="002060"/>
                </a:solidFill>
                <a:latin typeface="Times New Roman"/>
                <a:ea typeface="Times New Roman"/>
              </a:rPr>
              <a:t> </a:t>
            </a:r>
            <a:r>
              <a:rPr lang="ru-RU" sz="1400" dirty="0" smtClean="0">
                <a:solidFill>
                  <a:srgbClr val="002060"/>
                </a:solidFill>
                <a:latin typeface="Times New Roman"/>
                <a:ea typeface="Times New Roman"/>
              </a:rPr>
              <a:t>                                 Разработка </a:t>
            </a:r>
            <a:r>
              <a:rPr lang="ru-RU" sz="1400" dirty="0">
                <a:solidFill>
                  <a:srgbClr val="002060"/>
                </a:solidFill>
                <a:latin typeface="Times New Roman"/>
                <a:ea typeface="Times New Roman"/>
              </a:rPr>
              <a:t>и согласование проектов </a:t>
            </a:r>
            <a:r>
              <a:rPr lang="ru-RU" sz="1400" spc="-5" dirty="0">
                <a:solidFill>
                  <a:srgbClr val="002060"/>
                </a:solidFill>
                <a:latin typeface="Times New Roman"/>
                <a:ea typeface="Times New Roman"/>
              </a:rPr>
              <a:t>муниципальных </a:t>
            </a:r>
            <a:r>
              <a:rPr lang="ru-RU" sz="1400" spc="-285" dirty="0">
                <a:solidFill>
                  <a:srgbClr val="002060"/>
                </a:solidFill>
                <a:latin typeface="Times New Roman"/>
                <a:ea typeface="Times New Roman"/>
              </a:rPr>
              <a:t> </a:t>
            </a:r>
            <a:r>
              <a:rPr lang="ru-RU" sz="1400" dirty="0" smtClean="0">
                <a:solidFill>
                  <a:srgbClr val="002060"/>
                </a:solidFill>
                <a:latin typeface="Times New Roman"/>
                <a:ea typeface="Times New Roman"/>
              </a:rPr>
              <a:t>программ,</a:t>
            </a:r>
          </a:p>
          <a:p>
            <a:pPr algn="just"/>
            <a:r>
              <a:rPr lang="ru-RU" sz="1400" dirty="0" smtClean="0">
                <a:solidFill>
                  <a:srgbClr val="002060"/>
                </a:solidFill>
                <a:latin typeface="Times New Roman"/>
                <a:ea typeface="Times New Roman"/>
              </a:rPr>
              <a:t>                    </a:t>
            </a:r>
            <a:r>
              <a:rPr lang="ru-RU" sz="1400" spc="-5" dirty="0" smtClean="0">
                <a:solidFill>
                  <a:srgbClr val="002060"/>
                </a:solidFill>
                <a:latin typeface="Times New Roman"/>
                <a:ea typeface="Times New Roman"/>
              </a:rPr>
              <a:t>                                         </a:t>
            </a:r>
            <a:r>
              <a:rPr lang="ru-RU" sz="1400" dirty="0" smtClean="0">
                <a:solidFill>
                  <a:srgbClr val="002060"/>
                </a:solidFill>
                <a:latin typeface="Times New Roman"/>
                <a:ea typeface="Times New Roman"/>
              </a:rPr>
              <a:t>реализуемых</a:t>
            </a:r>
            <a:r>
              <a:rPr lang="ru-RU" sz="1400" spc="10" dirty="0" smtClean="0">
                <a:solidFill>
                  <a:srgbClr val="002060"/>
                </a:solidFill>
                <a:latin typeface="Times New Roman"/>
                <a:ea typeface="Times New Roman"/>
              </a:rPr>
              <a:t> </a:t>
            </a:r>
            <a:r>
              <a:rPr lang="ru-RU" sz="1400" dirty="0" smtClean="0">
                <a:solidFill>
                  <a:srgbClr val="002060"/>
                </a:solidFill>
                <a:latin typeface="Times New Roman"/>
                <a:ea typeface="Times New Roman"/>
              </a:rPr>
              <a:t>в</a:t>
            </a:r>
            <a:r>
              <a:rPr lang="ru-RU" sz="1400" spc="-5" dirty="0" smtClean="0">
                <a:solidFill>
                  <a:srgbClr val="002060"/>
                </a:solidFill>
                <a:latin typeface="Times New Roman"/>
                <a:ea typeface="Times New Roman"/>
              </a:rPr>
              <a:t> </a:t>
            </a:r>
            <a:r>
              <a:rPr lang="ru-RU" sz="1400" dirty="0" smtClean="0">
                <a:solidFill>
                  <a:srgbClr val="002060"/>
                </a:solidFill>
                <a:latin typeface="Times New Roman"/>
                <a:ea typeface="Times New Roman"/>
              </a:rPr>
              <a:t>2026-2028 гг.</a:t>
            </a:r>
          </a:p>
        </p:txBody>
      </p:sp>
      <p:sp>
        <p:nvSpPr>
          <p:cNvPr id="9" name="TextBox 8"/>
          <p:cNvSpPr txBox="1"/>
          <p:nvPr/>
        </p:nvSpPr>
        <p:spPr>
          <a:xfrm>
            <a:off x="1593151" y="2274406"/>
            <a:ext cx="7358673" cy="523220"/>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just"/>
            <a:r>
              <a:rPr lang="ru-RU" sz="1400" dirty="0" smtClean="0">
                <a:solidFill>
                  <a:srgbClr val="FF0000"/>
                </a:solidFill>
                <a:latin typeface="Times New Roman"/>
                <a:ea typeface="Times New Roman"/>
              </a:rPr>
              <a:t>                                      </a:t>
            </a:r>
            <a:r>
              <a:rPr lang="ru-RU" sz="1400" dirty="0" smtClean="0">
                <a:solidFill>
                  <a:srgbClr val="002060"/>
                </a:solidFill>
                <a:latin typeface="Times New Roman"/>
                <a:ea typeface="Times New Roman"/>
              </a:rPr>
              <a:t>Согласование</a:t>
            </a:r>
            <a:r>
              <a:rPr lang="ru-RU" sz="1400" spc="140" dirty="0" smtClean="0">
                <a:solidFill>
                  <a:srgbClr val="002060"/>
                </a:solidFill>
                <a:latin typeface="Times New Roman"/>
                <a:ea typeface="Times New Roman"/>
              </a:rPr>
              <a:t> </a:t>
            </a:r>
            <a:r>
              <a:rPr lang="ru-RU" sz="1400" dirty="0">
                <a:solidFill>
                  <a:srgbClr val="002060"/>
                </a:solidFill>
                <a:latin typeface="Times New Roman"/>
                <a:ea typeface="Times New Roman"/>
              </a:rPr>
              <a:t>налоговых</a:t>
            </a:r>
            <a:r>
              <a:rPr lang="ru-RU" sz="1400" spc="145" dirty="0">
                <a:solidFill>
                  <a:srgbClr val="002060"/>
                </a:solidFill>
                <a:latin typeface="Times New Roman"/>
                <a:ea typeface="Times New Roman"/>
              </a:rPr>
              <a:t> </a:t>
            </a:r>
            <a:r>
              <a:rPr lang="ru-RU" sz="1400" dirty="0">
                <a:solidFill>
                  <a:srgbClr val="002060"/>
                </a:solidFill>
                <a:latin typeface="Times New Roman"/>
                <a:ea typeface="Times New Roman"/>
              </a:rPr>
              <a:t>и</a:t>
            </a:r>
            <a:r>
              <a:rPr lang="ru-RU" sz="1400" spc="150" dirty="0">
                <a:solidFill>
                  <a:srgbClr val="002060"/>
                </a:solidFill>
                <a:latin typeface="Times New Roman"/>
                <a:ea typeface="Times New Roman"/>
              </a:rPr>
              <a:t> </a:t>
            </a:r>
            <a:r>
              <a:rPr lang="ru-RU" sz="1400" dirty="0">
                <a:solidFill>
                  <a:srgbClr val="002060"/>
                </a:solidFill>
                <a:latin typeface="Times New Roman"/>
                <a:ea typeface="Times New Roman"/>
              </a:rPr>
              <a:t>неналоговых</a:t>
            </a:r>
            <a:r>
              <a:rPr lang="ru-RU" sz="1400" spc="145" dirty="0">
                <a:solidFill>
                  <a:srgbClr val="002060"/>
                </a:solidFill>
                <a:latin typeface="Times New Roman"/>
                <a:ea typeface="Times New Roman"/>
              </a:rPr>
              <a:t> </a:t>
            </a:r>
            <a:r>
              <a:rPr lang="ru-RU" sz="1400" dirty="0" smtClean="0">
                <a:solidFill>
                  <a:srgbClr val="002060"/>
                </a:solidFill>
                <a:latin typeface="Times New Roman"/>
                <a:ea typeface="Times New Roman"/>
              </a:rPr>
              <a:t>доходов</a:t>
            </a:r>
            <a:r>
              <a:rPr lang="ru-RU" sz="1400" spc="140" dirty="0" smtClean="0">
                <a:solidFill>
                  <a:srgbClr val="002060"/>
                </a:solidFill>
                <a:latin typeface="Times New Roman"/>
                <a:ea typeface="Times New Roman"/>
              </a:rPr>
              <a:t> </a:t>
            </a:r>
            <a:r>
              <a:rPr lang="ru-RU" sz="1400" dirty="0" smtClean="0">
                <a:solidFill>
                  <a:srgbClr val="002060"/>
                </a:solidFill>
                <a:latin typeface="Times New Roman"/>
                <a:ea typeface="Times New Roman"/>
              </a:rPr>
              <a:t>бюджета</a:t>
            </a:r>
            <a:r>
              <a:rPr lang="ru-RU" sz="1400" spc="-285" dirty="0" smtClean="0">
                <a:solidFill>
                  <a:srgbClr val="002060"/>
                </a:solidFill>
                <a:latin typeface="Times New Roman"/>
                <a:ea typeface="Times New Roman"/>
              </a:rPr>
              <a:t>                           </a:t>
            </a:r>
          </a:p>
          <a:p>
            <a:pPr algn="just"/>
            <a:r>
              <a:rPr lang="ru-RU" sz="1400" spc="-285" dirty="0">
                <a:solidFill>
                  <a:srgbClr val="002060"/>
                </a:solidFill>
                <a:latin typeface="Times New Roman"/>
                <a:ea typeface="Times New Roman"/>
              </a:rPr>
              <a:t> </a:t>
            </a:r>
            <a:r>
              <a:rPr lang="ru-RU" sz="1400" spc="-285" dirty="0" smtClean="0">
                <a:solidFill>
                  <a:srgbClr val="002060"/>
                </a:solidFill>
                <a:latin typeface="Times New Roman"/>
                <a:ea typeface="Times New Roman"/>
              </a:rPr>
              <a:t>                                                                                                                                                                                                                                     </a:t>
            </a:r>
            <a:r>
              <a:rPr lang="ru-RU" sz="1400" dirty="0" smtClean="0">
                <a:solidFill>
                  <a:srgbClr val="002060"/>
                </a:solidFill>
                <a:latin typeface="Times New Roman"/>
                <a:ea typeface="Times New Roman"/>
              </a:rPr>
              <a:t>Шарангского</a:t>
            </a:r>
            <a:r>
              <a:rPr lang="ru-RU" sz="1400" spc="-5" dirty="0" smtClean="0">
                <a:solidFill>
                  <a:srgbClr val="002060"/>
                </a:solidFill>
                <a:latin typeface="Times New Roman"/>
                <a:ea typeface="Times New Roman"/>
              </a:rPr>
              <a:t> </a:t>
            </a:r>
            <a:r>
              <a:rPr lang="ru-RU" sz="1400" dirty="0">
                <a:solidFill>
                  <a:srgbClr val="002060"/>
                </a:solidFill>
                <a:latin typeface="Times New Roman"/>
                <a:ea typeface="Times New Roman"/>
              </a:rPr>
              <a:t>муниципального округа</a:t>
            </a:r>
            <a:r>
              <a:rPr lang="ru-RU" sz="1400" spc="-10" dirty="0">
                <a:solidFill>
                  <a:srgbClr val="002060"/>
                </a:solidFill>
                <a:latin typeface="Times New Roman"/>
                <a:ea typeface="Times New Roman"/>
              </a:rPr>
              <a:t> </a:t>
            </a:r>
            <a:r>
              <a:rPr lang="ru-RU" sz="1400" dirty="0">
                <a:solidFill>
                  <a:srgbClr val="002060"/>
                </a:solidFill>
                <a:latin typeface="Times New Roman"/>
                <a:ea typeface="Times New Roman"/>
              </a:rPr>
              <a:t>на</a:t>
            </a:r>
            <a:r>
              <a:rPr lang="ru-RU" sz="1400" spc="-5" dirty="0">
                <a:solidFill>
                  <a:srgbClr val="002060"/>
                </a:solidFill>
                <a:latin typeface="Times New Roman"/>
                <a:ea typeface="Times New Roman"/>
              </a:rPr>
              <a:t> </a:t>
            </a:r>
            <a:r>
              <a:rPr lang="ru-RU" sz="1400" dirty="0" smtClean="0">
                <a:solidFill>
                  <a:srgbClr val="002060"/>
                </a:solidFill>
                <a:latin typeface="Times New Roman"/>
                <a:ea typeface="Times New Roman"/>
              </a:rPr>
              <a:t>2026-2028</a:t>
            </a:r>
            <a:r>
              <a:rPr lang="ru-RU" sz="1400" spc="-5" dirty="0" smtClean="0">
                <a:solidFill>
                  <a:srgbClr val="002060"/>
                </a:solidFill>
                <a:latin typeface="Times New Roman"/>
                <a:ea typeface="Times New Roman"/>
              </a:rPr>
              <a:t> </a:t>
            </a:r>
            <a:r>
              <a:rPr lang="ru-RU" sz="1400" dirty="0">
                <a:solidFill>
                  <a:srgbClr val="002060"/>
                </a:solidFill>
                <a:latin typeface="Times New Roman"/>
                <a:ea typeface="Times New Roman"/>
              </a:rPr>
              <a:t>гг</a:t>
            </a:r>
            <a:r>
              <a:rPr lang="ru-RU" sz="1400" dirty="0" smtClean="0">
                <a:solidFill>
                  <a:srgbClr val="002060"/>
                </a:solidFill>
                <a:latin typeface="Times New Roman"/>
                <a:ea typeface="Times New Roman"/>
              </a:rPr>
              <a:t>.</a:t>
            </a:r>
            <a:endParaRPr lang="ru-RU" sz="1400" dirty="0">
              <a:solidFill>
                <a:srgbClr val="002060"/>
              </a:solidFill>
              <a:latin typeface="Times New Roman"/>
              <a:ea typeface="Times New Roman"/>
            </a:endParaRPr>
          </a:p>
        </p:txBody>
      </p:sp>
      <p:sp>
        <p:nvSpPr>
          <p:cNvPr id="12" name="TextBox 11"/>
          <p:cNvSpPr txBox="1"/>
          <p:nvPr/>
        </p:nvSpPr>
        <p:spPr>
          <a:xfrm>
            <a:off x="1593151" y="2936671"/>
            <a:ext cx="7358673" cy="738664"/>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just"/>
            <a:r>
              <a:rPr lang="ru-RU" sz="1400" dirty="0" smtClean="0">
                <a:solidFill>
                  <a:srgbClr val="002060"/>
                </a:solidFill>
                <a:latin typeface="Times New Roman"/>
                <a:ea typeface="Times New Roman"/>
              </a:rPr>
              <a:t>                          Разработка методики </a:t>
            </a:r>
            <a:r>
              <a:rPr lang="ru-RU" sz="1400" dirty="0">
                <a:solidFill>
                  <a:srgbClr val="002060"/>
                </a:solidFill>
                <a:latin typeface="Times New Roman"/>
                <a:ea typeface="Times New Roman"/>
              </a:rPr>
              <a:t>планирования бюджетных</a:t>
            </a:r>
            <a:r>
              <a:rPr lang="ru-RU" sz="1400" spc="5" dirty="0">
                <a:solidFill>
                  <a:srgbClr val="002060"/>
                </a:solidFill>
                <a:latin typeface="Times New Roman"/>
                <a:ea typeface="Times New Roman"/>
              </a:rPr>
              <a:t> </a:t>
            </a:r>
            <a:r>
              <a:rPr lang="ru-RU" sz="1400" dirty="0">
                <a:solidFill>
                  <a:srgbClr val="002060"/>
                </a:solidFill>
                <a:latin typeface="Times New Roman"/>
                <a:ea typeface="Times New Roman"/>
              </a:rPr>
              <a:t>ассигнований</a:t>
            </a:r>
            <a:r>
              <a:rPr lang="ru-RU" sz="1400" spc="5" dirty="0">
                <a:solidFill>
                  <a:srgbClr val="002060"/>
                </a:solidFill>
                <a:latin typeface="Times New Roman"/>
                <a:ea typeface="Times New Roman"/>
              </a:rPr>
              <a:t> </a:t>
            </a:r>
            <a:r>
              <a:rPr lang="ru-RU" sz="1400" dirty="0" smtClean="0">
                <a:solidFill>
                  <a:srgbClr val="002060"/>
                </a:solidFill>
                <a:latin typeface="Times New Roman"/>
                <a:ea typeface="Times New Roman"/>
              </a:rPr>
              <a:t>бюджета</a:t>
            </a:r>
            <a:endParaRPr lang="ru-RU" sz="1400" spc="5" dirty="0">
              <a:solidFill>
                <a:srgbClr val="002060"/>
              </a:solidFill>
              <a:latin typeface="Times New Roman"/>
              <a:ea typeface="Times New Roman"/>
            </a:endParaRPr>
          </a:p>
          <a:p>
            <a:pPr algn="just"/>
            <a:r>
              <a:rPr lang="ru-RU" sz="1400" spc="5" dirty="0">
                <a:solidFill>
                  <a:srgbClr val="002060"/>
                </a:solidFill>
                <a:latin typeface="Times New Roman"/>
                <a:ea typeface="Times New Roman"/>
              </a:rPr>
              <a:t> </a:t>
            </a:r>
            <a:r>
              <a:rPr lang="ru-RU" sz="1400" spc="5" dirty="0" smtClean="0">
                <a:solidFill>
                  <a:srgbClr val="002060"/>
                </a:solidFill>
                <a:latin typeface="Times New Roman"/>
                <a:ea typeface="Times New Roman"/>
              </a:rPr>
              <a:t>                                                 </a:t>
            </a:r>
            <a:r>
              <a:rPr lang="ru-RU" sz="1400" dirty="0" smtClean="0">
                <a:solidFill>
                  <a:srgbClr val="002060"/>
                </a:solidFill>
                <a:latin typeface="Times New Roman"/>
                <a:ea typeface="Times New Roman"/>
              </a:rPr>
              <a:t>Шарангского</a:t>
            </a:r>
            <a:r>
              <a:rPr lang="ru-RU" sz="1400" spc="5" dirty="0" smtClean="0">
                <a:solidFill>
                  <a:srgbClr val="002060"/>
                </a:solidFill>
                <a:latin typeface="Times New Roman"/>
                <a:ea typeface="Times New Roman"/>
              </a:rPr>
              <a:t> </a:t>
            </a:r>
            <a:r>
              <a:rPr lang="ru-RU" sz="1400" dirty="0">
                <a:solidFill>
                  <a:srgbClr val="002060"/>
                </a:solidFill>
                <a:latin typeface="Times New Roman"/>
                <a:ea typeface="Times New Roman"/>
              </a:rPr>
              <a:t>муниципального</a:t>
            </a:r>
            <a:r>
              <a:rPr lang="ru-RU" sz="1400" spc="5" dirty="0">
                <a:solidFill>
                  <a:srgbClr val="002060"/>
                </a:solidFill>
                <a:latin typeface="Times New Roman"/>
                <a:ea typeface="Times New Roman"/>
              </a:rPr>
              <a:t> </a:t>
            </a:r>
            <a:r>
              <a:rPr lang="ru-RU" sz="1400" dirty="0">
                <a:solidFill>
                  <a:srgbClr val="002060"/>
                </a:solidFill>
                <a:latin typeface="Times New Roman"/>
                <a:ea typeface="Times New Roman"/>
              </a:rPr>
              <a:t>округа</a:t>
            </a:r>
            <a:r>
              <a:rPr lang="ru-RU" sz="1400" spc="5" dirty="0">
                <a:solidFill>
                  <a:srgbClr val="002060"/>
                </a:solidFill>
                <a:latin typeface="Times New Roman"/>
                <a:ea typeface="Times New Roman"/>
              </a:rPr>
              <a:t> </a:t>
            </a:r>
            <a:endParaRPr lang="ru-RU" sz="1400" spc="5" dirty="0" smtClean="0">
              <a:solidFill>
                <a:srgbClr val="002060"/>
              </a:solidFill>
              <a:latin typeface="Times New Roman"/>
              <a:ea typeface="Times New Roman"/>
            </a:endParaRPr>
          </a:p>
          <a:p>
            <a:pPr algn="just"/>
            <a:r>
              <a:rPr lang="ru-RU" sz="1400" spc="5" dirty="0">
                <a:solidFill>
                  <a:srgbClr val="002060"/>
                </a:solidFill>
                <a:latin typeface="Times New Roman"/>
                <a:ea typeface="Times New Roman"/>
              </a:rPr>
              <a:t> </a:t>
            </a:r>
            <a:r>
              <a:rPr lang="ru-RU" sz="1400" spc="5" dirty="0" smtClean="0">
                <a:solidFill>
                  <a:srgbClr val="002060"/>
                </a:solidFill>
                <a:latin typeface="Times New Roman"/>
                <a:ea typeface="Times New Roman"/>
              </a:rPr>
              <a:t>                                  </a:t>
            </a:r>
            <a:r>
              <a:rPr lang="ru-RU" sz="1400" dirty="0" smtClean="0">
                <a:solidFill>
                  <a:srgbClr val="002060"/>
                </a:solidFill>
                <a:latin typeface="Times New Roman"/>
                <a:ea typeface="Times New Roman"/>
              </a:rPr>
              <a:t>на</a:t>
            </a:r>
            <a:r>
              <a:rPr lang="ru-RU" sz="1400" spc="5" dirty="0" smtClean="0">
                <a:solidFill>
                  <a:srgbClr val="002060"/>
                </a:solidFill>
                <a:latin typeface="Times New Roman"/>
                <a:ea typeface="Times New Roman"/>
              </a:rPr>
              <a:t> </a:t>
            </a:r>
            <a:r>
              <a:rPr lang="ru-RU" sz="1400" dirty="0" smtClean="0">
                <a:solidFill>
                  <a:srgbClr val="002060"/>
                </a:solidFill>
                <a:latin typeface="Times New Roman"/>
                <a:ea typeface="Times New Roman"/>
              </a:rPr>
              <a:t>2026</a:t>
            </a:r>
            <a:r>
              <a:rPr lang="ru-RU" sz="1400" spc="5" dirty="0" smtClean="0">
                <a:solidFill>
                  <a:srgbClr val="002060"/>
                </a:solidFill>
                <a:latin typeface="Times New Roman"/>
                <a:ea typeface="Times New Roman"/>
              </a:rPr>
              <a:t> </a:t>
            </a:r>
            <a:r>
              <a:rPr lang="ru-RU" sz="1400" dirty="0">
                <a:solidFill>
                  <a:srgbClr val="002060"/>
                </a:solidFill>
                <a:latin typeface="Times New Roman"/>
                <a:ea typeface="Times New Roman"/>
              </a:rPr>
              <a:t>год</a:t>
            </a:r>
            <a:r>
              <a:rPr lang="ru-RU" sz="1400" spc="5" dirty="0">
                <a:solidFill>
                  <a:srgbClr val="002060"/>
                </a:solidFill>
                <a:latin typeface="Times New Roman"/>
                <a:ea typeface="Times New Roman"/>
              </a:rPr>
              <a:t> </a:t>
            </a:r>
            <a:r>
              <a:rPr lang="ru-RU" sz="1400" dirty="0">
                <a:solidFill>
                  <a:srgbClr val="002060"/>
                </a:solidFill>
                <a:latin typeface="Times New Roman"/>
                <a:ea typeface="Times New Roman"/>
              </a:rPr>
              <a:t>и</a:t>
            </a:r>
            <a:r>
              <a:rPr lang="ru-RU" sz="1400" spc="5" dirty="0">
                <a:solidFill>
                  <a:srgbClr val="002060"/>
                </a:solidFill>
                <a:latin typeface="Times New Roman"/>
                <a:ea typeface="Times New Roman"/>
              </a:rPr>
              <a:t> </a:t>
            </a:r>
            <a:r>
              <a:rPr lang="ru-RU" sz="1400" dirty="0">
                <a:solidFill>
                  <a:srgbClr val="002060"/>
                </a:solidFill>
                <a:latin typeface="Times New Roman"/>
                <a:ea typeface="Times New Roman"/>
              </a:rPr>
              <a:t>на плановый период </a:t>
            </a:r>
            <a:r>
              <a:rPr lang="ru-RU" sz="1400" dirty="0" smtClean="0">
                <a:solidFill>
                  <a:srgbClr val="002060"/>
                </a:solidFill>
                <a:latin typeface="Times New Roman"/>
                <a:ea typeface="Times New Roman"/>
              </a:rPr>
              <a:t>2027</a:t>
            </a:r>
            <a:r>
              <a:rPr lang="ru-RU" sz="1400" spc="-15" dirty="0" smtClean="0">
                <a:solidFill>
                  <a:srgbClr val="002060"/>
                </a:solidFill>
                <a:latin typeface="Times New Roman"/>
                <a:ea typeface="Times New Roman"/>
              </a:rPr>
              <a:t> </a:t>
            </a:r>
            <a:r>
              <a:rPr lang="ru-RU" sz="1400" dirty="0">
                <a:solidFill>
                  <a:srgbClr val="002060"/>
                </a:solidFill>
                <a:latin typeface="Times New Roman"/>
                <a:ea typeface="Times New Roman"/>
              </a:rPr>
              <a:t>и</a:t>
            </a:r>
            <a:r>
              <a:rPr lang="ru-RU" sz="1400" spc="5" dirty="0">
                <a:solidFill>
                  <a:srgbClr val="002060"/>
                </a:solidFill>
                <a:latin typeface="Times New Roman"/>
                <a:ea typeface="Times New Roman"/>
              </a:rPr>
              <a:t> </a:t>
            </a:r>
            <a:r>
              <a:rPr lang="ru-RU" sz="1400" dirty="0" smtClean="0">
                <a:solidFill>
                  <a:srgbClr val="002060"/>
                </a:solidFill>
                <a:latin typeface="Times New Roman"/>
                <a:ea typeface="Times New Roman"/>
              </a:rPr>
              <a:t>2028 годов</a:t>
            </a:r>
            <a:endParaRPr lang="ru-RU" sz="1400" dirty="0">
              <a:solidFill>
                <a:srgbClr val="002060"/>
              </a:solidFill>
              <a:latin typeface="Times New Roman"/>
              <a:ea typeface="Times New Roman"/>
            </a:endParaRPr>
          </a:p>
        </p:txBody>
      </p:sp>
      <p:sp>
        <p:nvSpPr>
          <p:cNvPr id="13" name="TextBox 12"/>
          <p:cNvSpPr txBox="1"/>
          <p:nvPr/>
        </p:nvSpPr>
        <p:spPr>
          <a:xfrm>
            <a:off x="1613251" y="3812884"/>
            <a:ext cx="7358673" cy="738664"/>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ctr"/>
            <a:r>
              <a:rPr lang="ru-RU" sz="1400" dirty="0" smtClean="0">
                <a:solidFill>
                  <a:srgbClr val="002060"/>
                </a:solidFill>
                <a:latin typeface="Times New Roman" panose="02020603050405020304" pitchFamily="18" charset="0"/>
                <a:ea typeface="Times New Roman"/>
                <a:cs typeface="Times New Roman" panose="02020603050405020304" pitchFamily="18" charset="0"/>
              </a:rPr>
              <a:t>                           Утверждение основных </a:t>
            </a:r>
            <a:r>
              <a:rPr lang="ru-RU" sz="1400" dirty="0">
                <a:solidFill>
                  <a:srgbClr val="002060"/>
                </a:solidFill>
                <a:latin typeface="Times New Roman" panose="02020603050405020304" pitchFamily="18" charset="0"/>
                <a:ea typeface="Times New Roman"/>
                <a:cs typeface="Times New Roman" panose="02020603050405020304" pitchFamily="18" charset="0"/>
              </a:rPr>
              <a:t>направлений бюджетной и налоговой</a:t>
            </a:r>
            <a:r>
              <a:rPr lang="ru-RU" sz="1400" spc="5" dirty="0">
                <a:solidFill>
                  <a:srgbClr val="002060"/>
                </a:solidFill>
                <a:latin typeface="Times New Roman" panose="02020603050405020304" pitchFamily="18" charset="0"/>
                <a:ea typeface="Times New Roman"/>
                <a:cs typeface="Times New Roman" panose="02020603050405020304" pitchFamily="18" charset="0"/>
              </a:rPr>
              <a:t> </a:t>
            </a:r>
            <a:r>
              <a:rPr lang="ru-RU" sz="1400" dirty="0">
                <a:solidFill>
                  <a:srgbClr val="002060"/>
                </a:solidFill>
                <a:latin typeface="Times New Roman" panose="02020603050405020304" pitchFamily="18" charset="0"/>
                <a:ea typeface="Times New Roman"/>
                <a:cs typeface="Times New Roman" panose="02020603050405020304" pitchFamily="18" charset="0"/>
              </a:rPr>
              <a:t>политики </a:t>
            </a:r>
            <a:endParaRPr lang="ru-RU" sz="1400" dirty="0" smtClean="0">
              <a:solidFill>
                <a:srgbClr val="002060"/>
              </a:solidFill>
              <a:latin typeface="Times New Roman" panose="02020603050405020304" pitchFamily="18" charset="0"/>
              <a:ea typeface="Times New Roman"/>
              <a:cs typeface="Times New Roman" panose="02020603050405020304" pitchFamily="18" charset="0"/>
            </a:endParaRPr>
          </a:p>
          <a:p>
            <a:pPr algn="ctr"/>
            <a:r>
              <a:rPr lang="ru-RU" sz="1400" dirty="0" smtClean="0">
                <a:solidFill>
                  <a:srgbClr val="002060"/>
                </a:solidFill>
                <a:latin typeface="Times New Roman" panose="02020603050405020304" pitchFamily="18" charset="0"/>
                <a:ea typeface="Times New Roman"/>
                <a:cs typeface="Times New Roman" panose="02020603050405020304" pitchFamily="18" charset="0"/>
              </a:rPr>
              <a:t>                                        Шарангского муниципального округа</a:t>
            </a:r>
          </a:p>
          <a:p>
            <a:pPr algn="ctr"/>
            <a:r>
              <a:rPr lang="ru-RU" sz="1400" dirty="0" smtClean="0">
                <a:solidFill>
                  <a:srgbClr val="002060"/>
                </a:solidFill>
                <a:latin typeface="Times New Roman" panose="02020603050405020304" pitchFamily="18" charset="0"/>
                <a:ea typeface="Times New Roman"/>
                <a:cs typeface="Times New Roman" panose="02020603050405020304" pitchFamily="18" charset="0"/>
              </a:rPr>
              <a:t>                                       на 2026 </a:t>
            </a:r>
            <a:r>
              <a:rPr lang="ru-RU" sz="1400" dirty="0">
                <a:solidFill>
                  <a:srgbClr val="002060"/>
                </a:solidFill>
                <a:latin typeface="Times New Roman" panose="02020603050405020304" pitchFamily="18" charset="0"/>
                <a:ea typeface="Times New Roman"/>
                <a:cs typeface="Times New Roman" panose="02020603050405020304" pitchFamily="18" charset="0"/>
              </a:rPr>
              <a:t>год и</a:t>
            </a:r>
            <a:r>
              <a:rPr lang="ru-RU" sz="1400" spc="5" dirty="0">
                <a:solidFill>
                  <a:srgbClr val="002060"/>
                </a:solidFill>
                <a:latin typeface="Times New Roman" panose="02020603050405020304" pitchFamily="18" charset="0"/>
                <a:ea typeface="Times New Roman"/>
                <a:cs typeface="Times New Roman" panose="02020603050405020304" pitchFamily="18" charset="0"/>
              </a:rPr>
              <a:t> </a:t>
            </a:r>
            <a:r>
              <a:rPr lang="ru-RU" sz="1400" dirty="0">
                <a:solidFill>
                  <a:srgbClr val="002060"/>
                </a:solidFill>
                <a:latin typeface="Times New Roman" panose="02020603050405020304" pitchFamily="18" charset="0"/>
                <a:ea typeface="Times New Roman"/>
                <a:cs typeface="Times New Roman" panose="02020603050405020304" pitchFamily="18" charset="0"/>
              </a:rPr>
              <a:t>на</a:t>
            </a:r>
            <a:r>
              <a:rPr lang="ru-RU" sz="1400" spc="-10" dirty="0">
                <a:solidFill>
                  <a:srgbClr val="002060"/>
                </a:solidFill>
                <a:latin typeface="Times New Roman" panose="02020603050405020304" pitchFamily="18" charset="0"/>
                <a:ea typeface="Times New Roman"/>
                <a:cs typeface="Times New Roman" panose="02020603050405020304" pitchFamily="18" charset="0"/>
              </a:rPr>
              <a:t> </a:t>
            </a:r>
            <a:r>
              <a:rPr lang="ru-RU" sz="1400" dirty="0">
                <a:solidFill>
                  <a:srgbClr val="002060"/>
                </a:solidFill>
                <a:latin typeface="Times New Roman" panose="02020603050405020304" pitchFamily="18" charset="0"/>
                <a:ea typeface="Times New Roman"/>
                <a:cs typeface="Times New Roman" panose="02020603050405020304" pitchFamily="18" charset="0"/>
              </a:rPr>
              <a:t>плановый</a:t>
            </a:r>
            <a:r>
              <a:rPr lang="ru-RU" sz="1400" spc="5" dirty="0">
                <a:solidFill>
                  <a:srgbClr val="002060"/>
                </a:solidFill>
                <a:latin typeface="Times New Roman" panose="02020603050405020304" pitchFamily="18" charset="0"/>
                <a:ea typeface="Times New Roman"/>
                <a:cs typeface="Times New Roman" panose="02020603050405020304" pitchFamily="18" charset="0"/>
              </a:rPr>
              <a:t> </a:t>
            </a:r>
            <a:r>
              <a:rPr lang="ru-RU" sz="1400" dirty="0">
                <a:solidFill>
                  <a:srgbClr val="002060"/>
                </a:solidFill>
                <a:latin typeface="Times New Roman" panose="02020603050405020304" pitchFamily="18" charset="0"/>
                <a:ea typeface="Times New Roman"/>
                <a:cs typeface="Times New Roman" panose="02020603050405020304" pitchFamily="18" charset="0"/>
              </a:rPr>
              <a:t>период </a:t>
            </a:r>
            <a:r>
              <a:rPr lang="ru-RU" sz="1400" dirty="0" smtClean="0">
                <a:solidFill>
                  <a:srgbClr val="002060"/>
                </a:solidFill>
                <a:latin typeface="Times New Roman" panose="02020603050405020304" pitchFamily="18" charset="0"/>
                <a:ea typeface="Times New Roman"/>
                <a:cs typeface="Times New Roman" panose="02020603050405020304" pitchFamily="18" charset="0"/>
              </a:rPr>
              <a:t>2027 </a:t>
            </a:r>
            <a:r>
              <a:rPr lang="ru-RU" sz="1400" dirty="0">
                <a:solidFill>
                  <a:srgbClr val="002060"/>
                </a:solidFill>
                <a:latin typeface="Times New Roman" panose="02020603050405020304" pitchFamily="18" charset="0"/>
                <a:ea typeface="Times New Roman"/>
                <a:cs typeface="Times New Roman" panose="02020603050405020304" pitchFamily="18" charset="0"/>
              </a:rPr>
              <a:t>и</a:t>
            </a:r>
            <a:r>
              <a:rPr lang="ru-RU" sz="1400" spc="5" dirty="0">
                <a:solidFill>
                  <a:srgbClr val="002060"/>
                </a:solidFill>
                <a:latin typeface="Times New Roman" panose="02020603050405020304" pitchFamily="18" charset="0"/>
                <a:ea typeface="Times New Roman"/>
                <a:cs typeface="Times New Roman" panose="02020603050405020304" pitchFamily="18" charset="0"/>
              </a:rPr>
              <a:t> </a:t>
            </a:r>
            <a:r>
              <a:rPr lang="ru-RU" sz="1400" dirty="0" smtClean="0">
                <a:solidFill>
                  <a:srgbClr val="002060"/>
                </a:solidFill>
                <a:latin typeface="Times New Roman" panose="02020603050405020304" pitchFamily="18" charset="0"/>
                <a:ea typeface="Times New Roman"/>
                <a:cs typeface="Times New Roman" panose="02020603050405020304" pitchFamily="18" charset="0"/>
              </a:rPr>
              <a:t>2028 годов</a:t>
            </a:r>
            <a:endParaRPr lang="ru-RU" dirty="0">
              <a:solidFill>
                <a:srgbClr val="002060"/>
              </a:solidFill>
            </a:endParaRPr>
          </a:p>
        </p:txBody>
      </p:sp>
      <p:sp>
        <p:nvSpPr>
          <p:cNvPr id="14" name="TextBox 13"/>
          <p:cNvSpPr txBox="1"/>
          <p:nvPr/>
        </p:nvSpPr>
        <p:spPr>
          <a:xfrm>
            <a:off x="4608004" y="5549859"/>
            <a:ext cx="184731" cy="369332"/>
          </a:xfrm>
          <a:prstGeom prst="rect">
            <a:avLst/>
          </a:prstGeom>
          <a:noFill/>
        </p:spPr>
        <p:txBody>
          <a:bodyPr wrap="none" rtlCol="0">
            <a:spAutoFit/>
          </a:bodyPr>
          <a:lstStyle/>
          <a:p>
            <a:endParaRPr lang="ru-RU" dirty="0"/>
          </a:p>
        </p:txBody>
      </p:sp>
      <p:sp>
        <p:nvSpPr>
          <p:cNvPr id="16" name="TextBox 15"/>
          <p:cNvSpPr txBox="1"/>
          <p:nvPr/>
        </p:nvSpPr>
        <p:spPr>
          <a:xfrm>
            <a:off x="4211960" y="5373216"/>
            <a:ext cx="184731" cy="369332"/>
          </a:xfrm>
          <a:prstGeom prst="rect">
            <a:avLst/>
          </a:prstGeom>
          <a:noFill/>
        </p:spPr>
        <p:txBody>
          <a:bodyPr wrap="none" rtlCol="0">
            <a:spAutoFit/>
          </a:bodyPr>
          <a:lstStyle/>
          <a:p>
            <a:endParaRPr lang="ru-RU" dirty="0"/>
          </a:p>
        </p:txBody>
      </p:sp>
      <p:sp>
        <p:nvSpPr>
          <p:cNvPr id="17" name="TextBox 16"/>
          <p:cNvSpPr txBox="1"/>
          <p:nvPr/>
        </p:nvSpPr>
        <p:spPr>
          <a:xfrm>
            <a:off x="1613251" y="4621163"/>
            <a:ext cx="7358673" cy="738664"/>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ctr"/>
            <a:r>
              <a:rPr lang="ru-RU" sz="1400" dirty="0" smtClean="0">
                <a:solidFill>
                  <a:srgbClr val="002060"/>
                </a:solidFill>
                <a:latin typeface="Times New Roman"/>
                <a:ea typeface="Times New Roman"/>
              </a:rPr>
              <a:t>Формирование проекта</a:t>
            </a:r>
            <a:r>
              <a:rPr lang="ru-RU" sz="1400" spc="5" dirty="0" smtClean="0">
                <a:solidFill>
                  <a:srgbClr val="002060"/>
                </a:solidFill>
                <a:latin typeface="Times New Roman"/>
                <a:ea typeface="Times New Roman"/>
              </a:rPr>
              <a:t> </a:t>
            </a:r>
            <a:r>
              <a:rPr lang="ru-RU" sz="1400" dirty="0">
                <a:solidFill>
                  <a:srgbClr val="002060"/>
                </a:solidFill>
                <a:latin typeface="Times New Roman"/>
                <a:ea typeface="Times New Roman"/>
              </a:rPr>
              <a:t>решения</a:t>
            </a:r>
            <a:r>
              <a:rPr lang="ru-RU" sz="1400" spc="5" dirty="0">
                <a:solidFill>
                  <a:srgbClr val="002060"/>
                </a:solidFill>
                <a:latin typeface="Times New Roman"/>
                <a:ea typeface="Times New Roman"/>
              </a:rPr>
              <a:t> </a:t>
            </a:r>
            <a:r>
              <a:rPr lang="ru-RU" sz="1400" dirty="0">
                <a:solidFill>
                  <a:srgbClr val="002060"/>
                </a:solidFill>
                <a:latin typeface="Times New Roman"/>
                <a:ea typeface="Times New Roman"/>
              </a:rPr>
              <a:t>Совета</a:t>
            </a:r>
            <a:r>
              <a:rPr lang="ru-RU" sz="1400" spc="5" dirty="0">
                <a:solidFill>
                  <a:srgbClr val="002060"/>
                </a:solidFill>
                <a:latin typeface="Times New Roman"/>
                <a:ea typeface="Times New Roman"/>
              </a:rPr>
              <a:t> </a:t>
            </a:r>
            <a:r>
              <a:rPr lang="ru-RU" sz="1400" dirty="0">
                <a:solidFill>
                  <a:srgbClr val="002060"/>
                </a:solidFill>
                <a:latin typeface="Times New Roman"/>
                <a:ea typeface="Times New Roman"/>
              </a:rPr>
              <a:t>депутатов</a:t>
            </a:r>
            <a:r>
              <a:rPr lang="ru-RU" sz="1400" spc="5" dirty="0">
                <a:solidFill>
                  <a:srgbClr val="002060"/>
                </a:solidFill>
                <a:latin typeface="Times New Roman"/>
                <a:ea typeface="Times New Roman"/>
              </a:rPr>
              <a:t> </a:t>
            </a:r>
            <a:endParaRPr lang="ru-RU" sz="1400" spc="5" dirty="0" smtClean="0">
              <a:solidFill>
                <a:srgbClr val="002060"/>
              </a:solidFill>
              <a:latin typeface="Times New Roman"/>
              <a:ea typeface="Times New Roman"/>
            </a:endParaRPr>
          </a:p>
          <a:p>
            <a:pPr algn="ctr"/>
            <a:r>
              <a:rPr lang="ru-RU" sz="1400" dirty="0" smtClean="0">
                <a:solidFill>
                  <a:srgbClr val="002060"/>
                </a:solidFill>
                <a:latin typeface="Times New Roman"/>
                <a:ea typeface="Times New Roman"/>
              </a:rPr>
              <a:t>Шарангского</a:t>
            </a:r>
            <a:r>
              <a:rPr lang="ru-RU" sz="1400" spc="-285" dirty="0" smtClean="0">
                <a:solidFill>
                  <a:srgbClr val="002060"/>
                </a:solidFill>
                <a:latin typeface="Times New Roman"/>
                <a:ea typeface="Times New Roman"/>
              </a:rPr>
              <a:t> </a:t>
            </a:r>
            <a:r>
              <a:rPr lang="ru-RU" sz="1400" dirty="0" smtClean="0">
                <a:solidFill>
                  <a:srgbClr val="002060"/>
                </a:solidFill>
                <a:latin typeface="Times New Roman"/>
                <a:ea typeface="Times New Roman"/>
              </a:rPr>
              <a:t>муниципального</a:t>
            </a:r>
            <a:r>
              <a:rPr lang="ru-RU" sz="1400" spc="5" dirty="0">
                <a:solidFill>
                  <a:srgbClr val="002060"/>
                </a:solidFill>
                <a:latin typeface="Times New Roman"/>
                <a:ea typeface="Times New Roman"/>
              </a:rPr>
              <a:t> </a:t>
            </a:r>
            <a:r>
              <a:rPr lang="ru-RU" sz="1400" dirty="0" smtClean="0">
                <a:solidFill>
                  <a:srgbClr val="002060"/>
                </a:solidFill>
                <a:latin typeface="Times New Roman"/>
                <a:ea typeface="Times New Roman"/>
              </a:rPr>
              <a:t>округа</a:t>
            </a:r>
            <a:r>
              <a:rPr lang="ru-RU" sz="1400" spc="5" dirty="0" smtClean="0">
                <a:solidFill>
                  <a:srgbClr val="002060"/>
                </a:solidFill>
                <a:latin typeface="Times New Roman"/>
                <a:ea typeface="Times New Roman"/>
              </a:rPr>
              <a:t> </a:t>
            </a:r>
            <a:r>
              <a:rPr lang="ru-RU" sz="1400" dirty="0" smtClean="0">
                <a:solidFill>
                  <a:srgbClr val="002060"/>
                </a:solidFill>
                <a:latin typeface="Times New Roman"/>
                <a:ea typeface="Times New Roman"/>
              </a:rPr>
              <a:t>«</a:t>
            </a:r>
            <a:r>
              <a:rPr lang="ru-RU" sz="1400" dirty="0">
                <a:solidFill>
                  <a:srgbClr val="002060"/>
                </a:solidFill>
                <a:latin typeface="Times New Roman"/>
                <a:ea typeface="Times New Roman"/>
              </a:rPr>
              <a:t>О</a:t>
            </a:r>
            <a:r>
              <a:rPr lang="ru-RU" sz="1400" spc="5" dirty="0">
                <a:solidFill>
                  <a:srgbClr val="002060"/>
                </a:solidFill>
                <a:latin typeface="Times New Roman"/>
                <a:ea typeface="Times New Roman"/>
              </a:rPr>
              <a:t> </a:t>
            </a:r>
            <a:r>
              <a:rPr lang="ru-RU" sz="1400" dirty="0">
                <a:solidFill>
                  <a:srgbClr val="002060"/>
                </a:solidFill>
                <a:latin typeface="Times New Roman"/>
                <a:ea typeface="Times New Roman"/>
              </a:rPr>
              <a:t>бюджете</a:t>
            </a:r>
            <a:r>
              <a:rPr lang="ru-RU" sz="1400" spc="5" dirty="0">
                <a:solidFill>
                  <a:srgbClr val="002060"/>
                </a:solidFill>
                <a:latin typeface="Times New Roman"/>
                <a:ea typeface="Times New Roman"/>
              </a:rPr>
              <a:t> </a:t>
            </a:r>
            <a:r>
              <a:rPr lang="ru-RU" sz="1400" dirty="0">
                <a:solidFill>
                  <a:srgbClr val="002060"/>
                </a:solidFill>
                <a:latin typeface="Times New Roman"/>
                <a:ea typeface="Times New Roman"/>
              </a:rPr>
              <a:t>Шарангского</a:t>
            </a:r>
            <a:r>
              <a:rPr lang="ru-RU" sz="1400" spc="-285" dirty="0">
                <a:solidFill>
                  <a:srgbClr val="002060"/>
                </a:solidFill>
                <a:latin typeface="Times New Roman"/>
                <a:ea typeface="Times New Roman"/>
              </a:rPr>
              <a:t> </a:t>
            </a:r>
            <a:r>
              <a:rPr lang="ru-RU" sz="1400" spc="-5" dirty="0" smtClean="0">
                <a:solidFill>
                  <a:srgbClr val="002060"/>
                </a:solidFill>
                <a:latin typeface="Times New Roman"/>
                <a:ea typeface="Times New Roman"/>
              </a:rPr>
              <a:t>муниципального</a:t>
            </a:r>
          </a:p>
          <a:p>
            <a:pPr algn="ctr"/>
            <a:r>
              <a:rPr lang="ru-RU" sz="1400" spc="-55" dirty="0" smtClean="0">
                <a:solidFill>
                  <a:srgbClr val="002060"/>
                </a:solidFill>
                <a:latin typeface="Times New Roman"/>
                <a:ea typeface="Times New Roman"/>
              </a:rPr>
              <a:t> </a:t>
            </a:r>
            <a:r>
              <a:rPr lang="ru-RU" sz="1400" dirty="0">
                <a:solidFill>
                  <a:srgbClr val="002060"/>
                </a:solidFill>
                <a:latin typeface="Times New Roman"/>
                <a:ea typeface="Times New Roman"/>
              </a:rPr>
              <a:t>округа</a:t>
            </a:r>
            <a:r>
              <a:rPr lang="ru-RU" sz="1400" spc="-75" dirty="0">
                <a:solidFill>
                  <a:srgbClr val="002060"/>
                </a:solidFill>
                <a:latin typeface="Times New Roman"/>
                <a:ea typeface="Times New Roman"/>
              </a:rPr>
              <a:t> </a:t>
            </a:r>
            <a:r>
              <a:rPr lang="ru-RU" sz="1400" dirty="0">
                <a:solidFill>
                  <a:srgbClr val="002060"/>
                </a:solidFill>
                <a:latin typeface="Times New Roman"/>
                <a:ea typeface="Times New Roman"/>
              </a:rPr>
              <a:t>на</a:t>
            </a:r>
            <a:r>
              <a:rPr lang="ru-RU" sz="1400" spc="-60" dirty="0">
                <a:solidFill>
                  <a:srgbClr val="002060"/>
                </a:solidFill>
                <a:latin typeface="Times New Roman"/>
                <a:ea typeface="Times New Roman"/>
              </a:rPr>
              <a:t> </a:t>
            </a:r>
            <a:r>
              <a:rPr lang="ru-RU" sz="1400" dirty="0" smtClean="0">
                <a:solidFill>
                  <a:srgbClr val="002060"/>
                </a:solidFill>
                <a:latin typeface="Times New Roman"/>
                <a:ea typeface="Times New Roman"/>
              </a:rPr>
              <a:t>2026</a:t>
            </a:r>
            <a:r>
              <a:rPr lang="ru-RU" sz="1400" spc="-55" dirty="0" smtClean="0">
                <a:solidFill>
                  <a:srgbClr val="002060"/>
                </a:solidFill>
                <a:latin typeface="Times New Roman"/>
                <a:ea typeface="Times New Roman"/>
              </a:rPr>
              <a:t> </a:t>
            </a:r>
            <a:r>
              <a:rPr lang="ru-RU" sz="1400" dirty="0">
                <a:solidFill>
                  <a:srgbClr val="002060"/>
                </a:solidFill>
                <a:latin typeface="Times New Roman"/>
                <a:ea typeface="Times New Roman"/>
              </a:rPr>
              <a:t>год</a:t>
            </a:r>
            <a:r>
              <a:rPr lang="ru-RU" sz="1400" spc="-70" dirty="0">
                <a:solidFill>
                  <a:srgbClr val="002060"/>
                </a:solidFill>
                <a:latin typeface="Times New Roman"/>
                <a:ea typeface="Times New Roman"/>
              </a:rPr>
              <a:t> </a:t>
            </a:r>
            <a:r>
              <a:rPr lang="ru-RU" sz="1400" dirty="0">
                <a:solidFill>
                  <a:srgbClr val="002060"/>
                </a:solidFill>
                <a:latin typeface="Times New Roman"/>
                <a:ea typeface="Times New Roman"/>
              </a:rPr>
              <a:t>и</a:t>
            </a:r>
            <a:r>
              <a:rPr lang="ru-RU" sz="1400" spc="-60" dirty="0">
                <a:solidFill>
                  <a:srgbClr val="002060"/>
                </a:solidFill>
                <a:latin typeface="Times New Roman"/>
                <a:ea typeface="Times New Roman"/>
              </a:rPr>
              <a:t> </a:t>
            </a:r>
            <a:r>
              <a:rPr lang="ru-RU" sz="1400" dirty="0">
                <a:solidFill>
                  <a:srgbClr val="002060"/>
                </a:solidFill>
                <a:latin typeface="Times New Roman"/>
                <a:ea typeface="Times New Roman"/>
              </a:rPr>
              <a:t>на</a:t>
            </a:r>
            <a:r>
              <a:rPr lang="ru-RU" sz="1400" spc="-75" dirty="0">
                <a:solidFill>
                  <a:srgbClr val="002060"/>
                </a:solidFill>
                <a:latin typeface="Times New Roman"/>
                <a:ea typeface="Times New Roman"/>
              </a:rPr>
              <a:t> </a:t>
            </a:r>
            <a:r>
              <a:rPr lang="ru-RU" sz="1400" dirty="0">
                <a:solidFill>
                  <a:srgbClr val="002060"/>
                </a:solidFill>
                <a:latin typeface="Times New Roman"/>
                <a:ea typeface="Times New Roman"/>
              </a:rPr>
              <a:t>плановый</a:t>
            </a:r>
            <a:r>
              <a:rPr lang="ru-RU" sz="1400" spc="-50" dirty="0">
                <a:solidFill>
                  <a:srgbClr val="002060"/>
                </a:solidFill>
                <a:latin typeface="Times New Roman"/>
                <a:ea typeface="Times New Roman"/>
              </a:rPr>
              <a:t> </a:t>
            </a:r>
            <a:r>
              <a:rPr lang="ru-RU" sz="1400" dirty="0">
                <a:solidFill>
                  <a:srgbClr val="002060"/>
                </a:solidFill>
                <a:latin typeface="Times New Roman"/>
                <a:ea typeface="Times New Roman"/>
              </a:rPr>
              <a:t>период</a:t>
            </a:r>
            <a:r>
              <a:rPr lang="ru-RU" sz="1400" spc="-70" dirty="0">
                <a:solidFill>
                  <a:srgbClr val="002060"/>
                </a:solidFill>
                <a:latin typeface="Times New Roman"/>
                <a:ea typeface="Times New Roman"/>
              </a:rPr>
              <a:t> </a:t>
            </a:r>
            <a:r>
              <a:rPr lang="ru-RU" sz="1400" dirty="0" smtClean="0">
                <a:solidFill>
                  <a:srgbClr val="002060"/>
                </a:solidFill>
                <a:latin typeface="Times New Roman"/>
                <a:ea typeface="Times New Roman"/>
              </a:rPr>
              <a:t>2027 </a:t>
            </a:r>
            <a:r>
              <a:rPr lang="ru-RU" sz="1400" spc="-285" dirty="0" smtClean="0">
                <a:solidFill>
                  <a:srgbClr val="002060"/>
                </a:solidFill>
                <a:latin typeface="Times New Roman"/>
                <a:ea typeface="Times New Roman"/>
              </a:rPr>
              <a:t> </a:t>
            </a:r>
            <a:r>
              <a:rPr lang="ru-RU" sz="1400" dirty="0">
                <a:solidFill>
                  <a:srgbClr val="002060"/>
                </a:solidFill>
                <a:latin typeface="Times New Roman"/>
                <a:ea typeface="Times New Roman"/>
              </a:rPr>
              <a:t>и </a:t>
            </a:r>
            <a:r>
              <a:rPr lang="ru-RU" sz="1400" dirty="0" smtClean="0">
                <a:solidFill>
                  <a:srgbClr val="002060"/>
                </a:solidFill>
                <a:latin typeface="Times New Roman"/>
                <a:ea typeface="Times New Roman"/>
              </a:rPr>
              <a:t>2028 </a:t>
            </a:r>
            <a:r>
              <a:rPr lang="ru-RU" sz="1400" dirty="0">
                <a:solidFill>
                  <a:srgbClr val="002060"/>
                </a:solidFill>
                <a:latin typeface="Times New Roman"/>
                <a:ea typeface="Times New Roman"/>
              </a:rPr>
              <a:t>годов</a:t>
            </a:r>
            <a:r>
              <a:rPr lang="ru-RU" sz="1400" dirty="0" smtClean="0">
                <a:solidFill>
                  <a:srgbClr val="002060"/>
                </a:solidFill>
                <a:latin typeface="Times New Roman"/>
                <a:ea typeface="Times New Roman"/>
              </a:rPr>
              <a:t>»</a:t>
            </a:r>
            <a:endParaRPr lang="ru-RU" sz="1400" dirty="0">
              <a:solidFill>
                <a:srgbClr val="002060"/>
              </a:solidFill>
              <a:latin typeface="Times New Roman"/>
              <a:ea typeface="Times New Roman"/>
            </a:endParaRPr>
          </a:p>
        </p:txBody>
      </p:sp>
      <p:sp>
        <p:nvSpPr>
          <p:cNvPr id="20" name="TextBox 19"/>
          <p:cNvSpPr txBox="1"/>
          <p:nvPr/>
        </p:nvSpPr>
        <p:spPr>
          <a:xfrm>
            <a:off x="1613252" y="5503713"/>
            <a:ext cx="7358672" cy="523220"/>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ctr"/>
            <a:r>
              <a:rPr lang="ru-RU" sz="1400" dirty="0">
                <a:solidFill>
                  <a:srgbClr val="002060"/>
                </a:solidFill>
                <a:latin typeface="Times New Roman" panose="02020603050405020304" pitchFamily="18" charset="0"/>
                <a:cs typeface="Times New Roman" panose="02020603050405020304" pitchFamily="18" charset="0"/>
              </a:rPr>
              <a:t>Рассмотрение проекта </a:t>
            </a:r>
            <a:r>
              <a:rPr lang="ru-RU" sz="1400" dirty="0" smtClean="0">
                <a:solidFill>
                  <a:srgbClr val="002060"/>
                </a:solidFill>
                <a:latin typeface="Times New Roman" panose="02020603050405020304" pitchFamily="18" charset="0"/>
                <a:cs typeface="Times New Roman" panose="02020603050405020304" pitchFamily="18" charset="0"/>
              </a:rPr>
              <a:t>бюджета </a:t>
            </a:r>
          </a:p>
          <a:p>
            <a:pPr algn="ctr"/>
            <a:r>
              <a:rPr lang="ru-RU" sz="1400" dirty="0" smtClean="0">
                <a:solidFill>
                  <a:srgbClr val="002060"/>
                </a:solidFill>
                <a:latin typeface="Times New Roman" panose="02020603050405020304" pitchFamily="18" charset="0"/>
                <a:cs typeface="Times New Roman" panose="02020603050405020304" pitchFamily="18" charset="0"/>
              </a:rPr>
              <a:t>и принятие </a:t>
            </a:r>
            <a:r>
              <a:rPr lang="ru-RU" sz="1400" dirty="0">
                <a:solidFill>
                  <a:srgbClr val="002060"/>
                </a:solidFill>
                <a:latin typeface="Times New Roman" panose="02020603050405020304" pitchFamily="18" charset="0"/>
                <a:cs typeface="Times New Roman" panose="02020603050405020304" pitchFamily="18" charset="0"/>
              </a:rPr>
              <a:t>проекта бюджета Советом депутатов</a:t>
            </a:r>
          </a:p>
        </p:txBody>
      </p:sp>
      <p:sp>
        <p:nvSpPr>
          <p:cNvPr id="35" name="TextBox 34"/>
          <p:cNvSpPr txBox="1"/>
          <p:nvPr/>
        </p:nvSpPr>
        <p:spPr>
          <a:xfrm>
            <a:off x="1613251" y="6200429"/>
            <a:ext cx="7358671" cy="523220"/>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Вступление в силу Решения о бюджете </a:t>
            </a:r>
          </a:p>
          <a:p>
            <a:pPr algn="ctr"/>
            <a:r>
              <a:rPr lang="ru-RU" sz="1400"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 </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0" y="919490"/>
            <a:ext cx="2137838" cy="277262"/>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Июнь-июль</a:t>
            </a:r>
          </a:p>
        </p:txBody>
      </p:sp>
      <p:sp>
        <p:nvSpPr>
          <p:cNvPr id="21" name="Прямоугольник 20"/>
          <p:cNvSpPr/>
          <p:nvPr/>
        </p:nvSpPr>
        <p:spPr>
          <a:xfrm>
            <a:off x="-15263" y="1653697"/>
            <a:ext cx="2168363" cy="335143"/>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Times New Roman" panose="02020603050405020304" pitchFamily="18" charset="0"/>
                <a:cs typeface="Times New Roman" panose="02020603050405020304" pitchFamily="18" charset="0"/>
              </a:rPr>
              <a:t>Июль-август</a:t>
            </a:r>
          </a:p>
        </p:txBody>
      </p:sp>
      <p:sp>
        <p:nvSpPr>
          <p:cNvPr id="22" name="Прямоугольник 21"/>
          <p:cNvSpPr/>
          <p:nvPr/>
        </p:nvSpPr>
        <p:spPr>
          <a:xfrm>
            <a:off x="-29023" y="2358771"/>
            <a:ext cx="2166861" cy="278141"/>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latin typeface="Times New Roman" panose="02020603050405020304" pitchFamily="18" charset="0"/>
                <a:cs typeface="Times New Roman" panose="02020603050405020304" pitchFamily="18" charset="0"/>
              </a:rPr>
              <a:t>Август</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0" y="3102944"/>
            <a:ext cx="2153100" cy="29669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latin typeface="Times New Roman" panose="02020603050405020304" pitchFamily="18" charset="0"/>
                <a:cs typeface="Times New Roman" panose="02020603050405020304" pitchFamily="18" charset="0"/>
              </a:rPr>
              <a:t>Сентябрь</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14512" y="3997550"/>
            <a:ext cx="2137838" cy="295546"/>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latin typeface="Times New Roman" panose="02020603050405020304" pitchFamily="18" charset="0"/>
                <a:cs typeface="Times New Roman" panose="02020603050405020304" pitchFamily="18" charset="0"/>
              </a:rPr>
              <a:t>Октябрь</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9024" y="4751790"/>
            <a:ext cx="2166861" cy="333394"/>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latin typeface="Times New Roman" panose="02020603050405020304" pitchFamily="18" charset="0"/>
                <a:cs typeface="Times New Roman" panose="02020603050405020304" pitchFamily="18" charset="0"/>
              </a:rPr>
              <a:t>Ноябрь</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9024" y="5615460"/>
            <a:ext cx="2152350" cy="29972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latin typeface="Times New Roman" panose="02020603050405020304" pitchFamily="18" charset="0"/>
                <a:cs typeface="Times New Roman" panose="02020603050405020304" pitchFamily="18" charset="0"/>
              </a:rPr>
              <a:t>Декабрь</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14512" y="6309320"/>
            <a:ext cx="2137838" cy="305439"/>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latin typeface="Times New Roman" panose="02020603050405020304" pitchFamily="18" charset="0"/>
                <a:cs typeface="Times New Roman" panose="02020603050405020304" pitchFamily="18" charset="0"/>
              </a:rPr>
              <a:t>Январь</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544A1F6A-164B-43BA-A19E-4AE6BB502A21}" type="slidenum">
              <a:rPr lang="ru-RU" smtClean="0">
                <a:solidFill>
                  <a:srgbClr val="C6E7FC">
                    <a:lumMod val="50000"/>
                  </a:srgbClr>
                </a:solidFill>
              </a:rPr>
              <a:pPr/>
              <a:t>10</a:t>
            </a:fld>
            <a:endParaRPr lang="ru-RU" dirty="0">
              <a:solidFill>
                <a:srgbClr val="C6E7FC">
                  <a:lumMod val="50000"/>
                </a:srgbClr>
              </a:solidFill>
            </a:endParaRPr>
          </a:p>
        </p:txBody>
      </p:sp>
    </p:spTree>
    <p:extLst>
      <p:ext uri="{BB962C8B-B14F-4D97-AF65-F5344CB8AC3E}">
        <p14:creationId xmlns:p14="http://schemas.microsoft.com/office/powerpoint/2010/main" val="37261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60648"/>
            <a:ext cx="7164288" cy="646331"/>
          </a:xfrm>
          <a:prstGeom prst="rect">
            <a:avLst/>
          </a:prstGeom>
          <a:solidFill>
            <a:schemeClr val="accent1">
              <a:lumMod val="60000"/>
              <a:lumOff val="40000"/>
            </a:schemeClr>
          </a:solidFill>
        </p:spPr>
        <p:txBody>
          <a:bodyPr wrap="square" rtlCol="0">
            <a:spAutoFit/>
          </a:bodyPr>
          <a:lstStyle/>
          <a:p>
            <a:pPr lvl="0" algn="ctr"/>
            <a:r>
              <a:rPr lang="ru-RU" b="1" dirty="0">
                <a:solidFill>
                  <a:srgbClr val="002060"/>
                </a:solidFill>
                <a:latin typeface="Times New Roman" pitchFamily="18" charset="0"/>
                <a:cs typeface="Times New Roman" pitchFamily="18" charset="0"/>
              </a:rPr>
              <a:t>Основные направления бюджетной </a:t>
            </a:r>
            <a:r>
              <a:rPr lang="ru-RU" b="1" dirty="0" smtClean="0">
                <a:solidFill>
                  <a:srgbClr val="002060"/>
                </a:solidFill>
                <a:latin typeface="Times New Roman" pitchFamily="18" charset="0"/>
                <a:cs typeface="Times New Roman" pitchFamily="18" charset="0"/>
              </a:rPr>
              <a:t>и </a:t>
            </a:r>
            <a:r>
              <a:rPr lang="ru-RU" b="1" dirty="0">
                <a:solidFill>
                  <a:srgbClr val="002060"/>
                </a:solidFill>
                <a:latin typeface="Times New Roman" pitchFamily="18" charset="0"/>
                <a:cs typeface="Times New Roman" pitchFamily="18" charset="0"/>
              </a:rPr>
              <a:t>налоговой политики </a:t>
            </a:r>
            <a:r>
              <a:rPr lang="ru-RU" b="1" dirty="0" smtClean="0">
                <a:solidFill>
                  <a:srgbClr val="002060"/>
                </a:solidFill>
                <a:latin typeface="Times New Roman" pitchFamily="18" charset="0"/>
                <a:cs typeface="Times New Roman" pitchFamily="18" charset="0"/>
              </a:rPr>
              <a:t>Шарангского </a:t>
            </a:r>
            <a:r>
              <a:rPr lang="ru-RU" b="1" dirty="0">
                <a:solidFill>
                  <a:srgbClr val="002060"/>
                </a:solidFill>
                <a:latin typeface="Times New Roman" pitchFamily="18" charset="0"/>
                <a:cs typeface="Times New Roman" pitchFamily="18" charset="0"/>
              </a:rPr>
              <a:t>муниципального округа </a:t>
            </a:r>
          </a:p>
        </p:txBody>
      </p:sp>
      <p:sp>
        <p:nvSpPr>
          <p:cNvPr id="13" name="Прямоугольник 12"/>
          <p:cNvSpPr/>
          <p:nvPr/>
        </p:nvSpPr>
        <p:spPr>
          <a:xfrm>
            <a:off x="3341666" y="1613626"/>
            <a:ext cx="5478805" cy="800219"/>
          </a:xfrm>
          <a:prstGeom prst="rect">
            <a:avLst/>
          </a:prstGeom>
          <a:solidFill>
            <a:schemeClr val="accent1">
              <a:lumMod val="40000"/>
              <a:lumOff val="60000"/>
            </a:schemeClr>
          </a:solidFill>
        </p:spPr>
        <p:txBody>
          <a:bodyPr wrap="square">
            <a:spAutoFit/>
          </a:bodyPr>
          <a:lstStyle/>
          <a:p>
            <a:endParaRPr lang="ru-RU" sz="1400" dirty="0" smtClean="0">
              <a:solidFill>
                <a:prstClr val="black"/>
              </a:solidFill>
              <a:latin typeface="Times New Roman" pitchFamily="18" charset="0"/>
              <a:cs typeface="Times New Roman" pitchFamily="18" charset="0"/>
            </a:endParaRPr>
          </a:p>
          <a:p>
            <a:r>
              <a:rPr lang="ru-RU" sz="1600" dirty="0" smtClean="0">
                <a:solidFill>
                  <a:srgbClr val="002060"/>
                </a:solidFill>
                <a:latin typeface="Times New Roman" pitchFamily="18" charset="0"/>
                <a:cs typeface="Times New Roman" pitchFamily="18" charset="0"/>
              </a:rPr>
              <a:t>Сохранение </a:t>
            </a:r>
            <a:r>
              <a:rPr lang="ru-RU" sz="1600" dirty="0">
                <a:solidFill>
                  <a:srgbClr val="002060"/>
                </a:solidFill>
                <a:latin typeface="Times New Roman" pitchFamily="18" charset="0"/>
                <a:cs typeface="Times New Roman" pitchFamily="18" charset="0"/>
              </a:rPr>
              <a:t>и развитие </a:t>
            </a:r>
            <a:r>
              <a:rPr lang="ru-RU" sz="1600" dirty="0" smtClean="0">
                <a:solidFill>
                  <a:srgbClr val="002060"/>
                </a:solidFill>
                <a:latin typeface="Times New Roman" pitchFamily="18" charset="0"/>
                <a:cs typeface="Times New Roman" pitchFamily="18" charset="0"/>
              </a:rPr>
              <a:t>налогового потенциала </a:t>
            </a:r>
            <a:r>
              <a:rPr lang="ru-RU" sz="1600" dirty="0">
                <a:solidFill>
                  <a:srgbClr val="002060"/>
                </a:solidFill>
                <a:latin typeface="Times New Roman" pitchFamily="18" charset="0"/>
                <a:cs typeface="Times New Roman" pitchFamily="18" charset="0"/>
              </a:rPr>
              <a:t>на территории </a:t>
            </a:r>
            <a:r>
              <a:rPr lang="ru-RU" sz="1600" dirty="0" smtClean="0">
                <a:solidFill>
                  <a:srgbClr val="002060"/>
                </a:solidFill>
                <a:latin typeface="Times New Roman" pitchFamily="18" charset="0"/>
                <a:cs typeface="Times New Roman" pitchFamily="18" charset="0"/>
              </a:rPr>
              <a:t>округа</a:t>
            </a:r>
            <a:endParaRPr lang="ru-RU" sz="1600" dirty="0">
              <a:solidFill>
                <a:srgbClr val="002060"/>
              </a:solidFill>
              <a:latin typeface="Times New Roman" pitchFamily="18" charset="0"/>
              <a:cs typeface="Times New Roman" pitchFamily="18" charset="0"/>
            </a:endParaRPr>
          </a:p>
        </p:txBody>
      </p:sp>
      <p:sp>
        <p:nvSpPr>
          <p:cNvPr id="15" name="Прямоугольник 14"/>
          <p:cNvSpPr/>
          <p:nvPr/>
        </p:nvSpPr>
        <p:spPr>
          <a:xfrm>
            <a:off x="3372983" y="3212975"/>
            <a:ext cx="5447488" cy="800219"/>
          </a:xfrm>
          <a:prstGeom prst="rect">
            <a:avLst/>
          </a:prstGeom>
          <a:solidFill>
            <a:schemeClr val="accent1">
              <a:lumMod val="40000"/>
              <a:lumOff val="60000"/>
            </a:schemeClr>
          </a:solidFill>
        </p:spPr>
        <p:txBody>
          <a:bodyPr wrap="square">
            <a:spAutoFit/>
          </a:bodyPr>
          <a:lstStyle/>
          <a:p>
            <a:endParaRPr lang="ru-RU" sz="1600" dirty="0" smtClean="0">
              <a:solidFill>
                <a:prstClr val="black"/>
              </a:solidFill>
              <a:latin typeface="Times New Roman" pitchFamily="18" charset="0"/>
              <a:cs typeface="Times New Roman" pitchFamily="18" charset="0"/>
            </a:endParaRPr>
          </a:p>
          <a:p>
            <a:r>
              <a:rPr lang="ru-RU" sz="1600" dirty="0" smtClean="0">
                <a:solidFill>
                  <a:srgbClr val="002060"/>
                </a:solidFill>
                <a:latin typeface="Times New Roman" pitchFamily="18" charset="0"/>
                <a:cs typeface="Times New Roman" pitchFamily="18" charset="0"/>
              </a:rPr>
              <a:t>Повышение </a:t>
            </a:r>
            <a:r>
              <a:rPr lang="ru-RU" sz="1600" dirty="0">
                <a:solidFill>
                  <a:srgbClr val="002060"/>
                </a:solidFill>
                <a:latin typeface="Times New Roman" pitchFamily="18" charset="0"/>
                <a:cs typeface="Times New Roman" pitchFamily="18" charset="0"/>
              </a:rPr>
              <a:t>качества </a:t>
            </a:r>
            <a:r>
              <a:rPr lang="ru-RU" sz="1600" dirty="0" smtClean="0">
                <a:solidFill>
                  <a:srgbClr val="002060"/>
                </a:solidFill>
                <a:latin typeface="Times New Roman" pitchFamily="18" charset="0"/>
                <a:cs typeface="Times New Roman" pitchFamily="18" charset="0"/>
              </a:rPr>
              <a:t>оказываемых муниципальных услуг</a:t>
            </a:r>
          </a:p>
          <a:p>
            <a:r>
              <a:rPr lang="ru-RU" sz="1400" dirty="0" smtClean="0">
                <a:solidFill>
                  <a:prstClr val="black"/>
                </a:solidFill>
                <a:latin typeface="Times New Roman" pitchFamily="18" charset="0"/>
                <a:cs typeface="Times New Roman" pitchFamily="18" charset="0"/>
              </a:rPr>
              <a:t> </a:t>
            </a:r>
            <a:endParaRPr lang="ru-RU" sz="1400" dirty="0">
              <a:solidFill>
                <a:prstClr val="black"/>
              </a:solidFill>
              <a:latin typeface="Times New Roman" pitchFamily="18" charset="0"/>
              <a:cs typeface="Times New Roman" pitchFamily="18" charset="0"/>
            </a:endParaRPr>
          </a:p>
        </p:txBody>
      </p:sp>
      <p:sp>
        <p:nvSpPr>
          <p:cNvPr id="17" name="Прямоугольник 16"/>
          <p:cNvSpPr/>
          <p:nvPr/>
        </p:nvSpPr>
        <p:spPr>
          <a:xfrm>
            <a:off x="3372983" y="4779113"/>
            <a:ext cx="5447488" cy="800219"/>
          </a:xfrm>
          <a:prstGeom prst="rect">
            <a:avLst/>
          </a:prstGeom>
          <a:solidFill>
            <a:schemeClr val="accent1">
              <a:lumMod val="40000"/>
              <a:lumOff val="60000"/>
            </a:schemeClr>
          </a:solidFill>
        </p:spPr>
        <p:txBody>
          <a:bodyPr wrap="square">
            <a:spAutoFit/>
          </a:bodyPr>
          <a:lstStyle/>
          <a:p>
            <a:endParaRPr lang="ru-RU" sz="1400" dirty="0" smtClean="0">
              <a:solidFill>
                <a:prstClr val="black"/>
              </a:solidFill>
              <a:latin typeface="Times New Roman" pitchFamily="18" charset="0"/>
              <a:cs typeface="Times New Roman" pitchFamily="18" charset="0"/>
            </a:endParaRPr>
          </a:p>
          <a:p>
            <a:r>
              <a:rPr lang="ru-RU" sz="1600" dirty="0" smtClean="0">
                <a:solidFill>
                  <a:srgbClr val="002060"/>
                </a:solidFill>
                <a:latin typeface="Times New Roman" pitchFamily="18" charset="0"/>
                <a:cs typeface="Times New Roman" pitchFamily="18" charset="0"/>
              </a:rPr>
              <a:t>Реализация </a:t>
            </a:r>
            <a:r>
              <a:rPr lang="ru-RU" sz="1600" dirty="0">
                <a:solidFill>
                  <a:srgbClr val="002060"/>
                </a:solidFill>
                <a:latin typeface="Times New Roman" pitchFamily="18" charset="0"/>
                <a:cs typeface="Times New Roman" pitchFamily="18" charset="0"/>
              </a:rPr>
              <a:t>принципов открытости и прозрачности </a:t>
            </a:r>
            <a:r>
              <a:rPr lang="ru-RU" sz="1600" dirty="0" smtClean="0">
                <a:solidFill>
                  <a:srgbClr val="002060"/>
                </a:solidFill>
                <a:latin typeface="Times New Roman" pitchFamily="18" charset="0"/>
                <a:cs typeface="Times New Roman" pitchFamily="18" charset="0"/>
              </a:rPr>
              <a:t>управления муниципальными </a:t>
            </a:r>
            <a:r>
              <a:rPr lang="ru-RU" sz="1600" dirty="0">
                <a:solidFill>
                  <a:srgbClr val="002060"/>
                </a:solidFill>
                <a:latin typeface="Times New Roman" pitchFamily="18" charset="0"/>
                <a:cs typeface="Times New Roman" pitchFamily="18" charset="0"/>
              </a:rPr>
              <a:t>финансами </a:t>
            </a:r>
            <a:endParaRPr lang="ru-RU" sz="1600" dirty="0" smtClean="0">
              <a:solidFill>
                <a:srgbClr val="002060"/>
              </a:solidFill>
              <a:latin typeface="Times New Roman" pitchFamily="18" charset="0"/>
              <a:cs typeface="Times New Roman" pitchFamily="18" charset="0"/>
            </a:endParaRPr>
          </a:p>
        </p:txBody>
      </p:sp>
      <p:sp>
        <p:nvSpPr>
          <p:cNvPr id="18" name="Прямоугольник 17"/>
          <p:cNvSpPr/>
          <p:nvPr/>
        </p:nvSpPr>
        <p:spPr>
          <a:xfrm>
            <a:off x="220186" y="5733256"/>
            <a:ext cx="5599067" cy="800219"/>
          </a:xfrm>
          <a:prstGeom prst="rect">
            <a:avLst/>
          </a:prstGeom>
          <a:solidFill>
            <a:schemeClr val="accent1">
              <a:lumMod val="20000"/>
              <a:lumOff val="80000"/>
            </a:schemeClr>
          </a:solidFill>
          <a:effectLst>
            <a:glow rad="228600">
              <a:schemeClr val="accent1">
                <a:satMod val="175000"/>
                <a:alpha val="40000"/>
              </a:schemeClr>
            </a:glow>
          </a:effectLst>
        </p:spPr>
        <p:txBody>
          <a:bodyPr wrap="square">
            <a:spAutoFit/>
          </a:bodyPr>
          <a:lstStyle/>
          <a:p>
            <a:endParaRPr lang="ru-RU" sz="1600" dirty="0" smtClean="0">
              <a:solidFill>
                <a:prstClr val="black"/>
              </a:solidFill>
              <a:latin typeface="Times New Roman" pitchFamily="18" charset="0"/>
              <a:cs typeface="Times New Roman" pitchFamily="18" charset="0"/>
            </a:endParaRPr>
          </a:p>
          <a:p>
            <a:r>
              <a:rPr lang="ru-RU" sz="1600" dirty="0" smtClean="0">
                <a:solidFill>
                  <a:srgbClr val="002060"/>
                </a:solidFill>
                <a:latin typeface="Times New Roman" pitchFamily="18" charset="0"/>
                <a:cs typeface="Times New Roman" pitchFamily="18" charset="0"/>
              </a:rPr>
              <a:t>Безусловное исполнение </a:t>
            </a:r>
            <a:r>
              <a:rPr lang="ru-RU" sz="1600" dirty="0">
                <a:solidFill>
                  <a:srgbClr val="002060"/>
                </a:solidFill>
                <a:latin typeface="Times New Roman" pitchFamily="18" charset="0"/>
                <a:cs typeface="Times New Roman" pitchFamily="18" charset="0"/>
              </a:rPr>
              <a:t>всех принятых </a:t>
            </a:r>
            <a:r>
              <a:rPr lang="ru-RU" sz="1600" dirty="0" smtClean="0">
                <a:solidFill>
                  <a:srgbClr val="002060"/>
                </a:solidFill>
                <a:latin typeface="Times New Roman" pitchFamily="18" charset="0"/>
                <a:cs typeface="Times New Roman" pitchFamily="18" charset="0"/>
              </a:rPr>
              <a:t>обязательств</a:t>
            </a:r>
          </a:p>
          <a:p>
            <a:r>
              <a:rPr lang="ru-RU" sz="1400" dirty="0" smtClean="0">
                <a:solidFill>
                  <a:prstClr val="black"/>
                </a:solidFill>
                <a:latin typeface="Times New Roman" pitchFamily="18" charset="0"/>
                <a:cs typeface="Times New Roman" pitchFamily="18" charset="0"/>
              </a:rPr>
              <a:t> </a:t>
            </a:r>
            <a:endParaRPr lang="ru-RU" sz="1400" dirty="0">
              <a:solidFill>
                <a:prstClr val="black"/>
              </a:solidFill>
              <a:latin typeface="Times New Roman" pitchFamily="18" charset="0"/>
              <a:cs typeface="Times New Roman" pitchFamily="18" charset="0"/>
            </a:endParaRPr>
          </a:p>
        </p:txBody>
      </p:sp>
      <p:sp>
        <p:nvSpPr>
          <p:cNvPr id="12" name="Прямоугольник 11"/>
          <p:cNvSpPr/>
          <p:nvPr/>
        </p:nvSpPr>
        <p:spPr>
          <a:xfrm>
            <a:off x="202629" y="1170968"/>
            <a:ext cx="5616624" cy="584775"/>
          </a:xfrm>
          <a:prstGeom prst="rect">
            <a:avLst/>
          </a:prstGeom>
          <a:solidFill>
            <a:schemeClr val="accent1">
              <a:lumMod val="20000"/>
              <a:lumOff val="80000"/>
            </a:schemeClr>
          </a:solidFill>
          <a:effectLst>
            <a:glow rad="228600">
              <a:schemeClr val="accent1">
                <a:satMod val="175000"/>
                <a:alpha val="40000"/>
              </a:schemeClr>
            </a:glow>
          </a:effectLst>
        </p:spPr>
        <p:txBody>
          <a:bodyPr wrap="square">
            <a:spAutoFit/>
          </a:bodyPr>
          <a:lstStyle/>
          <a:p>
            <a:r>
              <a:rPr lang="ru-RU" sz="1600" dirty="0" smtClean="0">
                <a:solidFill>
                  <a:srgbClr val="002060"/>
                </a:solidFill>
                <a:latin typeface="Times New Roman" pitchFamily="18" charset="0"/>
                <a:cs typeface="Times New Roman" pitchFamily="18" charset="0"/>
              </a:rPr>
              <a:t>Обеспечение </a:t>
            </a:r>
            <a:r>
              <a:rPr lang="ru-RU" sz="1600" dirty="0">
                <a:solidFill>
                  <a:srgbClr val="002060"/>
                </a:solidFill>
                <a:latin typeface="Times New Roman" pitchFamily="18" charset="0"/>
                <a:cs typeface="Times New Roman" pitchFamily="18" charset="0"/>
              </a:rPr>
              <a:t>сбалансированности и устойчивости бюджетной системы округа </a:t>
            </a:r>
          </a:p>
        </p:txBody>
      </p:sp>
      <p:sp>
        <p:nvSpPr>
          <p:cNvPr id="14" name="Прямоугольник 13"/>
          <p:cNvSpPr/>
          <p:nvPr/>
        </p:nvSpPr>
        <p:spPr>
          <a:xfrm>
            <a:off x="191236" y="2570186"/>
            <a:ext cx="5616624" cy="800219"/>
          </a:xfrm>
          <a:prstGeom prst="rect">
            <a:avLst/>
          </a:prstGeom>
          <a:solidFill>
            <a:schemeClr val="accent1">
              <a:lumMod val="20000"/>
              <a:lumOff val="80000"/>
            </a:schemeClr>
          </a:solidFill>
          <a:effectLst>
            <a:glow rad="228600">
              <a:schemeClr val="accent1">
                <a:satMod val="175000"/>
                <a:alpha val="40000"/>
              </a:schemeClr>
            </a:glow>
          </a:effectLst>
        </p:spPr>
        <p:txBody>
          <a:bodyPr wrap="square">
            <a:spAutoFit/>
          </a:bodyPr>
          <a:lstStyle/>
          <a:p>
            <a:pPr algn="ctr"/>
            <a:endParaRPr lang="ru-RU" sz="1600" dirty="0" smtClean="0">
              <a:solidFill>
                <a:prstClr val="black"/>
              </a:solidFill>
              <a:latin typeface="Times New Roman" pitchFamily="18" charset="0"/>
              <a:cs typeface="Times New Roman" pitchFamily="18" charset="0"/>
            </a:endParaRPr>
          </a:p>
          <a:p>
            <a:r>
              <a:rPr lang="ru-RU" sz="1600" dirty="0" smtClean="0">
                <a:solidFill>
                  <a:srgbClr val="002060"/>
                </a:solidFill>
                <a:latin typeface="Times New Roman" pitchFamily="18" charset="0"/>
                <a:cs typeface="Times New Roman" pitchFamily="18" charset="0"/>
              </a:rPr>
              <a:t>Повышение </a:t>
            </a:r>
            <a:r>
              <a:rPr lang="ru-RU" sz="1600" dirty="0">
                <a:solidFill>
                  <a:srgbClr val="002060"/>
                </a:solidFill>
                <a:latin typeface="Times New Roman" pitchFamily="18" charset="0"/>
                <a:cs typeface="Times New Roman" pitchFamily="18" charset="0"/>
              </a:rPr>
              <a:t>эффективности </a:t>
            </a:r>
            <a:r>
              <a:rPr lang="ru-RU" sz="1600" dirty="0" smtClean="0">
                <a:solidFill>
                  <a:srgbClr val="002060"/>
                </a:solidFill>
                <a:latin typeface="Times New Roman" pitchFamily="18" charset="0"/>
                <a:cs typeface="Times New Roman" pitchFamily="18" charset="0"/>
              </a:rPr>
              <a:t>муниципального управления</a:t>
            </a:r>
          </a:p>
          <a:p>
            <a:pPr algn="ctr"/>
            <a:r>
              <a:rPr lang="ru-RU" sz="1400" dirty="0" smtClean="0">
                <a:solidFill>
                  <a:prstClr val="black"/>
                </a:solidFill>
                <a:latin typeface="Times New Roman" pitchFamily="18" charset="0"/>
                <a:cs typeface="Times New Roman" pitchFamily="18" charset="0"/>
              </a:rPr>
              <a:t> </a:t>
            </a:r>
            <a:endParaRPr lang="ru-RU" sz="1400" dirty="0">
              <a:solidFill>
                <a:prstClr val="black"/>
              </a:solidFill>
              <a:latin typeface="Times New Roman" pitchFamily="18" charset="0"/>
              <a:cs typeface="Times New Roman" pitchFamily="18" charset="0"/>
            </a:endParaRPr>
          </a:p>
        </p:txBody>
      </p:sp>
      <p:sp>
        <p:nvSpPr>
          <p:cNvPr id="16" name="Прямоугольник 15"/>
          <p:cNvSpPr/>
          <p:nvPr/>
        </p:nvSpPr>
        <p:spPr>
          <a:xfrm>
            <a:off x="189337" y="4149080"/>
            <a:ext cx="5616623" cy="800219"/>
          </a:xfrm>
          <a:prstGeom prst="rect">
            <a:avLst/>
          </a:prstGeom>
          <a:solidFill>
            <a:schemeClr val="accent1">
              <a:lumMod val="20000"/>
              <a:lumOff val="80000"/>
            </a:schemeClr>
          </a:solidFill>
          <a:effectLst>
            <a:glow rad="228600">
              <a:schemeClr val="accent1">
                <a:satMod val="175000"/>
                <a:alpha val="40000"/>
              </a:schemeClr>
            </a:glow>
          </a:effectLst>
        </p:spPr>
        <p:txBody>
          <a:bodyPr wrap="square">
            <a:spAutoFit/>
          </a:bodyPr>
          <a:lstStyle/>
          <a:p>
            <a:endParaRPr lang="ru-RU" sz="1400" dirty="0" smtClean="0">
              <a:solidFill>
                <a:prstClr val="black"/>
              </a:solidFill>
              <a:latin typeface="Times New Roman" pitchFamily="18" charset="0"/>
              <a:cs typeface="Times New Roman" pitchFamily="18" charset="0"/>
            </a:endParaRPr>
          </a:p>
          <a:p>
            <a:r>
              <a:rPr lang="ru-RU" sz="1600" dirty="0" smtClean="0">
                <a:solidFill>
                  <a:srgbClr val="002060"/>
                </a:solidFill>
                <a:latin typeface="Times New Roman" pitchFamily="18" charset="0"/>
                <a:cs typeface="Times New Roman" pitchFamily="18" charset="0"/>
              </a:rPr>
              <a:t>Повышение </a:t>
            </a:r>
            <a:r>
              <a:rPr lang="ru-RU" sz="1600" dirty="0">
                <a:solidFill>
                  <a:srgbClr val="002060"/>
                </a:solidFill>
                <a:latin typeface="Times New Roman" pitchFamily="18" charset="0"/>
                <a:cs typeface="Times New Roman" pitchFamily="18" charset="0"/>
              </a:rPr>
              <a:t>эффективности и </a:t>
            </a:r>
            <a:r>
              <a:rPr lang="ru-RU" sz="1600" dirty="0" smtClean="0">
                <a:solidFill>
                  <a:srgbClr val="002060"/>
                </a:solidFill>
                <a:latin typeface="Times New Roman" pitchFamily="18" charset="0"/>
                <a:cs typeface="Times New Roman" pitchFamily="18" charset="0"/>
              </a:rPr>
              <a:t>оптимизация </a:t>
            </a:r>
            <a:r>
              <a:rPr lang="ru-RU" sz="1600" dirty="0">
                <a:solidFill>
                  <a:srgbClr val="002060"/>
                </a:solidFill>
                <a:latin typeface="Times New Roman" pitchFamily="18" charset="0"/>
                <a:cs typeface="Times New Roman" pitchFamily="18" charset="0"/>
              </a:rPr>
              <a:t>бюджетных </a:t>
            </a:r>
            <a:r>
              <a:rPr lang="ru-RU" sz="1600" dirty="0" smtClean="0">
                <a:solidFill>
                  <a:srgbClr val="002060"/>
                </a:solidFill>
                <a:latin typeface="Times New Roman" pitchFamily="18" charset="0"/>
                <a:cs typeface="Times New Roman" pitchFamily="18" charset="0"/>
              </a:rPr>
              <a:t>расходов</a:t>
            </a:r>
          </a:p>
        </p:txBody>
      </p:sp>
      <p:sp>
        <p:nvSpPr>
          <p:cNvPr id="2" name="Номер слайда 1"/>
          <p:cNvSpPr>
            <a:spLocks noGrp="1"/>
          </p:cNvSpPr>
          <p:nvPr>
            <p:ph type="sldNum" sz="quarter" idx="12"/>
          </p:nvPr>
        </p:nvSpPr>
        <p:spPr>
          <a:xfrm>
            <a:off x="8388424" y="6350912"/>
            <a:ext cx="634752" cy="365125"/>
          </a:xfrm>
        </p:spPr>
        <p:txBody>
          <a:bodyPr/>
          <a:lstStyle/>
          <a:p>
            <a:fld id="{544A1F6A-164B-43BA-A19E-4AE6BB502A21}" type="slidenum">
              <a:rPr lang="ru-RU" smtClean="0">
                <a:solidFill>
                  <a:schemeClr val="bg2">
                    <a:lumMod val="50000"/>
                  </a:schemeClr>
                </a:solidFill>
              </a:rPr>
              <a:pPr/>
              <a:t>11</a:t>
            </a:fld>
            <a:endParaRPr lang="ru-RU" dirty="0">
              <a:solidFill>
                <a:schemeClr val="bg2">
                  <a:lumMod val="50000"/>
                </a:schemeClr>
              </a:solidFill>
            </a:endParaRPr>
          </a:p>
        </p:txBody>
      </p:sp>
    </p:spTree>
    <p:extLst>
      <p:ext uri="{BB962C8B-B14F-4D97-AF65-F5344CB8AC3E}">
        <p14:creationId xmlns:p14="http://schemas.microsoft.com/office/powerpoint/2010/main" val="97149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88640"/>
            <a:ext cx="7164287"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Показатели прогноза социально-экономического развития </a:t>
            </a:r>
          </a:p>
          <a:p>
            <a:pPr algn="ctr"/>
            <a:r>
              <a:rPr lang="ru-RU" b="1"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a:t>
            </a:r>
            <a:endParaRPr lang="ru-RU"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049147050"/>
              </p:ext>
            </p:extLst>
          </p:nvPr>
        </p:nvGraphicFramePr>
        <p:xfrm>
          <a:off x="179512" y="980728"/>
          <a:ext cx="8784976" cy="5730240"/>
        </p:xfrm>
        <a:graphic>
          <a:graphicData uri="http://schemas.openxmlformats.org/drawingml/2006/table">
            <a:tbl>
              <a:tblPr firstRow="1" bandRow="1">
                <a:tableStyleId>{21E4AEA4-8DFA-4A89-87EB-49C32662AFE0}</a:tableStyleId>
              </a:tblPr>
              <a:tblGrid>
                <a:gridCol w="3096344"/>
                <a:gridCol w="1080120"/>
                <a:gridCol w="973352"/>
                <a:gridCol w="908791"/>
                <a:gridCol w="908791"/>
                <a:gridCol w="908791"/>
                <a:gridCol w="908787"/>
              </a:tblGrid>
              <a:tr h="488352">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Показатели</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Ед.</a:t>
                      </a:r>
                      <a:r>
                        <a:rPr lang="ru-RU" sz="1400" baseline="0" dirty="0" smtClean="0">
                          <a:solidFill>
                            <a:srgbClr val="002060"/>
                          </a:solidFill>
                          <a:latin typeface="Times New Roman" panose="02020603050405020304" pitchFamily="18" charset="0"/>
                          <a:cs typeface="Times New Roman" panose="02020603050405020304" pitchFamily="18" charset="0"/>
                        </a:rPr>
                        <a:t> изм.</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2024 год факт</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2025 год оценка</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2026 год прогноз</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2027 год прогноз </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2028 год прогноз</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r>
              <a:tr h="287266">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Производство товаров и услуг</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890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1. Объем отгруженных товаров собственного производства, выполненных работ и услуг (</a:t>
                      </a:r>
                      <a:r>
                        <a:rPr kumimoji="0" lang="ru-RU"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по полному кругу предприятий)</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млн.руб.</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3 194,8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3 476,0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3 663,8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3 810,4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3 962,8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689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Индекс физического объема (ИФО)</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 к </a:t>
                      </a:r>
                      <a:r>
                        <a:rPr lang="ru-RU" sz="1400" b="0" i="0" u="none" strike="noStrike" kern="1200" baseline="0" dirty="0" err="1" smtClean="0">
                          <a:solidFill>
                            <a:srgbClr val="002060"/>
                          </a:solidFill>
                          <a:latin typeface="Times New Roman" panose="02020603050405020304" pitchFamily="18" charset="0"/>
                          <a:ea typeface="+mn-ea"/>
                          <a:cs typeface="Times New Roman" panose="02020603050405020304" pitchFamily="18" charset="0"/>
                        </a:rPr>
                        <a:t>предыдущ.году</a:t>
                      </a:r>
                      <a:endPar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123,8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108,8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105,4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104,0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103,9</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890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2. Объем </a:t>
                      </a:r>
                      <a:r>
                        <a:rPr kumimoji="0" lang="ru-RU"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отгруженных товаров собственного производства, выполненных работ и услуг (</a:t>
                      </a: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по крупным и средним предприятиям)</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млн.руб.</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80,1</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71,7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75,7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78,7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81,9</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689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Индекс физического объема (ИФО)</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 к </a:t>
                      </a:r>
                      <a:r>
                        <a:rPr lang="ru-RU" sz="1400" b="0" i="0" u="none" strike="noStrike" kern="1200" baseline="0" dirty="0" err="1" smtClean="0">
                          <a:solidFill>
                            <a:srgbClr val="002060"/>
                          </a:solidFill>
                          <a:latin typeface="Times New Roman" panose="02020603050405020304" pitchFamily="18" charset="0"/>
                          <a:ea typeface="+mn-ea"/>
                          <a:cs typeface="Times New Roman" panose="02020603050405020304" pitchFamily="18" charset="0"/>
                        </a:rPr>
                        <a:t>предыдущ.году</a:t>
                      </a:r>
                      <a:endPar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90,0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89,5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105,6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104,0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104,0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7266">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Платные услуги населению</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smtClean="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88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Объем платных услуг населению (крупные и средние предприятия)</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млн.руб.</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67,4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74,4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78,8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82,7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86,6</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689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Индекс физического объема (ИФО)</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 к </a:t>
                      </a:r>
                      <a:r>
                        <a:rPr lang="ru-RU" sz="1400" b="0" i="0" u="none" strike="noStrike" kern="1200" baseline="0" dirty="0" err="1" smtClean="0">
                          <a:solidFill>
                            <a:srgbClr val="002060"/>
                          </a:solidFill>
                          <a:latin typeface="Times New Roman" panose="02020603050405020304" pitchFamily="18" charset="0"/>
                          <a:ea typeface="+mn-ea"/>
                          <a:cs typeface="Times New Roman" panose="02020603050405020304" pitchFamily="18" charset="0"/>
                        </a:rPr>
                        <a:t>предыдущ.году</a:t>
                      </a:r>
                      <a:endPar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107,1</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110,4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105,9</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104,9</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104,7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3" name="Номер слайда 2"/>
          <p:cNvSpPr>
            <a:spLocks noGrp="1"/>
          </p:cNvSpPr>
          <p:nvPr>
            <p:ph type="sldNum" sz="quarter" idx="12"/>
          </p:nvPr>
        </p:nvSpPr>
        <p:spPr/>
        <p:txBody>
          <a:bodyPr/>
          <a:lstStyle/>
          <a:p>
            <a:fld id="{544A1F6A-164B-43BA-A19E-4AE6BB502A21}" type="slidenum">
              <a:rPr lang="ru-RU" smtClean="0">
                <a:solidFill>
                  <a:srgbClr val="C6E7FC">
                    <a:lumMod val="50000"/>
                  </a:srgbClr>
                </a:solidFill>
              </a:rPr>
              <a:pPr/>
              <a:t>12</a:t>
            </a:fld>
            <a:endParaRPr lang="ru-RU" dirty="0">
              <a:solidFill>
                <a:srgbClr val="C6E7FC">
                  <a:lumMod val="50000"/>
                </a:srgbClr>
              </a:solidFill>
            </a:endParaRPr>
          </a:p>
        </p:txBody>
      </p:sp>
    </p:spTree>
    <p:extLst>
      <p:ext uri="{BB962C8B-B14F-4D97-AF65-F5344CB8AC3E}">
        <p14:creationId xmlns:p14="http://schemas.microsoft.com/office/powerpoint/2010/main" val="416970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204567967"/>
              </p:ext>
            </p:extLst>
          </p:nvPr>
        </p:nvGraphicFramePr>
        <p:xfrm>
          <a:off x="323528" y="620688"/>
          <a:ext cx="8568950" cy="6042495"/>
        </p:xfrm>
        <a:graphic>
          <a:graphicData uri="http://schemas.openxmlformats.org/drawingml/2006/table">
            <a:tbl>
              <a:tblPr firstRow="1" bandRow="1">
                <a:tableStyleId>{21E4AEA4-8DFA-4A89-87EB-49C32662AFE0}</a:tableStyleId>
              </a:tblPr>
              <a:tblGrid>
                <a:gridCol w="3301153"/>
                <a:gridCol w="835585"/>
                <a:gridCol w="886443"/>
                <a:gridCol w="886443"/>
                <a:gridCol w="886443"/>
                <a:gridCol w="886443"/>
                <a:gridCol w="886440"/>
              </a:tblGrid>
              <a:tr h="519110">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Показатели</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Ед.</a:t>
                      </a:r>
                      <a:r>
                        <a:rPr lang="ru-RU" sz="1400" baseline="0" dirty="0" smtClean="0">
                          <a:solidFill>
                            <a:srgbClr val="002060"/>
                          </a:solidFill>
                          <a:latin typeface="Times New Roman" panose="02020603050405020304" pitchFamily="18" charset="0"/>
                          <a:cs typeface="Times New Roman" panose="02020603050405020304" pitchFamily="18" charset="0"/>
                        </a:rPr>
                        <a:t> изм.</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2024 год факт</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2025 год оценка</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2026 год прогноз</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2027 год прогноз </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2028 год прогноз</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r>
              <a:tr h="200970">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Труд и занятость</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20689">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Численность работников,</a:t>
                      </a:r>
                    </a:p>
                    <a:p>
                      <a:pPr algn="ctr"/>
                      <a:r>
                        <a:rPr lang="ru-RU" sz="1400" dirty="0" smtClean="0">
                          <a:solidFill>
                            <a:srgbClr val="002060"/>
                          </a:solidFill>
                          <a:latin typeface="Times New Roman" panose="02020603050405020304" pitchFamily="18" charset="0"/>
                          <a:cs typeface="Times New Roman" panose="02020603050405020304" pitchFamily="18" charset="0"/>
                        </a:rPr>
                        <a:t>формирующих</a:t>
                      </a:r>
                      <a:r>
                        <a:rPr lang="ru-RU" sz="1400" baseline="0" dirty="0" smtClean="0">
                          <a:solidFill>
                            <a:srgbClr val="002060"/>
                          </a:solidFill>
                          <a:latin typeface="Times New Roman" panose="02020603050405020304" pitchFamily="18" charset="0"/>
                          <a:cs typeface="Times New Roman" panose="02020603050405020304" pitchFamily="18" charset="0"/>
                        </a:rPr>
                        <a:t> фонд оплаты труда</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тыс.чел</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3,785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3,764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3,764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3,764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3,764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20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Фонд заработной платы всех работников</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млн.руб</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1 882,7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2 209,2</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2 406,9</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2 606,6</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2 825,6</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20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Среднемесячная заработная плата одного работающего</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руб.</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41 450,2</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48 910,8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55 585,8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61 311,0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66 398,8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20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Уровень зарегистрированной безработицы (на конец отчетного периода)</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0,02</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0,02</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20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Численность безработных, зарегистрированных службой занятости населения (на конец отчетного периода)</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чел.</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20689">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Финансовый результат</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08666">
                <a:tc>
                  <a:txBody>
                    <a:bodyPr/>
                    <a:lstStyle/>
                    <a:p>
                      <a:r>
                        <a:rPr kumimoji="0" lang="ru-RU" sz="1400" b="0" i="0" u="none" strike="noStrike" kern="1200" cap="none" spc="0" normalizeH="0" baseline="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Прибыль прибыльных организаций (крупные и средние предприятия)</a:t>
                      </a:r>
                      <a:endParaRPr kumimoji="0" lang="ru-RU" sz="1400" b="0" i="0" u="none" strike="noStrike" kern="1200" cap="none" spc="0" normalizeH="0" baseline="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Млн.руб</a:t>
                      </a:r>
                      <a:endParaRPr lang="ru-RU" sz="1400" b="0" i="0" u="none" strike="noStrike" kern="1200" baseline="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2,9</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08666">
                <a:tc gridSpan="7">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Инвестиции</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08666">
                <a:tc>
                  <a:txBody>
                    <a:bodyPr/>
                    <a:lstStyle/>
                    <a:p>
                      <a:pPr algn="ct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Инвестиции в основной капитал (по полному кругу предприятий)</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Млн.руб</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673,0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701,0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722,0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743,0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766,0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732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Индекс физического объема (ИФО)</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rPr>
                        <a:t>% к </a:t>
                      </a:r>
                      <a:r>
                        <a:rPr lang="ru-RU" sz="1400" b="0" i="0" u="none" strike="noStrike" kern="1200" baseline="0" dirty="0" err="1" smtClean="0">
                          <a:solidFill>
                            <a:srgbClr val="002060"/>
                          </a:solidFill>
                          <a:latin typeface="Times New Roman" panose="02020603050405020304" pitchFamily="18" charset="0"/>
                          <a:ea typeface="+mn-ea"/>
                          <a:cs typeface="Times New Roman" panose="02020603050405020304" pitchFamily="18" charset="0"/>
                        </a:rPr>
                        <a:t>предыдущ.году</a:t>
                      </a:r>
                      <a:endParaRPr lang="ru-RU" sz="1400" b="0" i="0" u="none" strike="noStrike" kern="1200" baseline="0" dirty="0" smtClean="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132,0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104,0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103,0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103,0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103,0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13</a:t>
            </a:fld>
            <a:endParaRPr lang="ru-RU" dirty="0">
              <a:solidFill>
                <a:srgbClr val="C6E7FC">
                  <a:lumMod val="50000"/>
                </a:srgbClr>
              </a:solidFill>
            </a:endParaRPr>
          </a:p>
        </p:txBody>
      </p:sp>
    </p:spTree>
    <p:extLst>
      <p:ext uri="{BB962C8B-B14F-4D97-AF65-F5344CB8AC3E}">
        <p14:creationId xmlns:p14="http://schemas.microsoft.com/office/powerpoint/2010/main" val="322676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3"/>
            <a:ext cx="7884368" cy="584775"/>
          </a:xfrm>
          <a:prstGeom prst="rect">
            <a:avLst/>
          </a:prstGeom>
          <a:solidFill>
            <a:schemeClr val="accent1">
              <a:lumMod val="60000"/>
              <a:lumOff val="40000"/>
            </a:schemeClr>
          </a:solidFill>
        </p:spPr>
        <p:txBody>
          <a:bodyPr wrap="square">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ДИНАМИКА ПОКАЗАТЕЛЕЙ СОЦИАЛЬНО-ЭКОНОМИЧЕСКОГО РАЗВИТИЯ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Диаграмма 4"/>
          <p:cNvGraphicFramePr/>
          <p:nvPr>
            <p:extLst>
              <p:ext uri="{D42A27DB-BD31-4B8C-83A1-F6EECF244321}">
                <p14:modId xmlns:p14="http://schemas.microsoft.com/office/powerpoint/2010/main" val="2513677642"/>
              </p:ext>
            </p:extLst>
          </p:nvPr>
        </p:nvGraphicFramePr>
        <p:xfrm>
          <a:off x="55848" y="1829078"/>
          <a:ext cx="8928992" cy="2017965"/>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p:cNvSpPr/>
          <p:nvPr/>
        </p:nvSpPr>
        <p:spPr>
          <a:xfrm>
            <a:off x="-33711" y="1340768"/>
            <a:ext cx="8820469" cy="615553"/>
          </a:xfrm>
          <a:prstGeom prst="rect">
            <a:avLst/>
          </a:prstGeom>
          <a:solidFill>
            <a:schemeClr val="accent1">
              <a:lumMod val="20000"/>
              <a:lumOff val="80000"/>
            </a:schemeClr>
          </a:solidFill>
          <a:ln>
            <a:solidFill>
              <a:schemeClr val="accent1">
                <a:lumMod val="40000"/>
                <a:lumOff val="60000"/>
              </a:schemeClr>
            </a:solidFill>
          </a:ln>
          <a:effectLst/>
        </p:spPr>
        <p:txBody>
          <a:bodyPr wrap="square">
            <a:spAutoFit/>
          </a:bodyPr>
          <a:lstStyle/>
          <a:p>
            <a:r>
              <a:rPr lang="ru-RU" b="1" dirty="0" smtClean="0">
                <a:solidFill>
                  <a:srgbClr val="002060"/>
                </a:solidFill>
                <a:latin typeface="Times New Roman" panose="02020603050405020304" pitchFamily="18" charset="0"/>
                <a:cs typeface="Times New Roman" panose="02020603050405020304" pitchFamily="18" charset="0"/>
              </a:rPr>
              <a:t>  </a:t>
            </a:r>
            <a:r>
              <a:rPr lang="ru-RU" sz="1600" b="1" dirty="0" smtClean="0">
                <a:solidFill>
                  <a:srgbClr val="002060"/>
                </a:solidFill>
                <a:latin typeface="Times New Roman" panose="02020603050405020304" pitchFamily="18" charset="0"/>
                <a:cs typeface="Times New Roman" panose="02020603050405020304" pitchFamily="18" charset="0"/>
              </a:rPr>
              <a:t>Объем отгруженных </a:t>
            </a:r>
            <a:r>
              <a:rPr lang="ru-RU" sz="1600" b="1" dirty="0">
                <a:solidFill>
                  <a:srgbClr val="002060"/>
                </a:solidFill>
                <a:latin typeface="Times New Roman" panose="02020603050405020304" pitchFamily="18" charset="0"/>
                <a:cs typeface="Times New Roman" panose="02020603050405020304" pitchFamily="18" charset="0"/>
              </a:rPr>
              <a:t>товаров собственного производства, </a:t>
            </a:r>
            <a:r>
              <a:rPr lang="ru-RU" sz="1600" b="1" dirty="0" smtClean="0">
                <a:solidFill>
                  <a:srgbClr val="002060"/>
                </a:solidFill>
                <a:latin typeface="Times New Roman" panose="02020603050405020304" pitchFamily="18" charset="0"/>
                <a:cs typeface="Times New Roman" panose="02020603050405020304" pitchFamily="18" charset="0"/>
              </a:rPr>
              <a:t>выполненных </a:t>
            </a:r>
            <a:r>
              <a:rPr lang="ru-RU" sz="1600" b="1" dirty="0">
                <a:solidFill>
                  <a:srgbClr val="002060"/>
                </a:solidFill>
                <a:latin typeface="Times New Roman" panose="02020603050405020304" pitchFamily="18" charset="0"/>
                <a:cs typeface="Times New Roman" panose="02020603050405020304" pitchFamily="18" charset="0"/>
              </a:rPr>
              <a:t>работ </a:t>
            </a:r>
            <a:r>
              <a:rPr lang="ru-RU" sz="1600" b="1" dirty="0" smtClean="0">
                <a:solidFill>
                  <a:srgbClr val="002060"/>
                </a:solidFill>
                <a:latin typeface="Times New Roman" panose="02020603050405020304" pitchFamily="18" charset="0"/>
                <a:cs typeface="Times New Roman" panose="02020603050405020304" pitchFamily="18" charset="0"/>
              </a:rPr>
              <a:t>(по полному кругу предприятий), млн.рублей</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145639257"/>
              </p:ext>
            </p:extLst>
          </p:nvPr>
        </p:nvGraphicFramePr>
        <p:xfrm>
          <a:off x="215008" y="4437112"/>
          <a:ext cx="8928992" cy="2151206"/>
        </p:xfrm>
        <a:graphic>
          <a:graphicData uri="http://schemas.openxmlformats.org/drawingml/2006/chart">
            <c:chart xmlns:c="http://schemas.openxmlformats.org/drawingml/2006/chart" xmlns:r="http://schemas.openxmlformats.org/officeDocument/2006/relationships" r:id="rId3"/>
          </a:graphicData>
        </a:graphic>
      </p:graphicFrame>
      <p:sp>
        <p:nvSpPr>
          <p:cNvPr id="9" name="Прямоугольник 8"/>
          <p:cNvSpPr/>
          <p:nvPr/>
        </p:nvSpPr>
        <p:spPr>
          <a:xfrm>
            <a:off x="-13059" y="4077072"/>
            <a:ext cx="8799817" cy="615553"/>
          </a:xfrm>
          <a:prstGeom prst="rect">
            <a:avLst/>
          </a:prstGeom>
          <a:solidFill>
            <a:schemeClr val="accent1">
              <a:lumMod val="20000"/>
              <a:lumOff val="80000"/>
            </a:schemeClr>
          </a:solidFill>
          <a:ln>
            <a:solidFill>
              <a:schemeClr val="accent1">
                <a:lumMod val="40000"/>
                <a:lumOff val="60000"/>
              </a:schemeClr>
            </a:solidFill>
          </a:ln>
        </p:spPr>
        <p:txBody>
          <a:bodyPr wrap="square">
            <a:spAutoFit/>
          </a:bodyPr>
          <a:lstStyle/>
          <a:p>
            <a:r>
              <a:rPr lang="ru-RU" b="1" dirty="0" smtClean="0">
                <a:solidFill>
                  <a:srgbClr val="002060"/>
                </a:solidFill>
                <a:latin typeface="Times New Roman" panose="02020603050405020304" pitchFamily="18" charset="0"/>
                <a:cs typeface="Times New Roman" panose="02020603050405020304" pitchFamily="18" charset="0"/>
              </a:rPr>
              <a:t> </a:t>
            </a:r>
            <a:r>
              <a:rPr lang="ru-RU" sz="1600" b="1" dirty="0">
                <a:solidFill>
                  <a:srgbClr val="002060"/>
                </a:solidFill>
                <a:latin typeface="Times New Roman" panose="02020603050405020304" pitchFamily="18" charset="0"/>
                <a:cs typeface="Times New Roman" panose="02020603050405020304" pitchFamily="18" charset="0"/>
              </a:rPr>
              <a:t>Объем отгруженных товаров собственного производства, выполненных работ (по </a:t>
            </a:r>
            <a:r>
              <a:rPr lang="ru-RU" sz="1600" b="1" dirty="0" smtClean="0">
                <a:solidFill>
                  <a:srgbClr val="002060"/>
                </a:solidFill>
                <a:latin typeface="Times New Roman" panose="02020603050405020304" pitchFamily="18" charset="0"/>
                <a:cs typeface="Times New Roman" panose="02020603050405020304" pitchFamily="18" charset="0"/>
              </a:rPr>
              <a:t>крупным и средним предприятиям), </a:t>
            </a:r>
            <a:r>
              <a:rPr lang="ru-RU" sz="1600" b="1" dirty="0" err="1">
                <a:solidFill>
                  <a:srgbClr val="002060"/>
                </a:solidFill>
                <a:latin typeface="Times New Roman" panose="02020603050405020304" pitchFamily="18" charset="0"/>
                <a:cs typeface="Times New Roman" panose="02020603050405020304" pitchFamily="18" charset="0"/>
              </a:rPr>
              <a:t>млн.рублей</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544A1F6A-164B-43BA-A19E-4AE6BB502A21}" type="slidenum">
              <a:rPr lang="ru-RU" smtClean="0">
                <a:solidFill>
                  <a:srgbClr val="C6E7FC">
                    <a:lumMod val="50000"/>
                  </a:srgbClr>
                </a:solidFill>
              </a:rPr>
              <a:pPr/>
              <a:t>14</a:t>
            </a:fld>
            <a:endParaRPr lang="ru-RU" dirty="0">
              <a:solidFill>
                <a:srgbClr val="C6E7FC">
                  <a:lumMod val="50000"/>
                </a:srgbClr>
              </a:solidFill>
            </a:endParaRPr>
          </a:p>
        </p:txBody>
      </p:sp>
      <p:sp>
        <p:nvSpPr>
          <p:cNvPr id="6" name="TextBox 5"/>
          <p:cNvSpPr txBox="1"/>
          <p:nvPr/>
        </p:nvSpPr>
        <p:spPr>
          <a:xfrm>
            <a:off x="2123728" y="836712"/>
            <a:ext cx="4896544" cy="338554"/>
          </a:xfrm>
          <a:prstGeom prst="rect">
            <a:avLst/>
          </a:prstGeom>
          <a:solidFill>
            <a:schemeClr val="bg2">
              <a:lumMod val="90000"/>
            </a:schemeClr>
          </a:solidFill>
        </p:spPr>
        <p:txBody>
          <a:bodyPr wrap="square" rtlCol="0">
            <a:spAutoFit/>
          </a:bodyPr>
          <a:lstStyle/>
          <a:p>
            <a:pPr algn="ctr"/>
            <a:r>
              <a:rPr lang="ru-RU" sz="1600" b="1" dirty="0">
                <a:solidFill>
                  <a:srgbClr val="002060"/>
                </a:solidFill>
                <a:latin typeface="Times New Roman" panose="02020603050405020304" pitchFamily="18" charset="0"/>
                <a:cs typeface="Times New Roman" panose="02020603050405020304" pitchFamily="18" charset="0"/>
              </a:rPr>
              <a:t>Производство товаров и услуг</a:t>
            </a:r>
          </a:p>
        </p:txBody>
      </p:sp>
    </p:spTree>
    <p:extLst>
      <p:ext uri="{BB962C8B-B14F-4D97-AF65-F5344CB8AC3E}">
        <p14:creationId xmlns:p14="http://schemas.microsoft.com/office/powerpoint/2010/main" val="300489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p:nvPr>
            <p:extLst>
              <p:ext uri="{D42A27DB-BD31-4B8C-83A1-F6EECF244321}">
                <p14:modId xmlns:p14="http://schemas.microsoft.com/office/powerpoint/2010/main" val="2089430692"/>
              </p:ext>
            </p:extLst>
          </p:nvPr>
        </p:nvGraphicFramePr>
        <p:xfrm>
          <a:off x="179512" y="1340768"/>
          <a:ext cx="8784976" cy="1944216"/>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p:cNvSpPr/>
          <p:nvPr/>
        </p:nvSpPr>
        <p:spPr>
          <a:xfrm>
            <a:off x="-8412" y="716331"/>
            <a:ext cx="8748464" cy="338554"/>
          </a:xfrm>
          <a:prstGeom prst="rect">
            <a:avLst/>
          </a:prstGeom>
          <a:solidFill>
            <a:schemeClr val="accent1">
              <a:lumMod val="20000"/>
              <a:lumOff val="80000"/>
            </a:schemeClr>
          </a:solidFill>
          <a:ln>
            <a:solidFill>
              <a:schemeClr val="accent1">
                <a:lumMod val="40000"/>
                <a:lumOff val="60000"/>
              </a:schemeClr>
            </a:solidFill>
          </a:ln>
          <a:effectLst/>
        </p:spPr>
        <p:txBody>
          <a:bodyPr wrap="square">
            <a:spAutoFit/>
          </a:bodyPr>
          <a:lstStyle/>
          <a:p>
            <a:pPr lvl="0">
              <a:defRPr/>
            </a:pPr>
            <a:r>
              <a:rPr lang="ru-RU" sz="1600" b="1" dirty="0" smtClean="0">
                <a:solidFill>
                  <a:srgbClr val="002060"/>
                </a:solidFill>
                <a:latin typeface="Times New Roman" panose="02020603050405020304" pitchFamily="18" charset="0"/>
                <a:cs typeface="Times New Roman" panose="02020603050405020304" pitchFamily="18" charset="0"/>
              </a:rPr>
              <a:t>Объем </a:t>
            </a:r>
            <a:r>
              <a:rPr lang="ru-RU" sz="1600" b="1" dirty="0">
                <a:solidFill>
                  <a:srgbClr val="002060"/>
                </a:solidFill>
                <a:latin typeface="Times New Roman" panose="02020603050405020304" pitchFamily="18" charset="0"/>
                <a:cs typeface="Times New Roman" panose="02020603050405020304" pitchFamily="18" charset="0"/>
              </a:rPr>
              <a:t>платных услуг населению (крупные и средние предприятия</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млн.рублей</a:t>
            </a:r>
            <a:endParaRPr lang="ru-RU" sz="1600" b="1" dirty="0" smtClean="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15</a:t>
            </a:fld>
            <a:endParaRPr lang="ru-RU" dirty="0">
              <a:solidFill>
                <a:srgbClr val="C6E7FC">
                  <a:lumMod val="50000"/>
                </a:srgbClr>
              </a:solidFill>
            </a:endParaRPr>
          </a:p>
        </p:txBody>
      </p:sp>
      <p:sp>
        <p:nvSpPr>
          <p:cNvPr id="3" name="TextBox 2"/>
          <p:cNvSpPr txBox="1"/>
          <p:nvPr/>
        </p:nvSpPr>
        <p:spPr>
          <a:xfrm>
            <a:off x="2843808" y="251937"/>
            <a:ext cx="3600400" cy="338554"/>
          </a:xfrm>
          <a:prstGeom prst="rect">
            <a:avLst/>
          </a:prstGeom>
          <a:solidFill>
            <a:schemeClr val="bg2">
              <a:lumMod val="9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Платные услуги населению</a:t>
            </a:r>
          </a:p>
        </p:txBody>
      </p:sp>
      <p:sp>
        <p:nvSpPr>
          <p:cNvPr id="7" name="TextBox 6"/>
          <p:cNvSpPr txBox="1"/>
          <p:nvPr/>
        </p:nvSpPr>
        <p:spPr>
          <a:xfrm>
            <a:off x="2843809" y="3295654"/>
            <a:ext cx="3600399" cy="338554"/>
          </a:xfrm>
          <a:prstGeom prst="rect">
            <a:avLst/>
          </a:prstGeom>
          <a:solidFill>
            <a:schemeClr val="bg2">
              <a:lumMod val="9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Труд и занятость</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33564" y="3933056"/>
            <a:ext cx="8244408" cy="338554"/>
          </a:xfrm>
          <a:prstGeom prst="rect">
            <a:avLst/>
          </a:prstGeom>
          <a:solidFill>
            <a:schemeClr val="accent1">
              <a:lumMod val="20000"/>
              <a:lumOff val="80000"/>
            </a:schemeClr>
          </a:solidFill>
          <a:ln>
            <a:solidFill>
              <a:schemeClr val="accent1">
                <a:lumMod val="40000"/>
                <a:lumOff val="60000"/>
              </a:schemeClr>
            </a:solidFill>
          </a:ln>
        </p:spPr>
        <p:txBody>
          <a:bodyPr wrap="square">
            <a:spAutoFit/>
          </a:bodyPr>
          <a:lstStyle/>
          <a:p>
            <a:r>
              <a:rPr lang="ru-RU" sz="1600" b="1" dirty="0" smtClean="0">
                <a:solidFill>
                  <a:srgbClr val="002060"/>
                </a:solidFill>
                <a:latin typeface="Times New Roman" panose="02020603050405020304" pitchFamily="18" charset="0"/>
                <a:cs typeface="Times New Roman" panose="02020603050405020304" pitchFamily="18" charset="0"/>
              </a:rPr>
              <a:t>Численность работников, формирующих фонд оплаты труда, тыс.человек</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9" name="Диаграмма 8"/>
          <p:cNvGraphicFramePr/>
          <p:nvPr>
            <p:extLst>
              <p:ext uri="{D42A27DB-BD31-4B8C-83A1-F6EECF244321}">
                <p14:modId xmlns:p14="http://schemas.microsoft.com/office/powerpoint/2010/main" val="1241598162"/>
              </p:ext>
            </p:extLst>
          </p:nvPr>
        </p:nvGraphicFramePr>
        <p:xfrm>
          <a:off x="179512" y="4481736"/>
          <a:ext cx="8460940" cy="197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124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Диаграмма 7"/>
          <p:cNvGraphicFramePr/>
          <p:nvPr>
            <p:extLst>
              <p:ext uri="{D42A27DB-BD31-4B8C-83A1-F6EECF244321}">
                <p14:modId xmlns:p14="http://schemas.microsoft.com/office/powerpoint/2010/main" val="61100628"/>
              </p:ext>
            </p:extLst>
          </p:nvPr>
        </p:nvGraphicFramePr>
        <p:xfrm>
          <a:off x="251520" y="1124744"/>
          <a:ext cx="8496944" cy="1872208"/>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0" y="548680"/>
            <a:ext cx="8244408" cy="360040"/>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smtClean="0">
                <a:solidFill>
                  <a:srgbClr val="002060"/>
                </a:solidFill>
                <a:latin typeface="Times New Roman" panose="02020603050405020304" pitchFamily="18" charset="0"/>
                <a:cs typeface="Times New Roman" panose="02020603050405020304" pitchFamily="18" charset="0"/>
              </a:rPr>
              <a:t> </a:t>
            </a:r>
            <a:r>
              <a:rPr lang="ru-RU" sz="1600" b="1" dirty="0" smtClean="0">
                <a:solidFill>
                  <a:srgbClr val="002060"/>
                </a:solidFill>
                <a:latin typeface="Times New Roman" panose="02020603050405020304" pitchFamily="18" charset="0"/>
                <a:cs typeface="Times New Roman" panose="02020603050405020304" pitchFamily="18" charset="0"/>
              </a:rPr>
              <a:t>Фонд заработной платы всех работников, млн.рублей</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16</a:t>
            </a:fld>
            <a:endParaRPr lang="ru-RU" dirty="0">
              <a:solidFill>
                <a:srgbClr val="C6E7FC">
                  <a:lumMod val="50000"/>
                </a:srgbClr>
              </a:solidFill>
            </a:endParaRPr>
          </a:p>
        </p:txBody>
      </p:sp>
      <p:sp>
        <p:nvSpPr>
          <p:cNvPr id="9" name="Прямоугольник 8"/>
          <p:cNvSpPr/>
          <p:nvPr/>
        </p:nvSpPr>
        <p:spPr>
          <a:xfrm>
            <a:off x="0" y="3645024"/>
            <a:ext cx="8244408" cy="360040"/>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ru-RU" sz="1600" b="1" dirty="0">
                <a:solidFill>
                  <a:srgbClr val="002060"/>
                </a:solidFill>
                <a:latin typeface="Times New Roman" panose="02020603050405020304" pitchFamily="18" charset="0"/>
                <a:cs typeface="Times New Roman" panose="02020603050405020304" pitchFamily="18" charset="0"/>
              </a:rPr>
              <a:t>Среднемесячная</a:t>
            </a:r>
            <a:r>
              <a:rPr lang="ru-RU" sz="1600" dirty="0">
                <a:solidFill>
                  <a:srgbClr val="002060"/>
                </a:solidFill>
                <a:latin typeface="Times New Roman" panose="02020603050405020304" pitchFamily="18" charset="0"/>
                <a:cs typeface="Times New Roman" panose="02020603050405020304" pitchFamily="18" charset="0"/>
              </a:rPr>
              <a:t> </a:t>
            </a:r>
            <a:r>
              <a:rPr lang="ru-RU" sz="1600" b="1" dirty="0">
                <a:solidFill>
                  <a:srgbClr val="002060"/>
                </a:solidFill>
                <a:latin typeface="Times New Roman" panose="02020603050405020304" pitchFamily="18" charset="0"/>
                <a:cs typeface="Times New Roman" panose="02020603050405020304" pitchFamily="18" charset="0"/>
              </a:rPr>
              <a:t>заработная плата одного </a:t>
            </a:r>
            <a:r>
              <a:rPr lang="ru-RU" sz="1600" b="1" dirty="0" smtClean="0">
                <a:solidFill>
                  <a:srgbClr val="002060"/>
                </a:solidFill>
                <a:latin typeface="Times New Roman" panose="02020603050405020304" pitchFamily="18" charset="0"/>
                <a:cs typeface="Times New Roman" panose="02020603050405020304" pitchFamily="18" charset="0"/>
              </a:rPr>
              <a:t>работающего, рублей</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313813213"/>
              </p:ext>
            </p:extLst>
          </p:nvPr>
        </p:nvGraphicFramePr>
        <p:xfrm>
          <a:off x="395536" y="4365104"/>
          <a:ext cx="8496944" cy="18722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554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p:cNvGraphicFramePr/>
          <p:nvPr>
            <p:extLst>
              <p:ext uri="{D42A27DB-BD31-4B8C-83A1-F6EECF244321}">
                <p14:modId xmlns:p14="http://schemas.microsoft.com/office/powerpoint/2010/main" val="1269983584"/>
              </p:ext>
            </p:extLst>
          </p:nvPr>
        </p:nvGraphicFramePr>
        <p:xfrm>
          <a:off x="251520" y="4509120"/>
          <a:ext cx="8496945" cy="19442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p:cNvGraphicFramePr/>
          <p:nvPr>
            <p:extLst>
              <p:ext uri="{D42A27DB-BD31-4B8C-83A1-F6EECF244321}">
                <p14:modId xmlns:p14="http://schemas.microsoft.com/office/powerpoint/2010/main" val="348642936"/>
              </p:ext>
            </p:extLst>
          </p:nvPr>
        </p:nvGraphicFramePr>
        <p:xfrm>
          <a:off x="251520" y="1556792"/>
          <a:ext cx="8496944" cy="1584176"/>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1" y="836712"/>
            <a:ext cx="8028383" cy="504056"/>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smtClean="0">
                <a:solidFill>
                  <a:srgbClr val="002060"/>
                </a:solidFill>
                <a:latin typeface="Times New Roman" panose="02020603050405020304" pitchFamily="18" charset="0"/>
                <a:cs typeface="Times New Roman" panose="02020603050405020304" pitchFamily="18" charset="0"/>
              </a:rPr>
              <a:t>Прибыль прибыльных организаций (крупные и средние предприятия), млн.рублей</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9496" y="4043425"/>
            <a:ext cx="8037877" cy="370484"/>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smtClean="0">
                <a:solidFill>
                  <a:srgbClr val="002060"/>
                </a:solidFill>
                <a:latin typeface="Times New Roman" panose="02020603050405020304" pitchFamily="18" charset="0"/>
                <a:cs typeface="Times New Roman" panose="02020603050405020304" pitchFamily="18" charset="0"/>
              </a:rPr>
              <a:t>Инвестиции в основной капитал (по полному кругу предприятий) млн. рублей</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17</a:t>
            </a:fld>
            <a:endParaRPr lang="ru-RU" dirty="0">
              <a:solidFill>
                <a:srgbClr val="C6E7FC">
                  <a:lumMod val="50000"/>
                </a:srgbClr>
              </a:solidFill>
            </a:endParaRPr>
          </a:p>
        </p:txBody>
      </p:sp>
      <p:sp>
        <p:nvSpPr>
          <p:cNvPr id="9" name="TextBox 8"/>
          <p:cNvSpPr txBox="1"/>
          <p:nvPr/>
        </p:nvSpPr>
        <p:spPr>
          <a:xfrm>
            <a:off x="2843808" y="251937"/>
            <a:ext cx="3600400" cy="338554"/>
          </a:xfrm>
          <a:prstGeom prst="rect">
            <a:avLst/>
          </a:prstGeom>
          <a:solidFill>
            <a:schemeClr val="bg2">
              <a:lumMod val="90000"/>
            </a:schemeClr>
          </a:solidFill>
        </p:spPr>
        <p:txBody>
          <a:bodyPr wrap="square" rtlCol="0">
            <a:spAutoFit/>
          </a:bodyPr>
          <a:lstStyle>
            <a:defPPr>
              <a:defRPr lang="ru-RU"/>
            </a:defPPr>
            <a:lvl1pPr algn="ctr">
              <a:defRPr sz="1600" b="1">
                <a:solidFill>
                  <a:srgbClr val="002060"/>
                </a:solidFill>
                <a:latin typeface="Times New Roman" panose="02020603050405020304" pitchFamily="18" charset="0"/>
                <a:cs typeface="Times New Roman" panose="02020603050405020304" pitchFamily="18" charset="0"/>
              </a:defRPr>
            </a:lvl1pPr>
          </a:lstStyle>
          <a:p>
            <a:r>
              <a:rPr lang="ru-RU" dirty="0"/>
              <a:t>Финансовый результат</a:t>
            </a:r>
          </a:p>
        </p:txBody>
      </p:sp>
      <p:sp>
        <p:nvSpPr>
          <p:cNvPr id="10" name="TextBox 9"/>
          <p:cNvSpPr txBox="1"/>
          <p:nvPr/>
        </p:nvSpPr>
        <p:spPr>
          <a:xfrm>
            <a:off x="2867527" y="3482611"/>
            <a:ext cx="3600400" cy="338554"/>
          </a:xfrm>
          <a:prstGeom prst="rect">
            <a:avLst/>
          </a:prstGeom>
          <a:solidFill>
            <a:schemeClr val="bg2">
              <a:lumMod val="9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Инвестиции</a:t>
            </a:r>
          </a:p>
        </p:txBody>
      </p:sp>
    </p:spTree>
    <p:extLst>
      <p:ext uri="{BB962C8B-B14F-4D97-AF65-F5344CB8AC3E}">
        <p14:creationId xmlns:p14="http://schemas.microsoft.com/office/powerpoint/2010/main" val="7596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1140694309"/>
              </p:ext>
            </p:extLst>
          </p:nvPr>
        </p:nvGraphicFramePr>
        <p:xfrm>
          <a:off x="107504" y="1124744"/>
          <a:ext cx="8784975"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231351"/>
            <a:ext cx="8732049" cy="369332"/>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Основные параметры бюджета Шарангского муниципального округа </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524327" y="847745"/>
            <a:ext cx="1166127" cy="276999"/>
          </a:xfrm>
          <a:prstGeom prst="rect">
            <a:avLst/>
          </a:prstGeom>
          <a:noFill/>
        </p:spPr>
        <p:txBody>
          <a:bodyPr wrap="square" rtlCol="0">
            <a:spAutoFit/>
          </a:bodyPr>
          <a:lstStyle/>
          <a:p>
            <a:pPr algn="r"/>
            <a:r>
              <a:rPr lang="ru-RU" sz="1200" dirty="0" smtClean="0">
                <a:solidFill>
                  <a:srgbClr val="002060"/>
                </a:solidFill>
                <a:latin typeface="Times New Roman" panose="02020603050405020304" pitchFamily="18" charset="0"/>
                <a:cs typeface="Times New Roman" panose="02020603050405020304" pitchFamily="18" charset="0"/>
              </a:rPr>
              <a:t>Млн. 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544A1F6A-164B-43BA-A19E-4AE6BB502A21}" type="slidenum">
              <a:rPr lang="ru-RU" smtClean="0">
                <a:solidFill>
                  <a:srgbClr val="C6E7FC">
                    <a:lumMod val="50000"/>
                  </a:srgbClr>
                </a:solidFill>
              </a:rPr>
              <a:pPr/>
              <a:t>18</a:t>
            </a:fld>
            <a:endParaRPr lang="ru-RU" dirty="0">
              <a:solidFill>
                <a:srgbClr val="C6E7FC">
                  <a:lumMod val="50000"/>
                </a:srgbClr>
              </a:solidFill>
            </a:endParaRPr>
          </a:p>
        </p:txBody>
      </p:sp>
    </p:spTree>
    <p:extLst>
      <p:ext uri="{BB962C8B-B14F-4D97-AF65-F5344CB8AC3E}">
        <p14:creationId xmlns:p14="http://schemas.microsoft.com/office/powerpoint/2010/main" val="20796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1" y="381642"/>
            <a:ext cx="8312766" cy="369332"/>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Доходы бюджета Шарангского муниципального округа</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39550" y="1052736"/>
            <a:ext cx="6840760" cy="1600438"/>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ctr"/>
            <a:endParaRPr lang="ru-RU" sz="1400" b="1" dirty="0" smtClean="0">
              <a:latin typeface="Times New Roman" pitchFamily="18" charset="0"/>
              <a:cs typeface="Times New Roman" pitchFamily="18" charset="0"/>
            </a:endParaRPr>
          </a:p>
          <a:p>
            <a:pPr algn="ctr"/>
            <a:endParaRPr lang="ru-RU" sz="1400" b="1" dirty="0">
              <a:latin typeface="Times New Roman" pitchFamily="18" charset="0"/>
              <a:cs typeface="Times New Roman" pitchFamily="18" charset="0"/>
            </a:endParaRPr>
          </a:p>
          <a:p>
            <a:pPr algn="just"/>
            <a:r>
              <a:rPr lang="ru-RU" sz="1400" dirty="0" smtClean="0">
                <a:solidFill>
                  <a:srgbClr val="002060"/>
                </a:solidFill>
                <a:latin typeface="Times New Roman" pitchFamily="18" charset="0"/>
                <a:cs typeface="Times New Roman" pitchFamily="18" charset="0"/>
              </a:rPr>
              <a:t>Поступления </a:t>
            </a:r>
            <a:r>
              <a:rPr lang="ru-RU" sz="1400" dirty="0">
                <a:solidFill>
                  <a:srgbClr val="002060"/>
                </a:solidFill>
                <a:latin typeface="Times New Roman" pitchFamily="18" charset="0"/>
                <a:cs typeface="Times New Roman" pitchFamily="18" charset="0"/>
              </a:rPr>
              <a:t>от уплаты налогов, установленных Налоговым кодексом </a:t>
            </a:r>
            <a:r>
              <a:rPr lang="ru-RU" sz="1400" dirty="0" smtClean="0">
                <a:solidFill>
                  <a:srgbClr val="002060"/>
                </a:solidFill>
                <a:latin typeface="Times New Roman" pitchFamily="18" charset="0"/>
                <a:cs typeface="Times New Roman" pitchFamily="18" charset="0"/>
              </a:rPr>
              <a:t>РФ (налог </a:t>
            </a:r>
            <a:r>
              <a:rPr lang="ru-RU" sz="1400" dirty="0">
                <a:solidFill>
                  <a:srgbClr val="002060"/>
                </a:solidFill>
                <a:latin typeface="Times New Roman" pitchFamily="18" charset="0"/>
                <a:cs typeface="Times New Roman" pitchFamily="18" charset="0"/>
              </a:rPr>
              <a:t>на доходы физических лиц; акцизы на нефтепродукты; единый сельхозналог; налог, взимаемый в связи с применением упрощенной системой налогообложения; налог, взимаемый в связи с применением патентной системы налогообложения; налог на имущество физических лиц; земельный налог; государственная пошлина</a:t>
            </a:r>
            <a:r>
              <a:rPr lang="ru-RU" sz="1400" dirty="0" smtClean="0">
                <a:solidFill>
                  <a:srgbClr val="002060"/>
                </a:solidFill>
                <a:latin typeface="Times New Roman" pitchFamily="18" charset="0"/>
                <a:cs typeface="Times New Roman" pitchFamily="18" charset="0"/>
              </a:rPr>
              <a:t>)</a:t>
            </a:r>
            <a:endParaRPr lang="ru-RU" sz="1400" dirty="0">
              <a:solidFill>
                <a:srgbClr val="002060"/>
              </a:solidFill>
              <a:latin typeface="Times New Roman" pitchFamily="18" charset="0"/>
              <a:cs typeface="Times New Roman" pitchFamily="18" charset="0"/>
            </a:endParaRPr>
          </a:p>
        </p:txBody>
      </p:sp>
      <p:sp>
        <p:nvSpPr>
          <p:cNvPr id="8" name="TextBox 7"/>
          <p:cNvSpPr txBox="1"/>
          <p:nvPr/>
        </p:nvSpPr>
        <p:spPr>
          <a:xfrm>
            <a:off x="1890264" y="3032956"/>
            <a:ext cx="6840760" cy="1169551"/>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ctr"/>
            <a:endParaRPr lang="ru-RU" sz="1400" dirty="0" smtClean="0">
              <a:latin typeface="Times New Roman" pitchFamily="18" charset="0"/>
              <a:cs typeface="Times New Roman" pitchFamily="18" charset="0"/>
            </a:endParaRPr>
          </a:p>
          <a:p>
            <a:pPr algn="ctr"/>
            <a:endParaRPr lang="ru-RU" sz="1400" dirty="0">
              <a:latin typeface="Times New Roman" pitchFamily="18" charset="0"/>
              <a:cs typeface="Times New Roman" pitchFamily="18" charset="0"/>
            </a:endParaRPr>
          </a:p>
          <a:p>
            <a:pPr algn="just"/>
            <a:r>
              <a:rPr lang="ru-RU" sz="1400" dirty="0">
                <a:solidFill>
                  <a:srgbClr val="002060"/>
                </a:solidFill>
                <a:latin typeface="Times New Roman" pitchFamily="18" charset="0"/>
                <a:cs typeface="Times New Roman" pitchFamily="18" charset="0"/>
              </a:rPr>
              <a:t>Доходы от использования </a:t>
            </a:r>
            <a:r>
              <a:rPr lang="ru-RU" sz="1400" dirty="0" smtClean="0">
                <a:solidFill>
                  <a:srgbClr val="002060"/>
                </a:solidFill>
                <a:latin typeface="Times New Roman" pitchFamily="18" charset="0"/>
                <a:cs typeface="Times New Roman" pitchFamily="18" charset="0"/>
              </a:rPr>
              <a:t>муниципального имущества; </a:t>
            </a:r>
            <a:r>
              <a:rPr lang="ru-RU" sz="1400" dirty="0">
                <a:solidFill>
                  <a:srgbClr val="002060"/>
                </a:solidFill>
                <a:latin typeface="Times New Roman" pitchFamily="18" charset="0"/>
                <a:cs typeface="Times New Roman" pitchFamily="18" charset="0"/>
              </a:rPr>
              <a:t>доходы от компенсации затрат государства; доходы от продажи материальных и нематериальных активов; штрафы за нарушение законодательства и </a:t>
            </a:r>
            <a:r>
              <a:rPr lang="ru-RU" sz="1400" dirty="0" smtClean="0">
                <a:solidFill>
                  <a:srgbClr val="002060"/>
                </a:solidFill>
                <a:latin typeface="Times New Roman" pitchFamily="18" charset="0"/>
                <a:cs typeface="Times New Roman" pitchFamily="18" charset="0"/>
              </a:rPr>
              <a:t>прочие</a:t>
            </a:r>
            <a:endParaRPr lang="ru-RU" sz="1400" dirty="0">
              <a:solidFill>
                <a:srgbClr val="002060"/>
              </a:solidFill>
              <a:latin typeface="Times New Roman" pitchFamily="18" charset="0"/>
              <a:cs typeface="Times New Roman" pitchFamily="18" charset="0"/>
            </a:endParaRPr>
          </a:p>
        </p:txBody>
      </p:sp>
      <p:sp>
        <p:nvSpPr>
          <p:cNvPr id="2" name="TextBox 1"/>
          <p:cNvSpPr txBox="1"/>
          <p:nvPr/>
        </p:nvSpPr>
        <p:spPr>
          <a:xfrm>
            <a:off x="1907704" y="4528832"/>
            <a:ext cx="6840760" cy="1600438"/>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ctr"/>
            <a:endParaRPr lang="ru-RU" sz="1400" b="1" dirty="0" smtClean="0">
              <a:latin typeface="Times New Roman" panose="02020603050405020304" pitchFamily="18" charset="0"/>
              <a:cs typeface="Times New Roman" panose="02020603050405020304" pitchFamily="18" charset="0"/>
            </a:endParaRPr>
          </a:p>
          <a:p>
            <a:pPr algn="just"/>
            <a:endParaRPr lang="ru-RU" sz="1400" dirty="0" smtClean="0">
              <a:latin typeface="Times New Roman" panose="02020603050405020304" pitchFamily="18" charset="0"/>
              <a:cs typeface="Times New Roman" panose="02020603050405020304" pitchFamily="18" charset="0"/>
            </a:endParaRPr>
          </a:p>
          <a:p>
            <a:pPr algn="just"/>
            <a:endParaRPr lang="ru-RU" sz="1400" dirty="0">
              <a:latin typeface="Times New Roman" panose="02020603050405020304" pitchFamily="18" charset="0"/>
              <a:cs typeface="Times New Roman" panose="02020603050405020304" pitchFamily="18" charset="0"/>
            </a:endParaRPr>
          </a:p>
          <a:p>
            <a:pPr algn="just"/>
            <a:endParaRPr lang="ru-RU" sz="1400" dirty="0" smtClean="0">
              <a:latin typeface="Times New Roman" panose="02020603050405020304" pitchFamily="18" charset="0"/>
              <a:cs typeface="Times New Roman" panose="02020603050405020304" pitchFamily="18" charset="0"/>
            </a:endParaRPr>
          </a:p>
          <a:p>
            <a:pPr algn="just"/>
            <a:r>
              <a:rPr lang="ru-RU" sz="1400" dirty="0" smtClean="0">
                <a:solidFill>
                  <a:srgbClr val="002060"/>
                </a:solidFill>
                <a:latin typeface="Times New Roman" panose="02020603050405020304" pitchFamily="18" charset="0"/>
                <a:cs typeface="Times New Roman" panose="02020603050405020304" pitchFamily="18" charset="0"/>
              </a:rPr>
              <a:t>Межбюджетные трансферты в виде дотаций, субвенций, субсидий, иных межбюджетных трансфертов; поступления от юридических и физических лиц, кроме налоговых и неналоговых доходов.</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1432" y="1052736"/>
            <a:ext cx="2482347" cy="318753"/>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Times New Roman" panose="02020603050405020304" pitchFamily="18" charset="0"/>
                <a:cs typeface="Times New Roman" panose="02020603050405020304" pitchFamily="18" charset="0"/>
              </a:rPr>
              <a:t>Налоговые доходы</a:t>
            </a:r>
          </a:p>
        </p:txBody>
      </p:sp>
      <p:sp>
        <p:nvSpPr>
          <p:cNvPr id="9" name="Прямоугольник 8"/>
          <p:cNvSpPr/>
          <p:nvPr/>
        </p:nvSpPr>
        <p:spPr>
          <a:xfrm>
            <a:off x="0" y="3032956"/>
            <a:ext cx="4283967" cy="36004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b="1" dirty="0" smtClean="0">
              <a:solidFill>
                <a:srgbClr val="002060"/>
              </a:solidFill>
              <a:latin typeface="Times New Roman" pitchFamily="18" charset="0"/>
              <a:cs typeface="Times New Roman" pitchFamily="18" charset="0"/>
            </a:endParaRPr>
          </a:p>
          <a:p>
            <a:r>
              <a:rPr lang="ru-RU" sz="1600" b="1" dirty="0" smtClean="0">
                <a:solidFill>
                  <a:srgbClr val="002060"/>
                </a:solidFill>
                <a:latin typeface="Times New Roman" pitchFamily="18" charset="0"/>
                <a:cs typeface="Times New Roman" pitchFamily="18" charset="0"/>
              </a:rPr>
              <a:t>      Неналоговые </a:t>
            </a:r>
            <a:r>
              <a:rPr lang="ru-RU" sz="1600" b="1" dirty="0">
                <a:solidFill>
                  <a:srgbClr val="002060"/>
                </a:solidFill>
                <a:latin typeface="Times New Roman" pitchFamily="18" charset="0"/>
                <a:cs typeface="Times New Roman" pitchFamily="18" charset="0"/>
              </a:rPr>
              <a:t>доходы</a:t>
            </a:r>
          </a:p>
          <a:p>
            <a:pPr algn="ctr"/>
            <a:endParaRPr lang="ru-RU" dirty="0"/>
          </a:p>
        </p:txBody>
      </p:sp>
      <p:sp>
        <p:nvSpPr>
          <p:cNvPr id="10" name="Прямоугольник 9"/>
          <p:cNvSpPr/>
          <p:nvPr/>
        </p:nvSpPr>
        <p:spPr>
          <a:xfrm>
            <a:off x="-1" y="4528832"/>
            <a:ext cx="6012161" cy="692497"/>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smtClean="0">
                <a:solidFill>
                  <a:srgbClr val="002060"/>
                </a:solidFill>
                <a:latin typeface="Times New Roman" panose="02020603050405020304" pitchFamily="18" charset="0"/>
                <a:cs typeface="Times New Roman" panose="02020603050405020304" pitchFamily="18" charset="0"/>
              </a:rPr>
              <a:t>      Безвозмездные </a:t>
            </a:r>
            <a:r>
              <a:rPr lang="ru-RU" sz="1600" b="1" dirty="0">
                <a:solidFill>
                  <a:srgbClr val="002060"/>
                </a:solidFill>
                <a:latin typeface="Times New Roman" panose="02020603050405020304" pitchFamily="18" charset="0"/>
                <a:cs typeface="Times New Roman" panose="02020603050405020304" pitchFamily="18" charset="0"/>
              </a:rPr>
              <a:t>поступления </a:t>
            </a:r>
            <a:r>
              <a:rPr lang="ru-RU" sz="1600" b="1" dirty="0" smtClean="0">
                <a:solidFill>
                  <a:srgbClr val="002060"/>
                </a:solidFill>
                <a:latin typeface="Times New Roman" panose="02020603050405020304" pitchFamily="18" charset="0"/>
                <a:cs typeface="Times New Roman" panose="02020603050405020304" pitchFamily="18" charset="0"/>
              </a:rPr>
              <a:t>в </a:t>
            </a:r>
            <a:r>
              <a:rPr lang="ru-RU" sz="1600" b="1" dirty="0">
                <a:solidFill>
                  <a:srgbClr val="002060"/>
                </a:solidFill>
                <a:latin typeface="Times New Roman" panose="02020603050405020304" pitchFamily="18" charset="0"/>
                <a:cs typeface="Times New Roman" panose="02020603050405020304" pitchFamily="18" charset="0"/>
              </a:rPr>
              <a:t>бюджете Шарангского </a:t>
            </a:r>
            <a:r>
              <a:rPr lang="ru-RU" sz="1600" b="1" dirty="0" smtClean="0">
                <a:solidFill>
                  <a:srgbClr val="002060"/>
                </a:solidFill>
                <a:latin typeface="Times New Roman" panose="02020603050405020304" pitchFamily="18" charset="0"/>
                <a:cs typeface="Times New Roman" panose="02020603050405020304" pitchFamily="18" charset="0"/>
              </a:rPr>
              <a:t>    муниципального </a:t>
            </a:r>
            <a:r>
              <a:rPr lang="ru-RU" sz="1600" b="1" dirty="0">
                <a:solidFill>
                  <a:srgbClr val="002060"/>
                </a:solidFill>
                <a:latin typeface="Times New Roman" panose="02020603050405020304" pitchFamily="18" charset="0"/>
                <a:cs typeface="Times New Roman" panose="02020603050405020304" pitchFamily="18" charset="0"/>
              </a:rPr>
              <a:t>округа </a:t>
            </a:r>
          </a:p>
        </p:txBody>
      </p:sp>
      <p:sp>
        <p:nvSpPr>
          <p:cNvPr id="3" name="Номер слайда 2"/>
          <p:cNvSpPr>
            <a:spLocks noGrp="1"/>
          </p:cNvSpPr>
          <p:nvPr>
            <p:ph type="sldNum" sz="quarter" idx="12"/>
          </p:nvPr>
        </p:nvSpPr>
        <p:spPr/>
        <p:txBody>
          <a:bodyPr/>
          <a:lstStyle/>
          <a:p>
            <a:fld id="{544A1F6A-164B-43BA-A19E-4AE6BB502A21}" type="slidenum">
              <a:rPr lang="ru-RU" smtClean="0">
                <a:solidFill>
                  <a:srgbClr val="C6E7FC">
                    <a:lumMod val="50000"/>
                  </a:srgbClr>
                </a:solidFill>
              </a:rPr>
              <a:pPr/>
              <a:t>19</a:t>
            </a:fld>
            <a:endParaRPr lang="ru-RU" dirty="0">
              <a:solidFill>
                <a:srgbClr val="C6E7FC">
                  <a:lumMod val="50000"/>
                </a:srgbClr>
              </a:solidFill>
            </a:endParaRPr>
          </a:p>
        </p:txBody>
      </p:sp>
    </p:spTree>
    <p:extLst>
      <p:ext uri="{BB962C8B-B14F-4D97-AF65-F5344CB8AC3E}">
        <p14:creationId xmlns:p14="http://schemas.microsoft.com/office/powerpoint/2010/main" val="197582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23528" y="2132857"/>
            <a:ext cx="7848872" cy="38164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3491880" y="764704"/>
            <a:ext cx="5544616" cy="252028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1475656" y="116632"/>
            <a:ext cx="7344816" cy="914400"/>
          </a:xfrm>
          <a:prstGeom prst="rect">
            <a:avLst/>
          </a:prstGeom>
          <a:solidFill>
            <a:schemeClr val="accent1">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p:cNvSpPr txBox="1"/>
          <p:nvPr/>
        </p:nvSpPr>
        <p:spPr>
          <a:xfrm>
            <a:off x="3491880" y="182090"/>
            <a:ext cx="5328592" cy="3170099"/>
          </a:xfrm>
          <a:prstGeom prst="rect">
            <a:avLst/>
          </a:prstGeom>
          <a:noFill/>
        </p:spPr>
        <p:txBody>
          <a:bodyPr wrap="square" rtlCol="0">
            <a:spAutoFit/>
          </a:bodyPr>
          <a:lstStyle/>
          <a:p>
            <a:pPr algn="ctr"/>
            <a:r>
              <a:rPr lang="ru-RU" b="1" i="1" dirty="0" smtClean="0">
                <a:solidFill>
                  <a:srgbClr val="002060"/>
                </a:solidFill>
                <a:latin typeface="Times New Roman" panose="02020603050405020304" pitchFamily="18" charset="0"/>
                <a:cs typeface="Times New Roman" panose="02020603050405020304" pitchFamily="18" charset="0"/>
              </a:rPr>
              <a:t>Уважаемые жители </a:t>
            </a:r>
          </a:p>
          <a:p>
            <a:pPr algn="ctr"/>
            <a:r>
              <a:rPr lang="ru-RU" b="1" i="1"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 !</a:t>
            </a:r>
          </a:p>
          <a:p>
            <a:pPr algn="ctr"/>
            <a:endParaRPr lang="ru-RU" dirty="0">
              <a:latin typeface="Times New Roman" panose="02020603050405020304" pitchFamily="18" charset="0"/>
              <a:cs typeface="Times New Roman" panose="02020603050405020304" pitchFamily="18" charset="0"/>
            </a:endParaRPr>
          </a:p>
          <a:p>
            <a:pPr algn="just"/>
            <a:endParaRPr lang="ru-RU" sz="1600" i="1" dirty="0" smtClean="0">
              <a:solidFill>
                <a:srgbClr val="002060"/>
              </a:solidFill>
              <a:latin typeface="Times New Roman" panose="02020603050405020304" pitchFamily="18" charset="0"/>
              <a:cs typeface="Times New Roman" panose="02020603050405020304" pitchFamily="18" charset="0"/>
            </a:endParaRPr>
          </a:p>
          <a:p>
            <a:pPr algn="just"/>
            <a:r>
              <a:rPr lang="ru-RU" sz="1600" i="1" dirty="0" smtClean="0">
                <a:solidFill>
                  <a:srgbClr val="002060"/>
                </a:solidFill>
                <a:latin typeface="Times New Roman" panose="02020603050405020304" pitchFamily="18" charset="0"/>
                <a:cs typeface="Times New Roman" panose="02020603050405020304" pitchFamily="18" charset="0"/>
              </a:rPr>
              <a:t>Перед вами брошюра «Бюджет для граждан», разработанная финансовым управлением администрации Шарангского муниципального округа Нижегородской области по решению Совета депутатов Шарангского муниципального округа от 23.12.2025 г.  «О бюджете Шарангского муниципального округа на 2026 год и на плановый период 2027 и 2028 годов»</a:t>
            </a:r>
          </a:p>
          <a:p>
            <a:endParaRPr lang="ru-RU" dirty="0" smtClean="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25" t="3865" r="28927" b="15878"/>
          <a:stretch/>
        </p:blipFill>
        <p:spPr bwMode="auto">
          <a:xfrm>
            <a:off x="539552" y="476672"/>
            <a:ext cx="2761673" cy="26600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539552" y="3352683"/>
            <a:ext cx="7416824" cy="2308324"/>
          </a:xfrm>
          <a:prstGeom prst="rect">
            <a:avLst/>
          </a:prstGeom>
          <a:noFill/>
        </p:spPr>
        <p:txBody>
          <a:bodyPr wrap="square" rtlCol="0">
            <a:spAutoFit/>
          </a:bodyPr>
          <a:lstStyle/>
          <a:p>
            <a:pPr algn="just"/>
            <a:r>
              <a:rPr lang="ru-RU" sz="1600" i="1" dirty="0" smtClean="0">
                <a:solidFill>
                  <a:srgbClr val="002060"/>
                </a:solidFill>
                <a:latin typeface="Times New Roman" panose="02020603050405020304" pitchFamily="18" charset="0"/>
                <a:cs typeface="Times New Roman" panose="02020603050405020304" pitchFamily="18" charset="0"/>
              </a:rPr>
              <a:t>Мы постарались в доступной и понятной для граждан форме рассказать о важнейшем финансовом документе нашего округа.</a:t>
            </a:r>
          </a:p>
          <a:p>
            <a:pPr algn="just"/>
            <a:endParaRPr lang="ru-RU" sz="1600" i="1" dirty="0" smtClean="0">
              <a:solidFill>
                <a:srgbClr val="002060"/>
              </a:solidFill>
              <a:latin typeface="Times New Roman" panose="02020603050405020304" pitchFamily="18" charset="0"/>
              <a:cs typeface="Times New Roman" panose="02020603050405020304" pitchFamily="18" charset="0"/>
            </a:endParaRPr>
          </a:p>
          <a:p>
            <a:pPr algn="just"/>
            <a:r>
              <a:rPr lang="ru-RU" sz="1600" i="1" dirty="0" smtClean="0">
                <a:solidFill>
                  <a:srgbClr val="002060"/>
                </a:solidFill>
                <a:latin typeface="Times New Roman" panose="02020603050405020304" pitchFamily="18" charset="0"/>
                <a:cs typeface="Times New Roman" panose="02020603050405020304" pitchFamily="18" charset="0"/>
              </a:rPr>
              <a:t>Создавая </a:t>
            </a:r>
            <a:r>
              <a:rPr lang="ru-RU" sz="1600" i="1" dirty="0">
                <a:solidFill>
                  <a:srgbClr val="002060"/>
                </a:solidFill>
                <a:latin typeface="Times New Roman" panose="02020603050405020304" pitchFamily="18" charset="0"/>
                <a:cs typeface="Times New Roman" panose="02020603050405020304" pitchFamily="18" charset="0"/>
              </a:rPr>
              <a:t>«Бюджет для граждан», мы стремились обеспечить реализацию принципов прозрачности и открытости бюджетных </a:t>
            </a:r>
            <a:r>
              <a:rPr lang="ru-RU" sz="1600" i="1" dirty="0" smtClean="0">
                <a:solidFill>
                  <a:srgbClr val="002060"/>
                </a:solidFill>
                <a:latin typeface="Times New Roman" panose="02020603050405020304" pitchFamily="18" charset="0"/>
                <a:cs typeface="Times New Roman" panose="02020603050405020304" pitchFamily="18" charset="0"/>
              </a:rPr>
              <a:t>данных.</a:t>
            </a:r>
          </a:p>
          <a:p>
            <a:pPr algn="just"/>
            <a:endParaRPr lang="ru-RU" sz="1600" i="1" dirty="0">
              <a:solidFill>
                <a:srgbClr val="002060"/>
              </a:solidFill>
              <a:latin typeface="Times New Roman" panose="02020603050405020304" pitchFamily="18" charset="0"/>
              <a:cs typeface="Times New Roman" panose="02020603050405020304" pitchFamily="18" charset="0"/>
            </a:endParaRPr>
          </a:p>
          <a:p>
            <a:pPr algn="just"/>
            <a:r>
              <a:rPr lang="ru-RU" sz="1600" i="1" dirty="0" smtClean="0">
                <a:solidFill>
                  <a:srgbClr val="002060"/>
                </a:solidFill>
                <a:latin typeface="Times New Roman" panose="02020603050405020304" pitchFamily="18" charset="0"/>
                <a:cs typeface="Times New Roman" panose="02020603050405020304" pitchFamily="18" charset="0"/>
              </a:rPr>
              <a:t>Мы </a:t>
            </a:r>
            <a:r>
              <a:rPr lang="ru-RU" sz="1600" i="1" dirty="0">
                <a:solidFill>
                  <a:srgbClr val="002060"/>
                </a:solidFill>
                <a:latin typeface="Times New Roman" panose="02020603050405020304" pitchFamily="18" charset="0"/>
                <a:cs typeface="Times New Roman" panose="02020603050405020304" pitchFamily="18" charset="0"/>
              </a:rPr>
              <a:t>надеемся, что это </a:t>
            </a:r>
            <a:r>
              <a:rPr lang="ru-RU" sz="1600" i="1" dirty="0" smtClean="0">
                <a:solidFill>
                  <a:srgbClr val="002060"/>
                </a:solidFill>
                <a:latin typeface="Times New Roman" panose="02020603050405020304" pitchFamily="18" charset="0"/>
                <a:cs typeface="Times New Roman" panose="02020603050405020304" pitchFamily="18" charset="0"/>
              </a:rPr>
              <a:t>не только повысит информированность населения, но и вовлечет </a:t>
            </a:r>
            <a:r>
              <a:rPr lang="ru-RU" sz="1600" i="1" dirty="0">
                <a:solidFill>
                  <a:srgbClr val="002060"/>
                </a:solidFill>
                <a:latin typeface="Times New Roman" panose="02020603050405020304" pitchFamily="18" charset="0"/>
                <a:cs typeface="Times New Roman" panose="02020603050405020304" pitchFamily="18" charset="0"/>
              </a:rPr>
              <a:t>его в решение общих задач и позволит наиболее полно понимать решения органов власти, а также оценивать их эффективность. </a:t>
            </a:r>
          </a:p>
        </p:txBody>
      </p:sp>
      <p:sp>
        <p:nvSpPr>
          <p:cNvPr id="10" name="TextBox 9"/>
          <p:cNvSpPr txBox="1"/>
          <p:nvPr/>
        </p:nvSpPr>
        <p:spPr>
          <a:xfrm>
            <a:off x="683568" y="6068035"/>
            <a:ext cx="7920880" cy="338554"/>
          </a:xfrm>
          <a:prstGeom prst="rect">
            <a:avLst/>
          </a:prstGeom>
          <a:noFill/>
        </p:spPr>
        <p:txBody>
          <a:bodyPr wrap="square" rtlCol="0">
            <a:spAutoFit/>
          </a:bodyPr>
          <a:lstStyle/>
          <a:p>
            <a:r>
              <a:rPr lang="ru-RU" sz="1600" i="1" dirty="0" smtClean="0">
                <a:solidFill>
                  <a:srgbClr val="002060"/>
                </a:solidFill>
                <a:latin typeface="Times New Roman" panose="02020603050405020304" pitchFamily="18" charset="0"/>
                <a:cs typeface="Times New Roman" panose="02020603050405020304" pitchFamily="18" charset="0"/>
              </a:rPr>
              <a:t>Начальник финуправления                                                                                   А.Н. Торопова</a:t>
            </a:r>
            <a:endParaRPr lang="ru-RU" sz="16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61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92180845"/>
              </p:ext>
            </p:extLst>
          </p:nvPr>
        </p:nvGraphicFramePr>
        <p:xfrm>
          <a:off x="323528" y="1284273"/>
          <a:ext cx="8568953" cy="5052156"/>
        </p:xfrm>
        <a:graphic>
          <a:graphicData uri="http://schemas.openxmlformats.org/drawingml/2006/table">
            <a:tbl>
              <a:tblPr>
                <a:tableStyleId>{8A107856-5554-42FB-B03E-39F5DBC370BA}</a:tableStyleId>
              </a:tblPr>
              <a:tblGrid>
                <a:gridCol w="1507476"/>
                <a:gridCol w="4296306"/>
                <a:gridCol w="2765171"/>
              </a:tblGrid>
              <a:tr h="343190">
                <a:tc gridSpan="2">
                  <a:txBody>
                    <a:bodyPr/>
                    <a:lstStyle/>
                    <a:p>
                      <a:pPr algn="ctr" fontAlgn="t"/>
                      <a:r>
                        <a:rPr lang="ru-RU" sz="1400" u="none" strike="noStrike" cap="none" spc="0" dirty="0">
                          <a:ln>
                            <a:noFill/>
                          </a:ln>
                          <a:effectLst/>
                          <a:latin typeface="Times New Roman" panose="02020603050405020304" pitchFamily="18" charset="0"/>
                          <a:cs typeface="Times New Roman" panose="02020603050405020304" pitchFamily="18" charset="0"/>
                        </a:rPr>
                        <a:t> </a:t>
                      </a:r>
                      <a:r>
                        <a:rPr lang="ru-RU" sz="1400" u="none" strike="noStrike" cap="none" spc="0" dirty="0" smtClean="0">
                          <a:ln>
                            <a:noFill/>
                          </a:ln>
                          <a:effectLst/>
                          <a:latin typeface="Times New Roman" panose="02020603050405020304" pitchFamily="18" charset="0"/>
                          <a:cs typeface="Times New Roman" panose="02020603050405020304" pitchFamily="18" charset="0"/>
                        </a:rPr>
                        <a:t>Налоги </a:t>
                      </a:r>
                      <a:r>
                        <a:rPr lang="ru-RU" sz="1400" u="none" strike="noStrike" cap="none" spc="0" dirty="0">
                          <a:ln>
                            <a:noFill/>
                          </a:ln>
                          <a:effectLst/>
                          <a:latin typeface="Times New Roman" panose="02020603050405020304" pitchFamily="18" charset="0"/>
                          <a:cs typeface="Times New Roman" panose="02020603050405020304" pitchFamily="18" charset="0"/>
                        </a:rPr>
                        <a:t>и сборы, установленные </a:t>
                      </a:r>
                      <a:r>
                        <a:rPr lang="ru-RU" sz="1400" u="none" strike="noStrike" cap="none" spc="0" dirty="0" smtClean="0">
                          <a:ln>
                            <a:noFill/>
                          </a:ln>
                          <a:effectLst/>
                          <a:latin typeface="Times New Roman" panose="02020603050405020304" pitchFamily="18" charset="0"/>
                          <a:cs typeface="Times New Roman" panose="02020603050405020304" pitchFamily="18" charset="0"/>
                        </a:rPr>
                        <a:t>законодательством</a:t>
                      </a:r>
                      <a:r>
                        <a:rPr lang="ru-RU" sz="1400" u="none" strike="noStrike" cap="none" spc="0" dirty="0">
                          <a:ln>
                            <a:noFill/>
                          </a:ln>
                          <a:effectLst/>
                          <a:latin typeface="Times New Roman" panose="02020603050405020304" pitchFamily="18" charset="0"/>
                          <a:cs typeface="Times New Roman" panose="02020603050405020304" pitchFamily="18" charset="0"/>
                        </a:rPr>
                        <a:t> </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Бюджет муниципального округа</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18235">
                <a:tc rowSpan="3">
                  <a:txBody>
                    <a:bodyPr/>
                    <a:lstStyle/>
                    <a:p>
                      <a:pPr algn="ctr" fontAlgn="ctr"/>
                      <a:r>
                        <a:rPr lang="ru-RU" sz="1400" u="none" strike="noStrike" cap="none" spc="0" dirty="0">
                          <a:ln>
                            <a:noFill/>
                          </a:ln>
                          <a:effectLst/>
                          <a:latin typeface="Times New Roman" panose="02020603050405020304" pitchFamily="18" charset="0"/>
                          <a:cs typeface="Times New Roman" panose="02020603050405020304" pitchFamily="18" charset="0"/>
                        </a:rPr>
                        <a:t>Федеральные</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Доходы </a:t>
                      </a:r>
                      <a:r>
                        <a:rPr lang="ru-RU" sz="1400" u="none" strike="noStrike" cap="none" spc="0" dirty="0">
                          <a:ln>
                            <a:noFill/>
                          </a:ln>
                          <a:effectLst/>
                          <a:latin typeface="Times New Roman" panose="02020603050405020304" pitchFamily="18" charset="0"/>
                          <a:cs typeface="Times New Roman" panose="02020603050405020304" pitchFamily="18" charset="0"/>
                        </a:rPr>
                        <a:t>от уплаты акцизов на </a:t>
                      </a:r>
                      <a:r>
                        <a:rPr lang="ru-RU" sz="1400" u="none" strike="noStrike" cap="none" spc="0" dirty="0" smtClean="0">
                          <a:ln>
                            <a:noFill/>
                          </a:ln>
                          <a:effectLst/>
                          <a:latin typeface="Times New Roman" panose="02020603050405020304" pitchFamily="18" charset="0"/>
                          <a:cs typeface="Times New Roman" panose="02020603050405020304" pitchFamily="18" charset="0"/>
                        </a:rPr>
                        <a:t>нефтепродукты</a:t>
                      </a:r>
                    </a:p>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(в зависимости от протяженности дорог)</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400" u="none" strike="noStrike" cap="none" spc="0" dirty="0">
                          <a:ln>
                            <a:noFill/>
                          </a:ln>
                          <a:effectLst/>
                          <a:latin typeface="Times New Roman" panose="02020603050405020304" pitchFamily="18" charset="0"/>
                          <a:cs typeface="Times New Roman" panose="02020603050405020304" pitchFamily="18" charset="0"/>
                        </a:rPr>
                        <a:t> </a:t>
                      </a:r>
                      <a:r>
                        <a:rPr lang="ru-RU" sz="1400" u="none" strike="noStrike" cap="none" spc="0" dirty="0" smtClean="0">
                          <a:ln>
                            <a:noFill/>
                          </a:ln>
                          <a:effectLst/>
                          <a:latin typeface="Times New Roman" panose="02020603050405020304" pitchFamily="18" charset="0"/>
                          <a:cs typeface="Times New Roman" panose="02020603050405020304" pitchFamily="18" charset="0"/>
                        </a:rPr>
                        <a:t>10%</a:t>
                      </a: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1450908">
                <a:tc vMerge="1">
                  <a:txBody>
                    <a:bodyPr/>
                    <a:lstStyle/>
                    <a:p>
                      <a:endParaRPr lang="ru-RU"/>
                    </a:p>
                  </a:txBody>
                  <a:tcPr/>
                </a:tc>
                <a:tc>
                  <a:txBody>
                    <a:bodyPr/>
                    <a:lstStyle/>
                    <a:p>
                      <a:pPr algn="ctr" fontAlgn="t"/>
                      <a:endParaRPr lang="ru-RU" sz="1400" u="none" strike="noStrike" cap="none" spc="0" dirty="0" smtClean="0">
                        <a:ln>
                          <a:noFill/>
                        </a:ln>
                        <a:effectLst/>
                        <a:latin typeface="Times New Roman" panose="02020603050405020304" pitchFamily="18" charset="0"/>
                        <a:cs typeface="Times New Roman" panose="02020603050405020304" pitchFamily="18" charset="0"/>
                      </a:endParaRPr>
                    </a:p>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Налог </a:t>
                      </a:r>
                      <a:r>
                        <a:rPr lang="ru-RU" sz="1400" u="none" strike="noStrike" cap="none" spc="0" dirty="0">
                          <a:ln>
                            <a:noFill/>
                          </a:ln>
                          <a:effectLst/>
                          <a:latin typeface="Times New Roman" panose="02020603050405020304" pitchFamily="18" charset="0"/>
                          <a:cs typeface="Times New Roman" panose="02020603050405020304" pitchFamily="18" charset="0"/>
                        </a:rPr>
                        <a:t>на доходы физических лиц</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kern="1200" cap="none" spc="0" dirty="0" smtClean="0">
                          <a:ln>
                            <a:noFill/>
                          </a:ln>
                          <a:effectLst/>
                          <a:latin typeface="Times New Roman" panose="02020603050405020304" pitchFamily="18" charset="0"/>
                          <a:cs typeface="Times New Roman" panose="02020603050405020304" pitchFamily="18" charset="0"/>
                        </a:rPr>
                        <a:t>18% (15% в соответствии с бюджетным Кодексом и 3% в соответствии с Законом НО от 06.12.2011 года № 177-З «О межбюджетных отношениях в Нижегородской области»)  и  по дополнительному нормативу 82 %.</a:t>
                      </a:r>
                      <a:endParaRPr lang="ru-RU" sz="1400" b="0" kern="1200" cap="none" spc="0" dirty="0">
                        <a:ln>
                          <a:noFill/>
                        </a:ln>
                        <a:solidFill>
                          <a:srgbClr val="7030A0"/>
                        </a:solidFill>
                        <a:effectLst/>
                        <a:latin typeface="Times New Roman" panose="02020603050405020304" pitchFamily="18" charset="0"/>
                        <a:ea typeface="+mn-ea"/>
                        <a:cs typeface="Times New Roman" panose="02020603050405020304" pitchFamily="18" charset="0"/>
                      </a:endParaRPr>
                    </a:p>
                  </a:txBody>
                  <a:tcPr marL="5336" marR="5336" marT="5336"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18235">
                <a:tc vMerge="1">
                  <a:txBody>
                    <a:bodyPr/>
                    <a:lstStyle/>
                    <a:p>
                      <a:endParaRPr lang="ru-RU"/>
                    </a:p>
                  </a:txBody>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Государственная </a:t>
                      </a:r>
                      <a:r>
                        <a:rPr lang="ru-RU" sz="1400" u="none" strike="noStrike" cap="none" spc="0" dirty="0">
                          <a:ln>
                            <a:noFill/>
                          </a:ln>
                          <a:effectLst/>
                          <a:latin typeface="Times New Roman" panose="02020603050405020304" pitchFamily="18" charset="0"/>
                          <a:cs typeface="Times New Roman" panose="02020603050405020304" pitchFamily="18" charset="0"/>
                        </a:rPr>
                        <a:t>пошлина (в зависимости от</a:t>
                      </a:r>
                    </a:p>
                    <a:p>
                      <a:pPr algn="ctr" fontAlgn="t"/>
                      <a:r>
                        <a:rPr lang="ru-RU" sz="1400" u="none" strike="noStrike" cap="none" spc="0" dirty="0">
                          <a:ln>
                            <a:noFill/>
                          </a:ln>
                          <a:effectLst/>
                          <a:latin typeface="Times New Roman" panose="02020603050405020304" pitchFamily="18" charset="0"/>
                          <a:cs typeface="Times New Roman" panose="02020603050405020304" pitchFamily="18" charset="0"/>
                        </a:rPr>
                        <a:t>установленных полномочий)</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100</a:t>
                      </a:r>
                      <a:r>
                        <a:rPr lang="ru-RU" sz="1400" u="none" strike="noStrike" cap="none" spc="0" dirty="0">
                          <a:ln>
                            <a:noFill/>
                          </a:ln>
                          <a:effectLst/>
                          <a:latin typeface="Times New Roman" panose="02020603050405020304" pitchFamily="18" charset="0"/>
                          <a:cs typeface="Times New Roman" panose="02020603050405020304" pitchFamily="18" charset="0"/>
                        </a:rPr>
                        <a:t>%</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30617">
                <a:tc rowSpan="3">
                  <a:txBody>
                    <a:bodyPr/>
                    <a:lstStyle/>
                    <a:p>
                      <a:pPr algn="ctr" fontAlgn="ctr"/>
                      <a:r>
                        <a:rPr lang="ru-RU" sz="1400" u="none" strike="noStrike" cap="none" spc="0" dirty="0" smtClean="0">
                          <a:ln>
                            <a:noFill/>
                          </a:ln>
                          <a:effectLst/>
                          <a:latin typeface="Times New Roman" panose="02020603050405020304" pitchFamily="18" charset="0"/>
                          <a:cs typeface="Times New Roman" panose="02020603050405020304" pitchFamily="18" charset="0"/>
                        </a:rPr>
                        <a:t>Специальные </a:t>
                      </a:r>
                      <a:r>
                        <a:rPr lang="ru-RU" sz="1400" u="none" strike="noStrike" cap="none" spc="0" dirty="0">
                          <a:ln>
                            <a:noFill/>
                          </a:ln>
                          <a:effectLst/>
                          <a:latin typeface="Times New Roman" panose="02020603050405020304" pitchFamily="18" charset="0"/>
                          <a:cs typeface="Times New Roman" panose="02020603050405020304" pitchFamily="18" charset="0"/>
                        </a:rPr>
                        <a:t>налоговые режимы</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30</a:t>
                      </a:r>
                      <a:r>
                        <a:rPr lang="ru-RU" sz="1400" u="none" strike="noStrike" cap="none" spc="0" dirty="0">
                          <a:ln>
                            <a:noFill/>
                          </a:ln>
                          <a:effectLst/>
                          <a:latin typeface="Times New Roman" panose="02020603050405020304" pitchFamily="18" charset="0"/>
                          <a:cs typeface="Times New Roman" panose="02020603050405020304" pitchFamily="18" charset="0"/>
                        </a:rPr>
                        <a:t>%</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18235">
                <a:tc vMerge="1">
                  <a:txBody>
                    <a:bodyPr/>
                    <a:lstStyle/>
                    <a:p>
                      <a:endParaRPr lang="ru-RU"/>
                    </a:p>
                  </a:txBody>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Единый </a:t>
                      </a:r>
                      <a:r>
                        <a:rPr lang="ru-RU" sz="1400" u="none" strike="noStrike" cap="none" spc="0" dirty="0">
                          <a:ln>
                            <a:noFill/>
                          </a:ln>
                          <a:effectLst/>
                          <a:latin typeface="Times New Roman" panose="02020603050405020304" pitchFamily="18" charset="0"/>
                          <a:cs typeface="Times New Roman" panose="02020603050405020304" pitchFamily="18" charset="0"/>
                        </a:rPr>
                        <a:t>сельскохозяйственный налог</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100</a:t>
                      </a:r>
                      <a:r>
                        <a:rPr lang="ru-RU" sz="1400" u="none" strike="noStrike" cap="none" spc="0" dirty="0">
                          <a:ln>
                            <a:noFill/>
                          </a:ln>
                          <a:effectLst/>
                          <a:latin typeface="Times New Roman" panose="02020603050405020304" pitchFamily="18" charset="0"/>
                          <a:cs typeface="Times New Roman" panose="02020603050405020304" pitchFamily="18" charset="0"/>
                        </a:rPr>
                        <a:t>%</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30617">
                <a:tc vMerge="1">
                  <a:txBody>
                    <a:bodyPr/>
                    <a:lstStyle/>
                    <a:p>
                      <a:endParaRPr lang="ru-RU"/>
                    </a:p>
                  </a:txBody>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Налог</a:t>
                      </a:r>
                      <a:r>
                        <a:rPr lang="ru-RU" sz="1400" u="none" strike="noStrike" cap="none" spc="0" dirty="0">
                          <a:ln>
                            <a:noFill/>
                          </a:ln>
                          <a:effectLst/>
                          <a:latin typeface="Times New Roman" panose="02020603050405020304" pitchFamily="18" charset="0"/>
                          <a:cs typeface="Times New Roman" panose="02020603050405020304" pitchFamily="18" charset="0"/>
                        </a:rPr>
                        <a:t>, взимаемый в связи с применением патентной </a:t>
                      </a:r>
                      <a:r>
                        <a:rPr lang="ru-RU" sz="1400" u="none" strike="noStrike" cap="none" spc="0" dirty="0" smtClean="0">
                          <a:ln>
                            <a:noFill/>
                          </a:ln>
                          <a:effectLst/>
                          <a:latin typeface="Times New Roman" panose="02020603050405020304" pitchFamily="18" charset="0"/>
                          <a:cs typeface="Times New Roman" panose="02020603050405020304" pitchFamily="18" charset="0"/>
                        </a:rPr>
                        <a:t>системы налогообложения</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100</a:t>
                      </a:r>
                      <a:r>
                        <a:rPr lang="ru-RU" sz="1400" u="none" strike="noStrike" cap="none" spc="0" dirty="0">
                          <a:ln>
                            <a:noFill/>
                          </a:ln>
                          <a:effectLst/>
                          <a:latin typeface="Times New Roman" panose="02020603050405020304" pitchFamily="18" charset="0"/>
                          <a:cs typeface="Times New Roman" panose="02020603050405020304" pitchFamily="18" charset="0"/>
                        </a:rPr>
                        <a:t>%</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18235">
                <a:tc rowSpan="2">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Местные</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Налог </a:t>
                      </a:r>
                      <a:r>
                        <a:rPr lang="ru-RU" sz="1400" u="none" strike="noStrike" cap="none" spc="0" dirty="0">
                          <a:ln>
                            <a:noFill/>
                          </a:ln>
                          <a:effectLst/>
                          <a:latin typeface="Times New Roman" panose="02020603050405020304" pitchFamily="18" charset="0"/>
                          <a:cs typeface="Times New Roman" panose="02020603050405020304" pitchFamily="18" charset="0"/>
                        </a:rPr>
                        <a:t>на имущество физических лиц</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100</a:t>
                      </a:r>
                      <a:r>
                        <a:rPr lang="ru-RU" sz="1400" u="none" strike="noStrike" cap="none" spc="0" dirty="0">
                          <a:ln>
                            <a:noFill/>
                          </a:ln>
                          <a:effectLst/>
                          <a:latin typeface="Times New Roman" panose="02020603050405020304" pitchFamily="18" charset="0"/>
                          <a:cs typeface="Times New Roman" panose="02020603050405020304" pitchFamily="18" charset="0"/>
                        </a:rPr>
                        <a:t>%</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624769">
                <a:tc vMerge="1">
                  <a:txBody>
                    <a:bodyPr/>
                    <a:lstStyle/>
                    <a:p>
                      <a:endParaRPr lang="ru-RU"/>
                    </a:p>
                  </a:txBody>
                  <a:tcPr/>
                </a:tc>
                <a:tc>
                  <a:txBody>
                    <a:bodyPr/>
                    <a:lstStyle/>
                    <a:p>
                      <a:pPr algn="ctr" fontAlgn="t"/>
                      <a:endParaRPr lang="ru-RU" sz="1400" u="none" strike="noStrike" cap="none" spc="0" dirty="0" smtClean="0">
                        <a:ln>
                          <a:noFill/>
                        </a:ln>
                        <a:effectLst/>
                        <a:latin typeface="Times New Roman" panose="02020603050405020304" pitchFamily="18" charset="0"/>
                        <a:cs typeface="Times New Roman" panose="02020603050405020304" pitchFamily="18" charset="0"/>
                      </a:endParaRPr>
                    </a:p>
                    <a:p>
                      <a:pPr algn="ctr" fontAlgn="t"/>
                      <a:r>
                        <a:rPr lang="ru-RU" sz="1400" u="none" strike="noStrike" cap="none" spc="0" dirty="0" smtClean="0">
                          <a:ln>
                            <a:noFill/>
                          </a:ln>
                          <a:effectLst/>
                          <a:latin typeface="Times New Roman" panose="02020603050405020304" pitchFamily="18" charset="0"/>
                          <a:cs typeface="Times New Roman" panose="02020603050405020304" pitchFamily="18" charset="0"/>
                        </a:rPr>
                        <a:t>Земельный налог</a:t>
                      </a:r>
                    </a:p>
                    <a:p>
                      <a:pPr algn="ctr" fontAlgn="t"/>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ru-RU" sz="1400" u="none" strike="noStrike" cap="none" spc="0" dirty="0">
                          <a:ln>
                            <a:noFill/>
                          </a:ln>
                          <a:effectLst/>
                          <a:latin typeface="Times New Roman" panose="02020603050405020304" pitchFamily="18" charset="0"/>
                          <a:cs typeface="Times New Roman" panose="02020603050405020304" pitchFamily="18" charset="0"/>
                        </a:rPr>
                        <a:t>100%</a:t>
                      </a:r>
                      <a:endParaRPr lang="ru-RU" sz="1400" b="0" i="0" u="none" strike="noStrike" cap="none" spc="0" dirty="0">
                        <a:ln>
                          <a:noFill/>
                        </a:ln>
                        <a:solidFill>
                          <a:srgbClr val="7030A0"/>
                        </a:solidFill>
                        <a:effectLst/>
                        <a:latin typeface="Times New Roman" pitchFamily="18" charset="0"/>
                        <a:cs typeface="Times New Roman" pitchFamily="18" charset="0"/>
                      </a:endParaRPr>
                    </a:p>
                  </a:txBody>
                  <a:tcPr marL="5336" marR="5336" marT="5336"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5" name="TextBox 4"/>
          <p:cNvSpPr txBox="1"/>
          <p:nvPr/>
        </p:nvSpPr>
        <p:spPr>
          <a:xfrm>
            <a:off x="1421" y="354722"/>
            <a:ext cx="8312766"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Какие налоги зачисляются в бюджет</a:t>
            </a:r>
          </a:p>
          <a:p>
            <a:pPr algn="ctr"/>
            <a:r>
              <a:rPr lang="ru-RU" b="1"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8388424" y="6381328"/>
            <a:ext cx="490736" cy="365125"/>
          </a:xfrm>
        </p:spPr>
        <p:txBody>
          <a:bodyPr/>
          <a:lstStyle/>
          <a:p>
            <a:fld id="{544A1F6A-164B-43BA-A19E-4AE6BB502A21}" type="slidenum">
              <a:rPr lang="ru-RU" smtClean="0">
                <a:solidFill>
                  <a:schemeClr val="bg2">
                    <a:lumMod val="50000"/>
                  </a:schemeClr>
                </a:solidFill>
              </a:rPr>
              <a:pPr/>
              <a:t>20</a:t>
            </a:fld>
            <a:endParaRPr lang="ru-RU" dirty="0">
              <a:solidFill>
                <a:schemeClr val="bg2">
                  <a:lumMod val="50000"/>
                </a:schemeClr>
              </a:solidFill>
            </a:endParaRPr>
          </a:p>
        </p:txBody>
      </p:sp>
    </p:spTree>
    <p:extLst>
      <p:ext uri="{BB962C8B-B14F-4D97-AF65-F5344CB8AC3E}">
        <p14:creationId xmlns:p14="http://schemas.microsoft.com/office/powerpoint/2010/main" val="69436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93518"/>
            <a:ext cx="7739790" cy="369332"/>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Сведения о доходах бюджета Шарангского муниципального округа</a:t>
            </a:r>
            <a:endParaRPr lang="ru-RU" b="1"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933782719"/>
              </p:ext>
            </p:extLst>
          </p:nvPr>
        </p:nvGraphicFramePr>
        <p:xfrm>
          <a:off x="467544" y="1124744"/>
          <a:ext cx="8280920" cy="4968550"/>
        </p:xfrm>
        <a:graphic>
          <a:graphicData uri="http://schemas.openxmlformats.org/drawingml/2006/table">
            <a:tbl>
              <a:tblPr firstRow="1" bandRow="1">
                <a:tableStyleId>{21E4AEA4-8DFA-4A89-87EB-49C32662AFE0}</a:tableStyleId>
              </a:tblPr>
              <a:tblGrid>
                <a:gridCol w="5040560"/>
                <a:gridCol w="1080120"/>
                <a:gridCol w="1080120"/>
                <a:gridCol w="1080120"/>
              </a:tblGrid>
              <a:tr h="972608">
                <a:tc>
                  <a:txBody>
                    <a:bodyPr/>
                    <a:lstStyle/>
                    <a:p>
                      <a:endParaRPr lang="ru-RU" sz="1400" dirty="0" smtClean="0">
                        <a:solidFill>
                          <a:srgbClr val="002060"/>
                        </a:solidFill>
                        <a:latin typeface="Times New Roman" panose="02020603050405020304" pitchFamily="18" charset="0"/>
                        <a:cs typeface="Times New Roman" panose="02020603050405020304" pitchFamily="18" charset="0"/>
                      </a:endParaRPr>
                    </a:p>
                    <a:p>
                      <a:pPr algn="ctr"/>
                      <a:r>
                        <a:rPr lang="ru-RU" sz="1400" dirty="0" smtClean="0">
                          <a:solidFill>
                            <a:srgbClr val="002060"/>
                          </a:solidFill>
                          <a:latin typeface="Times New Roman" panose="02020603050405020304" pitchFamily="18" charset="0"/>
                          <a:cs typeface="Times New Roman" panose="02020603050405020304" pitchFamily="18" charset="0"/>
                        </a:rPr>
                        <a:t>Наименование</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Бюджет 2026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Бюджет 2027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Бюджет 2028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r>
              <a:tr h="760492">
                <a:tc>
                  <a:txBody>
                    <a:bodyPr/>
                    <a:lstStyle/>
                    <a:p>
                      <a:endParaRPr lang="ru-RU" sz="1400" b="1" dirty="0" smtClean="0">
                        <a:solidFill>
                          <a:srgbClr val="002060"/>
                        </a:solidFill>
                        <a:latin typeface="Times New Roman" panose="02020603050405020304" pitchFamily="18" charset="0"/>
                        <a:cs typeface="Times New Roman" panose="02020603050405020304" pitchFamily="18" charset="0"/>
                      </a:endParaRPr>
                    </a:p>
                    <a:p>
                      <a:r>
                        <a:rPr lang="ru-RU" sz="1400" b="1" dirty="0" smtClean="0">
                          <a:solidFill>
                            <a:srgbClr val="002060"/>
                          </a:solidFill>
                          <a:latin typeface="Times New Roman" panose="02020603050405020304" pitchFamily="18" charset="0"/>
                          <a:cs typeface="Times New Roman" panose="02020603050405020304" pitchFamily="18" charset="0"/>
                        </a:rPr>
                        <a:t>Доходы, всего</a:t>
                      </a:r>
                    </a:p>
                    <a:p>
                      <a:endParaRPr lang="ru-RU" sz="1400" b="1" dirty="0" smtClean="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1</a:t>
                      </a:r>
                      <a:r>
                        <a:rPr lang="ru-RU" sz="1400" b="1" baseline="0" dirty="0" smtClean="0">
                          <a:solidFill>
                            <a:srgbClr val="002060"/>
                          </a:solidFill>
                          <a:latin typeface="Times New Roman" panose="02020603050405020304" pitchFamily="18" charset="0"/>
                          <a:cs typeface="Times New Roman" panose="02020603050405020304" pitchFamily="18" charset="0"/>
                        </a:rPr>
                        <a:t> 129,9</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925,1</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966,3</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37837">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Налоговые и неналоговые доходы</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252,2</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275,4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295,0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74299">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в том</a:t>
                      </a:r>
                      <a:r>
                        <a:rPr lang="ru-RU" sz="1400" baseline="0" dirty="0" smtClean="0">
                          <a:solidFill>
                            <a:srgbClr val="002060"/>
                          </a:solidFill>
                          <a:latin typeface="Times New Roman" panose="02020603050405020304" pitchFamily="18" charset="0"/>
                          <a:cs typeface="Times New Roman" panose="02020603050405020304" pitchFamily="18" charset="0"/>
                        </a:rPr>
                        <a:t> числе акцизы, формирующие дорожные фонды</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17,5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23,4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24,3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49159">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Безвозмездные</a:t>
                      </a:r>
                      <a:r>
                        <a:rPr lang="ru-RU" sz="1400" baseline="0" dirty="0" smtClean="0">
                          <a:solidFill>
                            <a:srgbClr val="002060"/>
                          </a:solidFill>
                          <a:latin typeface="Times New Roman" panose="02020603050405020304" pitchFamily="18" charset="0"/>
                          <a:cs typeface="Times New Roman" panose="02020603050405020304" pitchFamily="18" charset="0"/>
                        </a:rPr>
                        <a:t> поступления, всего</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877,7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649,7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671,3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27808">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в том числе:</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27808">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нецелевые (дотации)</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346,9</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288,3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295,3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92422">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целевые (субсидии, субвенции, иные МБТ)</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529,2</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361,4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376,0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598309">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прочие безвозмездные поступления в бюджеты муниципальных округов</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1,6</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27808">
                <a:tc>
                  <a:txBody>
                    <a:bodyPr/>
                    <a:lstStyle/>
                    <a:p>
                      <a:pPr marL="285750" indent="-285750">
                        <a:buFontTx/>
                        <a:buChar char="-"/>
                      </a:pPr>
                      <a:r>
                        <a:rPr lang="ru-RU" sz="1400" baseline="0" dirty="0" smtClean="0">
                          <a:solidFill>
                            <a:srgbClr val="002060"/>
                          </a:solidFill>
                          <a:latin typeface="Times New Roman" panose="02020603050405020304" pitchFamily="18" charset="0"/>
                          <a:cs typeface="Times New Roman" panose="02020603050405020304" pitchFamily="18" charset="0"/>
                        </a:rPr>
                        <a:t>в</a:t>
                      </a:r>
                      <a:r>
                        <a:rPr lang="ru-RU" sz="1400" dirty="0" smtClean="0">
                          <a:solidFill>
                            <a:srgbClr val="002060"/>
                          </a:solidFill>
                          <a:latin typeface="Times New Roman" panose="02020603050405020304" pitchFamily="18" charset="0"/>
                          <a:cs typeface="Times New Roman" panose="02020603050405020304" pitchFamily="18" charset="0"/>
                        </a:rPr>
                        <a:t>озврат остатков</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4" name="TextBox 3"/>
          <p:cNvSpPr txBox="1"/>
          <p:nvPr/>
        </p:nvSpPr>
        <p:spPr>
          <a:xfrm>
            <a:off x="7739790" y="829052"/>
            <a:ext cx="1008674" cy="276999"/>
          </a:xfrm>
          <a:prstGeom prst="rect">
            <a:avLst/>
          </a:prstGeom>
          <a:noFill/>
        </p:spPr>
        <p:txBody>
          <a:bodyPr wrap="none" rtlCol="0">
            <a:spAutoFit/>
          </a:bodyPr>
          <a:lstStyle/>
          <a:p>
            <a:r>
              <a:rPr lang="ru-RU" sz="1200" dirty="0">
                <a:solidFill>
                  <a:srgbClr val="002060"/>
                </a:solidFill>
                <a:latin typeface="Times New Roman" panose="02020603050405020304" pitchFamily="18" charset="0"/>
                <a:cs typeface="Times New Roman" panose="02020603050405020304" pitchFamily="18" charset="0"/>
              </a:rPr>
              <a:t>Млн. </a:t>
            </a:r>
            <a:r>
              <a:rPr lang="ru-RU" sz="1200" dirty="0" smtClean="0">
                <a:solidFill>
                  <a:srgbClr val="002060"/>
                </a:solidFill>
                <a:latin typeface="Times New Roman" panose="02020603050405020304" pitchFamily="18" charset="0"/>
                <a:cs typeface="Times New Roman" panose="02020603050405020304" pitchFamily="18" charset="0"/>
              </a:rPr>
              <a:t>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fld id="{544A1F6A-164B-43BA-A19E-4AE6BB502A21}" type="slidenum">
              <a:rPr lang="ru-RU" smtClean="0">
                <a:solidFill>
                  <a:srgbClr val="C6E7FC">
                    <a:lumMod val="50000"/>
                  </a:srgbClr>
                </a:solidFill>
              </a:rPr>
              <a:pPr/>
              <a:t>21</a:t>
            </a:fld>
            <a:endParaRPr lang="ru-RU" dirty="0">
              <a:solidFill>
                <a:srgbClr val="C6E7FC">
                  <a:lumMod val="50000"/>
                </a:srgbClr>
              </a:solidFill>
            </a:endParaRPr>
          </a:p>
        </p:txBody>
      </p:sp>
    </p:spTree>
    <p:extLst>
      <p:ext uri="{BB962C8B-B14F-4D97-AF65-F5344CB8AC3E}">
        <p14:creationId xmlns:p14="http://schemas.microsoft.com/office/powerpoint/2010/main" val="259426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3496"/>
            <a:ext cx="8028384" cy="400110"/>
          </a:xfrm>
          <a:prstGeom prst="rect">
            <a:avLst/>
          </a:prstGeom>
          <a:solidFill>
            <a:schemeClr val="accent1">
              <a:lumMod val="60000"/>
              <a:lumOff val="40000"/>
            </a:schemeClr>
          </a:solidFill>
        </p:spPr>
        <p:txBody>
          <a:bodyPr wrap="square" rtlCol="0">
            <a:spAutoFit/>
          </a:bodyPr>
          <a:lstStyle/>
          <a:p>
            <a:pPr algn="ctr"/>
            <a:r>
              <a:rPr lang="ru-RU" sz="2000" b="1" dirty="0" smtClean="0">
                <a:solidFill>
                  <a:srgbClr val="002060"/>
                </a:solidFill>
                <a:latin typeface="Times New Roman" panose="02020603050405020304" pitchFamily="18" charset="0"/>
                <a:cs typeface="Times New Roman" panose="02020603050405020304" pitchFamily="18" charset="0"/>
              </a:rPr>
              <a:t>Доходы бюджета Шарангского муниципального округа в 2026 году</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739790" y="829052"/>
            <a:ext cx="1008674" cy="276999"/>
          </a:xfrm>
          <a:prstGeom prst="rect">
            <a:avLst/>
          </a:prstGeom>
          <a:noFill/>
        </p:spPr>
        <p:txBody>
          <a:bodyPr wrap="none" rtlCol="0">
            <a:spAutoFit/>
          </a:bodyPr>
          <a:lstStyle/>
          <a:p>
            <a:r>
              <a:rPr lang="ru-RU" sz="1200" dirty="0">
                <a:solidFill>
                  <a:srgbClr val="002060"/>
                </a:solidFill>
                <a:latin typeface="Times New Roman" panose="02020603050405020304" pitchFamily="18" charset="0"/>
                <a:cs typeface="Times New Roman" panose="02020603050405020304" pitchFamily="18" charset="0"/>
              </a:rPr>
              <a:t>Млн. </a:t>
            </a:r>
            <a:r>
              <a:rPr lang="ru-RU" sz="1200" dirty="0" smtClean="0">
                <a:solidFill>
                  <a:srgbClr val="002060"/>
                </a:solidFill>
                <a:latin typeface="Times New Roman" panose="02020603050405020304" pitchFamily="18" charset="0"/>
                <a:cs typeface="Times New Roman" panose="02020603050405020304" pitchFamily="18" charset="0"/>
              </a:rPr>
              <a:t>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Диаграмма 2"/>
          <p:cNvGraphicFramePr/>
          <p:nvPr>
            <p:extLst>
              <p:ext uri="{D42A27DB-BD31-4B8C-83A1-F6EECF244321}">
                <p14:modId xmlns:p14="http://schemas.microsoft.com/office/powerpoint/2010/main" val="2945832508"/>
              </p:ext>
            </p:extLst>
          </p:nvPr>
        </p:nvGraphicFramePr>
        <p:xfrm>
          <a:off x="395536" y="1196752"/>
          <a:ext cx="8136904" cy="5256584"/>
        </p:xfrm>
        <a:graphic>
          <a:graphicData uri="http://schemas.openxmlformats.org/drawingml/2006/chart">
            <c:chart xmlns:c="http://schemas.openxmlformats.org/drawingml/2006/chart" xmlns:r="http://schemas.openxmlformats.org/officeDocument/2006/relationships" r:id="rId2"/>
          </a:graphicData>
        </a:graphic>
      </p:graphicFrame>
      <p:sp>
        <p:nvSpPr>
          <p:cNvPr id="5" name="Номер слайда 4"/>
          <p:cNvSpPr>
            <a:spLocks noGrp="1"/>
          </p:cNvSpPr>
          <p:nvPr>
            <p:ph type="sldNum" sz="quarter" idx="12"/>
          </p:nvPr>
        </p:nvSpPr>
        <p:spPr/>
        <p:txBody>
          <a:bodyPr/>
          <a:lstStyle/>
          <a:p>
            <a:fld id="{544A1F6A-164B-43BA-A19E-4AE6BB502A21}" type="slidenum">
              <a:rPr lang="ru-RU" smtClean="0">
                <a:solidFill>
                  <a:srgbClr val="C6E7FC">
                    <a:lumMod val="50000"/>
                  </a:srgbClr>
                </a:solidFill>
              </a:rPr>
              <a:pPr/>
              <a:t>22</a:t>
            </a:fld>
            <a:endParaRPr lang="ru-RU" dirty="0">
              <a:solidFill>
                <a:srgbClr val="C6E7FC">
                  <a:lumMod val="50000"/>
                </a:srgbClr>
              </a:solidFill>
            </a:endParaRPr>
          </a:p>
        </p:txBody>
      </p:sp>
    </p:spTree>
    <p:extLst>
      <p:ext uri="{BB962C8B-B14F-4D97-AF65-F5344CB8AC3E}">
        <p14:creationId xmlns:p14="http://schemas.microsoft.com/office/powerpoint/2010/main" val="348691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047885456"/>
              </p:ext>
            </p:extLst>
          </p:nvPr>
        </p:nvGraphicFramePr>
        <p:xfrm>
          <a:off x="395537" y="1517304"/>
          <a:ext cx="8353489" cy="4507200"/>
        </p:xfrm>
        <a:graphic>
          <a:graphicData uri="http://schemas.openxmlformats.org/drawingml/2006/table">
            <a:tbl>
              <a:tblPr firstRow="1" bandRow="1">
                <a:tableStyleId>{21E4AEA4-8DFA-4A89-87EB-49C32662AFE0}</a:tableStyleId>
              </a:tblPr>
              <a:tblGrid>
                <a:gridCol w="4750024"/>
                <a:gridCol w="1228454"/>
                <a:gridCol w="1228454"/>
                <a:gridCol w="1146557"/>
              </a:tblGrid>
              <a:tr h="720872">
                <a:tc>
                  <a:txBody>
                    <a:bodyPr/>
                    <a:lstStyle/>
                    <a:p>
                      <a:pPr algn="ctr"/>
                      <a:endParaRPr lang="ru-RU" sz="1400" dirty="0" smtClean="0">
                        <a:solidFill>
                          <a:srgbClr val="002060"/>
                        </a:solidFill>
                        <a:latin typeface="Times New Roman" panose="02020603050405020304" pitchFamily="18" charset="0"/>
                        <a:cs typeface="Times New Roman" panose="02020603050405020304" pitchFamily="18" charset="0"/>
                      </a:endParaRPr>
                    </a:p>
                    <a:p>
                      <a:pPr algn="ctr"/>
                      <a:r>
                        <a:rPr lang="ru-RU" sz="1400" dirty="0" smtClean="0">
                          <a:solidFill>
                            <a:srgbClr val="002060"/>
                          </a:solidFill>
                          <a:latin typeface="Times New Roman" panose="02020603050405020304" pitchFamily="18" charset="0"/>
                          <a:cs typeface="Times New Roman" panose="02020603050405020304" pitchFamily="18" charset="0"/>
                        </a:rPr>
                        <a:t>Наименование</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Бюджет </a:t>
                      </a:r>
                    </a:p>
                    <a:p>
                      <a:pPr algn="ctr"/>
                      <a:r>
                        <a:rPr lang="ru-RU" sz="1400" dirty="0" smtClean="0">
                          <a:solidFill>
                            <a:srgbClr val="002060"/>
                          </a:solidFill>
                          <a:latin typeface="Times New Roman" panose="02020603050405020304" pitchFamily="18" charset="0"/>
                          <a:cs typeface="Times New Roman" panose="02020603050405020304" pitchFamily="18" charset="0"/>
                        </a:rPr>
                        <a:t>2026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Бюджет </a:t>
                      </a:r>
                    </a:p>
                    <a:p>
                      <a:pPr algn="ctr"/>
                      <a:r>
                        <a:rPr lang="ru-RU" sz="1400" dirty="0" smtClean="0">
                          <a:solidFill>
                            <a:srgbClr val="002060"/>
                          </a:solidFill>
                          <a:latin typeface="Times New Roman" panose="02020603050405020304" pitchFamily="18" charset="0"/>
                          <a:cs typeface="Times New Roman" panose="02020603050405020304" pitchFamily="18" charset="0"/>
                        </a:rPr>
                        <a:t>2027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Бюджет 2028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r>
              <a:tr h="366972">
                <a:tc>
                  <a:txBody>
                    <a:bodyPr/>
                    <a:lstStyle/>
                    <a:p>
                      <a:r>
                        <a:rPr lang="ru-RU" sz="1400" b="1" dirty="0" smtClean="0">
                          <a:solidFill>
                            <a:srgbClr val="002060"/>
                          </a:solidFill>
                          <a:latin typeface="Times New Roman" panose="02020603050405020304" pitchFamily="18" charset="0"/>
                          <a:cs typeface="Times New Roman" panose="02020603050405020304" pitchFamily="18" charset="0"/>
                        </a:rPr>
                        <a:t>Налоговые доходы, всего</a:t>
                      </a:r>
                      <a:endParaRPr lang="ru-RU" sz="14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243,8</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266,8</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286,1</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66972">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Налог на доходы физических лиц</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187,5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203,1</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219,9</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66972">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a:t>
                      </a:r>
                      <a:r>
                        <a:rPr lang="ru-RU" sz="1400" baseline="0" dirty="0" smtClean="0">
                          <a:solidFill>
                            <a:srgbClr val="002060"/>
                          </a:solidFill>
                          <a:latin typeface="Times New Roman" panose="02020603050405020304" pitchFamily="18" charset="0"/>
                          <a:cs typeface="Times New Roman" panose="02020603050405020304" pitchFamily="18" charset="0"/>
                        </a:rPr>
                        <a:t> Акцизы</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17,5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23,4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24,3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583316">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Налог,</a:t>
                      </a:r>
                      <a:r>
                        <a:rPr lang="ru-RU" sz="1400" baseline="0" dirty="0" smtClean="0">
                          <a:solidFill>
                            <a:srgbClr val="002060"/>
                          </a:solidFill>
                          <a:latin typeface="Times New Roman" panose="02020603050405020304" pitchFamily="18" charset="0"/>
                          <a:cs typeface="Times New Roman" panose="02020603050405020304" pitchFamily="18" charset="0"/>
                        </a:rPr>
                        <a:t> взимаемый с применением упрощенной системы налогообложения</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21,6</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22,5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23,4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solidFill>
                            <a:srgbClr val="002060"/>
                          </a:solidFill>
                          <a:latin typeface="Times New Roman" panose="02020603050405020304" pitchFamily="18" charset="0"/>
                          <a:cs typeface="Times New Roman" panose="02020603050405020304" pitchFamily="18" charset="0"/>
                        </a:rPr>
                        <a:t>- Налог,</a:t>
                      </a:r>
                      <a:r>
                        <a:rPr lang="ru-RU" sz="1400" baseline="0" dirty="0" smtClean="0">
                          <a:solidFill>
                            <a:srgbClr val="002060"/>
                          </a:solidFill>
                          <a:latin typeface="Times New Roman" panose="02020603050405020304" pitchFamily="18" charset="0"/>
                          <a:cs typeface="Times New Roman" panose="02020603050405020304" pitchFamily="18" charset="0"/>
                        </a:rPr>
                        <a:t> взимаемый в связи с применением патентной системы налогообложения</a:t>
                      </a:r>
                      <a:endParaRPr lang="ru-RU" sz="1400" dirty="0" smtClean="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66972">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ЕСХН</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1,6</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25116">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-Налог на имущество физических</a:t>
                      </a:r>
                      <a:r>
                        <a:rPr lang="ru-RU" sz="1400" baseline="0" dirty="0" smtClean="0">
                          <a:solidFill>
                            <a:srgbClr val="002060"/>
                          </a:solidFill>
                          <a:latin typeface="Times New Roman" panose="02020603050405020304" pitchFamily="18" charset="0"/>
                          <a:cs typeface="Times New Roman" panose="02020603050405020304" pitchFamily="18" charset="0"/>
                        </a:rPr>
                        <a:t> лиц</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5,2</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5,7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6,1</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66972">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Земельный налог</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6,6</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66972">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Госпошлина</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3" name="TextBox 2"/>
          <p:cNvSpPr txBox="1"/>
          <p:nvPr/>
        </p:nvSpPr>
        <p:spPr>
          <a:xfrm>
            <a:off x="1" y="352628"/>
            <a:ext cx="7668343" cy="707886"/>
          </a:xfrm>
          <a:prstGeom prst="rect">
            <a:avLst/>
          </a:prstGeom>
          <a:solidFill>
            <a:schemeClr val="accent1">
              <a:lumMod val="60000"/>
              <a:lumOff val="40000"/>
            </a:schemeClr>
          </a:solidFill>
        </p:spPr>
        <p:txBody>
          <a:bodyPr wrap="square" rtlCol="0">
            <a:spAutoFit/>
          </a:bodyPr>
          <a:lstStyle/>
          <a:p>
            <a:pPr algn="ctr"/>
            <a:r>
              <a:rPr lang="ru-RU" sz="2000" b="1" dirty="0" smtClean="0">
                <a:solidFill>
                  <a:srgbClr val="002060"/>
                </a:solidFill>
                <a:latin typeface="Times New Roman" panose="02020603050405020304" pitchFamily="18" charset="0"/>
                <a:cs typeface="Times New Roman" panose="02020603050405020304" pitchFamily="18" charset="0"/>
              </a:rPr>
              <a:t>Основные налоговые доходы в бюджете </a:t>
            </a:r>
          </a:p>
          <a:p>
            <a:pPr algn="ctr"/>
            <a:r>
              <a:rPr lang="ru-RU" sz="2000" b="1"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 </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740352" y="1244550"/>
            <a:ext cx="1008674" cy="276999"/>
          </a:xfrm>
          <a:prstGeom prst="rect">
            <a:avLst/>
          </a:prstGeom>
          <a:noFill/>
        </p:spPr>
        <p:txBody>
          <a:bodyPr wrap="none" rtlCol="0">
            <a:spAutoFit/>
          </a:bodyPr>
          <a:lstStyle/>
          <a:p>
            <a:r>
              <a:rPr lang="ru-RU" sz="1200" dirty="0">
                <a:solidFill>
                  <a:srgbClr val="002060"/>
                </a:solidFill>
                <a:latin typeface="Times New Roman" panose="02020603050405020304" pitchFamily="18" charset="0"/>
                <a:cs typeface="Times New Roman" panose="02020603050405020304" pitchFamily="18" charset="0"/>
              </a:rPr>
              <a:t>Млн. </a:t>
            </a:r>
            <a:r>
              <a:rPr lang="ru-RU" sz="1200" dirty="0" smtClean="0">
                <a:solidFill>
                  <a:srgbClr val="002060"/>
                </a:solidFill>
                <a:latin typeface="Times New Roman" panose="02020603050405020304" pitchFamily="18" charset="0"/>
                <a:cs typeface="Times New Roman" panose="02020603050405020304" pitchFamily="18" charset="0"/>
              </a:rPr>
              <a:t>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a:xfrm>
            <a:off x="8431650" y="6381328"/>
            <a:ext cx="634752" cy="365125"/>
          </a:xfrm>
        </p:spPr>
        <p:txBody>
          <a:bodyPr/>
          <a:lstStyle/>
          <a:p>
            <a:fld id="{544A1F6A-164B-43BA-A19E-4AE6BB502A21}" type="slidenum">
              <a:rPr lang="ru-RU" smtClean="0">
                <a:solidFill>
                  <a:schemeClr val="bg2">
                    <a:lumMod val="50000"/>
                  </a:schemeClr>
                </a:solidFill>
              </a:rPr>
              <a:pPr/>
              <a:t>23</a:t>
            </a:fld>
            <a:endParaRPr lang="ru-RU" dirty="0">
              <a:solidFill>
                <a:schemeClr val="bg2">
                  <a:lumMod val="50000"/>
                </a:schemeClr>
              </a:solidFill>
            </a:endParaRPr>
          </a:p>
        </p:txBody>
      </p:sp>
    </p:spTree>
    <p:extLst>
      <p:ext uri="{BB962C8B-B14F-4D97-AF65-F5344CB8AC3E}">
        <p14:creationId xmlns:p14="http://schemas.microsoft.com/office/powerpoint/2010/main" val="287303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img-fotki.yandex.ru/get/102077/295483047.4456/0_287670_432b9fe4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5670" y="997118"/>
            <a:ext cx="3253884" cy="2041843"/>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7588" y="3146268"/>
            <a:ext cx="1944216" cy="3479368"/>
          </a:xfrm>
          <a:prstGeom prst="rect">
            <a:avLst/>
          </a:prstGeom>
          <a:solidFill>
            <a:schemeClr val="accent1">
              <a:lumMod val="20000"/>
              <a:lumOff val="80000"/>
            </a:schemeClr>
          </a:solidFill>
          <a:ln>
            <a:solidFill>
              <a:schemeClr val="accent1">
                <a:lumMod val="40000"/>
                <a:lumOff val="60000"/>
              </a:schemeClr>
            </a:solidFill>
          </a:ln>
          <a:effectLst/>
        </p:spPr>
        <p:txBody>
          <a:bodyPr wrap="square" lIns="92919" tIns="46459" rIns="92919" bIns="46459" rtlCol="0">
            <a:spAutoFit/>
          </a:bodyPr>
          <a:lstStyle/>
          <a:p>
            <a:pPr algn="ctr"/>
            <a:r>
              <a:rPr lang="ru-RU" sz="1100" b="1" dirty="0" smtClean="0">
                <a:solidFill>
                  <a:srgbClr val="002060"/>
                </a:solidFill>
                <a:latin typeface="Times New Roman" pitchFamily="18" charset="0"/>
                <a:cs typeface="Times New Roman" pitchFamily="18" charset="0"/>
              </a:rPr>
              <a:t>Упрощенная система налогообложения</a:t>
            </a:r>
          </a:p>
          <a:p>
            <a:pPr algn="ctr"/>
            <a:r>
              <a:rPr lang="ru-RU" sz="1100" dirty="0" smtClean="0">
                <a:solidFill>
                  <a:srgbClr val="002060"/>
                </a:solidFill>
                <a:latin typeface="Times New Roman" pitchFamily="18" charset="0"/>
                <a:cs typeface="Times New Roman" pitchFamily="18" charset="0"/>
              </a:rPr>
              <a:t>Гл.26.2. Налогового кодекса РФ. Налогоплательщиками признаются организации и ИП. Если объектом налогообложения являются доходы, налоговая ставка устанавливается в размере 6%. Если объектом налогообложения являются доходы, уменьшенные на величину расходов, налоговая ставка устанавливается в размере 15%</a:t>
            </a:r>
          </a:p>
          <a:p>
            <a:pPr algn="ctr"/>
            <a:r>
              <a:rPr lang="ru-RU" sz="1100" dirty="0" smtClean="0">
                <a:solidFill>
                  <a:srgbClr val="002060"/>
                </a:solidFill>
                <a:latin typeface="Times New Roman" pitchFamily="18" charset="0"/>
                <a:cs typeface="Times New Roman" pitchFamily="18" charset="0"/>
              </a:rPr>
              <a:t>  </a:t>
            </a:r>
          </a:p>
          <a:p>
            <a:pPr algn="ctr"/>
            <a:endParaRPr lang="ru-RU" sz="1100" dirty="0">
              <a:solidFill>
                <a:srgbClr val="002060"/>
              </a:solidFill>
              <a:latin typeface="Times New Roman" pitchFamily="18" charset="0"/>
              <a:cs typeface="Times New Roman" pitchFamily="18" charset="0"/>
            </a:endParaRPr>
          </a:p>
          <a:p>
            <a:pPr algn="ctr"/>
            <a:endParaRPr lang="ru-RU" sz="1100" dirty="0" smtClean="0">
              <a:solidFill>
                <a:srgbClr val="002060"/>
              </a:solidFill>
              <a:latin typeface="Times New Roman" pitchFamily="18" charset="0"/>
              <a:cs typeface="Times New Roman" pitchFamily="18" charset="0"/>
            </a:endParaRPr>
          </a:p>
          <a:p>
            <a:pPr algn="ctr"/>
            <a:r>
              <a:rPr lang="ru-RU" sz="1100" dirty="0" smtClean="0">
                <a:solidFill>
                  <a:srgbClr val="002060"/>
                </a:solidFill>
                <a:latin typeface="Times New Roman" pitchFamily="18" charset="0"/>
                <a:cs typeface="Times New Roman" pitchFamily="18" charset="0"/>
              </a:rPr>
              <a:t> </a:t>
            </a:r>
          </a:p>
        </p:txBody>
      </p:sp>
      <p:sp>
        <p:nvSpPr>
          <p:cNvPr id="3" name="TextBox 2"/>
          <p:cNvSpPr txBox="1"/>
          <p:nvPr/>
        </p:nvSpPr>
        <p:spPr>
          <a:xfrm>
            <a:off x="177588" y="1196752"/>
            <a:ext cx="2603177" cy="1786596"/>
          </a:xfrm>
          <a:prstGeom prst="rect">
            <a:avLst/>
          </a:prstGeom>
          <a:solidFill>
            <a:schemeClr val="accent1">
              <a:lumMod val="20000"/>
              <a:lumOff val="80000"/>
            </a:schemeClr>
          </a:solidFill>
          <a:ln>
            <a:solidFill>
              <a:schemeClr val="accent1">
                <a:lumMod val="40000"/>
                <a:lumOff val="60000"/>
              </a:schemeClr>
            </a:solidFill>
          </a:ln>
          <a:effectLst/>
        </p:spPr>
        <p:txBody>
          <a:bodyPr wrap="square" lIns="92919" tIns="46459" rIns="92919" bIns="46459" rtlCol="0">
            <a:spAutoFit/>
          </a:bodyPr>
          <a:lstStyle/>
          <a:p>
            <a:pPr algn="ctr"/>
            <a:endParaRPr lang="ru-RU" sz="1100" b="1" dirty="0" smtClean="0">
              <a:solidFill>
                <a:srgbClr val="002060"/>
              </a:solidFill>
              <a:latin typeface="Times New Roman" pitchFamily="18" charset="0"/>
              <a:cs typeface="Times New Roman" pitchFamily="18" charset="0"/>
            </a:endParaRPr>
          </a:p>
          <a:p>
            <a:pPr algn="ctr"/>
            <a:endParaRPr lang="ru-RU" sz="1100" b="1" dirty="0">
              <a:solidFill>
                <a:srgbClr val="002060"/>
              </a:solidFill>
              <a:latin typeface="Times New Roman" pitchFamily="18" charset="0"/>
              <a:cs typeface="Times New Roman" pitchFamily="18" charset="0"/>
            </a:endParaRPr>
          </a:p>
          <a:p>
            <a:pPr algn="ctr"/>
            <a:r>
              <a:rPr lang="ru-RU" sz="1100" b="1" dirty="0" smtClean="0">
                <a:solidFill>
                  <a:srgbClr val="002060"/>
                </a:solidFill>
                <a:latin typeface="Times New Roman" pitchFamily="18" charset="0"/>
                <a:cs typeface="Times New Roman" pitchFamily="18" charset="0"/>
              </a:rPr>
              <a:t>Налог на доходы физических лиц</a:t>
            </a:r>
          </a:p>
          <a:p>
            <a:pPr algn="ctr"/>
            <a:r>
              <a:rPr lang="ru-RU" sz="1100" dirty="0" smtClean="0">
                <a:solidFill>
                  <a:srgbClr val="002060"/>
                </a:solidFill>
                <a:latin typeface="Times New Roman" pitchFamily="18" charset="0"/>
                <a:cs typeface="Times New Roman" pitchFamily="18" charset="0"/>
              </a:rPr>
              <a:t>Гл</a:t>
            </a:r>
            <a:r>
              <a:rPr lang="ru-RU" sz="1100" dirty="0">
                <a:solidFill>
                  <a:srgbClr val="002060"/>
                </a:solidFill>
                <a:latin typeface="Times New Roman" pitchFamily="18" charset="0"/>
                <a:cs typeface="Times New Roman" pitchFamily="18" charset="0"/>
              </a:rPr>
              <a:t>. 23 </a:t>
            </a:r>
            <a:r>
              <a:rPr lang="ru-RU" sz="1100" dirty="0" smtClean="0">
                <a:solidFill>
                  <a:srgbClr val="002060"/>
                </a:solidFill>
                <a:latin typeface="Times New Roman" pitchFamily="18" charset="0"/>
                <a:cs typeface="Times New Roman" pitchFamily="18" charset="0"/>
              </a:rPr>
              <a:t>Налогового кодекса </a:t>
            </a:r>
            <a:r>
              <a:rPr lang="ru-RU" sz="1100" dirty="0">
                <a:solidFill>
                  <a:srgbClr val="002060"/>
                </a:solidFill>
                <a:latin typeface="Times New Roman" pitchFamily="18" charset="0"/>
                <a:cs typeface="Times New Roman" pitchFamily="18" charset="0"/>
              </a:rPr>
              <a:t>РФ,</a:t>
            </a:r>
          </a:p>
          <a:p>
            <a:pPr algn="ctr"/>
            <a:r>
              <a:rPr lang="ru-RU" sz="1100" dirty="0">
                <a:solidFill>
                  <a:srgbClr val="002060"/>
                </a:solidFill>
                <a:latin typeface="Times New Roman" pitchFamily="18" charset="0"/>
                <a:cs typeface="Times New Roman" pitchFamily="18" charset="0"/>
              </a:rPr>
              <a:t>ставка налога 13</a:t>
            </a:r>
            <a:r>
              <a:rPr lang="ru-RU" sz="1100" dirty="0" smtClean="0">
                <a:solidFill>
                  <a:srgbClr val="002060"/>
                </a:solidFill>
                <a:latin typeface="Times New Roman" pitchFamily="18" charset="0"/>
                <a:cs typeface="Times New Roman" pitchFamily="18" charset="0"/>
              </a:rPr>
              <a:t>%,15%,18%,20%,22% в зависимости от годового дохода; </a:t>
            </a:r>
            <a:endParaRPr lang="ru-RU" sz="1100" dirty="0">
              <a:solidFill>
                <a:srgbClr val="002060"/>
              </a:solidFill>
              <a:latin typeface="Times New Roman" pitchFamily="18" charset="0"/>
              <a:cs typeface="Times New Roman" pitchFamily="18" charset="0"/>
            </a:endParaRPr>
          </a:p>
          <a:p>
            <a:pPr algn="ctr"/>
            <a:r>
              <a:rPr lang="ru-RU" sz="1100" dirty="0" smtClean="0">
                <a:solidFill>
                  <a:srgbClr val="002060"/>
                </a:solidFill>
                <a:latin typeface="Times New Roman" pitchFamily="18" charset="0"/>
                <a:cs typeface="Times New Roman" pitchFamily="18" charset="0"/>
              </a:rPr>
              <a:t>в отношении  отдельных видов доходов 9%, 15%, 30% и 35%</a:t>
            </a:r>
          </a:p>
          <a:p>
            <a:pPr algn="ctr"/>
            <a:endParaRPr lang="ru-RU" sz="1100" dirty="0">
              <a:solidFill>
                <a:srgbClr val="002060"/>
              </a:solidFill>
              <a:latin typeface="Times New Roman" pitchFamily="18" charset="0"/>
              <a:cs typeface="Times New Roman" pitchFamily="18" charset="0"/>
            </a:endParaRPr>
          </a:p>
          <a:p>
            <a:pPr algn="ctr"/>
            <a:endParaRPr lang="ru-RU" sz="1100" dirty="0" smtClean="0">
              <a:solidFill>
                <a:srgbClr val="002060"/>
              </a:solidFill>
              <a:latin typeface="Times New Roman" pitchFamily="18" charset="0"/>
              <a:cs typeface="Times New Roman" pitchFamily="18" charset="0"/>
            </a:endParaRPr>
          </a:p>
        </p:txBody>
      </p:sp>
      <p:sp>
        <p:nvSpPr>
          <p:cNvPr id="5" name="TextBox 4"/>
          <p:cNvSpPr txBox="1"/>
          <p:nvPr/>
        </p:nvSpPr>
        <p:spPr>
          <a:xfrm>
            <a:off x="4278100" y="3458683"/>
            <a:ext cx="4656267" cy="3140813"/>
          </a:xfrm>
          <a:prstGeom prst="rect">
            <a:avLst/>
          </a:prstGeom>
          <a:solidFill>
            <a:schemeClr val="accent1">
              <a:lumMod val="20000"/>
              <a:lumOff val="80000"/>
            </a:schemeClr>
          </a:solidFill>
          <a:ln>
            <a:solidFill>
              <a:schemeClr val="accent1">
                <a:lumMod val="40000"/>
                <a:lumOff val="60000"/>
              </a:schemeClr>
            </a:solidFill>
          </a:ln>
          <a:effectLst/>
        </p:spPr>
        <p:txBody>
          <a:bodyPr wrap="square" lIns="92919" tIns="46459" rIns="92919" bIns="46459" rtlCol="0">
            <a:spAutoFit/>
          </a:bodyPr>
          <a:lstStyle/>
          <a:p>
            <a:pPr algn="ctr"/>
            <a:r>
              <a:rPr lang="ru-RU" sz="1100" b="1" dirty="0" smtClean="0">
                <a:solidFill>
                  <a:srgbClr val="002060"/>
                </a:solidFill>
                <a:latin typeface="Times New Roman" pitchFamily="18" charset="0"/>
                <a:cs typeface="Times New Roman" pitchFamily="18" charset="0"/>
              </a:rPr>
              <a:t>Налог </a:t>
            </a:r>
            <a:r>
              <a:rPr lang="ru-RU" sz="1100" b="1" dirty="0">
                <a:solidFill>
                  <a:srgbClr val="002060"/>
                </a:solidFill>
                <a:latin typeface="Times New Roman" pitchFamily="18" charset="0"/>
                <a:cs typeface="Times New Roman" pitchFamily="18" charset="0"/>
              </a:rPr>
              <a:t>на имущество физических </a:t>
            </a:r>
            <a:r>
              <a:rPr lang="ru-RU" sz="1100" b="1" dirty="0" smtClean="0">
                <a:solidFill>
                  <a:srgbClr val="002060"/>
                </a:solidFill>
                <a:latin typeface="Times New Roman" pitchFamily="18" charset="0"/>
                <a:cs typeface="Times New Roman" pitchFamily="18" charset="0"/>
              </a:rPr>
              <a:t>лиц </a:t>
            </a:r>
          </a:p>
          <a:p>
            <a:pPr algn="just"/>
            <a:r>
              <a:rPr lang="ru-RU" sz="1100" dirty="0" smtClean="0">
                <a:solidFill>
                  <a:srgbClr val="002060"/>
                </a:solidFill>
                <a:latin typeface="Times New Roman" pitchFamily="18" charset="0"/>
                <a:cs typeface="Times New Roman" pitchFamily="18" charset="0"/>
              </a:rPr>
              <a:t>Гл.32 </a:t>
            </a:r>
            <a:r>
              <a:rPr lang="ru-RU" sz="1100" dirty="0">
                <a:solidFill>
                  <a:srgbClr val="002060"/>
                </a:solidFill>
                <a:latin typeface="Times New Roman" pitchFamily="18" charset="0"/>
                <a:cs typeface="Times New Roman" pitchFamily="18" charset="0"/>
              </a:rPr>
              <a:t>Налогового кодекса </a:t>
            </a:r>
            <a:r>
              <a:rPr lang="ru-RU" sz="1100" dirty="0" smtClean="0">
                <a:solidFill>
                  <a:srgbClr val="002060"/>
                </a:solidFill>
                <a:latin typeface="Times New Roman" pitchFamily="18" charset="0"/>
                <a:cs typeface="Times New Roman" pitchFamily="18" charset="0"/>
              </a:rPr>
              <a:t>РФ, ставка </a:t>
            </a:r>
            <a:r>
              <a:rPr lang="ru-RU" sz="1100" dirty="0">
                <a:solidFill>
                  <a:srgbClr val="002060"/>
                </a:solidFill>
                <a:latin typeface="Times New Roman" pitchFamily="18" charset="0"/>
                <a:cs typeface="Times New Roman" pitchFamily="18" charset="0"/>
              </a:rPr>
              <a:t>налога исходя из кадастровой </a:t>
            </a:r>
            <a:r>
              <a:rPr lang="ru-RU" sz="1100" dirty="0" smtClean="0">
                <a:solidFill>
                  <a:srgbClr val="002060"/>
                </a:solidFill>
                <a:latin typeface="Times New Roman" pitchFamily="18" charset="0"/>
                <a:cs typeface="Times New Roman" pitchFamily="18" charset="0"/>
              </a:rPr>
              <a:t>стоимости объекта налогообложения: </a:t>
            </a:r>
          </a:p>
          <a:p>
            <a:pPr algn="just"/>
            <a:r>
              <a:rPr lang="ru-RU" sz="1100" dirty="0" smtClean="0">
                <a:solidFill>
                  <a:srgbClr val="002060"/>
                </a:solidFill>
                <a:latin typeface="Times New Roman" pitchFamily="18" charset="0"/>
                <a:cs typeface="Times New Roman" pitchFamily="18" charset="0"/>
              </a:rPr>
              <a:t>жилых домов, частей жилых домов, квартир, частей квартир, комнат; объектов незавершенного строительства в случае, если проектируемым назначением таких объектов является жилой дом; единых недвижимых комплексов, в состав которых входит хотя бы одно жилое помещение (жилой дом); гаражей и машиномест; хозяйственных строений или сооружений, площадь каждого из которых не превышает 50 квадратных метров и которые расположены на земельных участках, предоставленных для ведения личного подсобного, дачного хозяйства, огородничества, садоводства или индивидуального жилищного строительства – 0,3%;</a:t>
            </a:r>
          </a:p>
          <a:p>
            <a:pPr algn="just"/>
            <a:r>
              <a:rPr lang="ru-RU" sz="1100" dirty="0" smtClean="0">
                <a:solidFill>
                  <a:srgbClr val="002060"/>
                </a:solidFill>
                <a:latin typeface="Times New Roman" pitchFamily="18" charset="0"/>
                <a:cs typeface="Times New Roman" pitchFamily="18" charset="0"/>
              </a:rPr>
              <a:t>для объектов, включенных в перечень, определяемый в соответствии с п.7 ст.378.2 Налогового кодекса, в отношении объектов налогообложения, предусмотренных абзацем вторым п.10 ст.378.2 Налогового кодекса – 2%;</a:t>
            </a:r>
          </a:p>
          <a:p>
            <a:pPr algn="just"/>
            <a:r>
              <a:rPr lang="ru-RU" sz="1100" dirty="0" smtClean="0">
                <a:solidFill>
                  <a:srgbClr val="002060"/>
                </a:solidFill>
                <a:latin typeface="Times New Roman" pitchFamily="18" charset="0"/>
                <a:cs typeface="Times New Roman" pitchFamily="18" charset="0"/>
              </a:rPr>
              <a:t>объекты, кадастровая стоимость которых превышает 300 млн.рублей – 2,5%;</a:t>
            </a:r>
          </a:p>
          <a:p>
            <a:pPr algn="just"/>
            <a:r>
              <a:rPr lang="ru-RU" sz="1100" dirty="0" smtClean="0">
                <a:solidFill>
                  <a:srgbClr val="002060"/>
                </a:solidFill>
                <a:latin typeface="Times New Roman" pitchFamily="18" charset="0"/>
                <a:cs typeface="Times New Roman" pitchFamily="18" charset="0"/>
              </a:rPr>
              <a:t>в отношении прочих объектов налогообложения – 0,5%</a:t>
            </a:r>
          </a:p>
        </p:txBody>
      </p:sp>
      <p:sp>
        <p:nvSpPr>
          <p:cNvPr id="11" name="TextBox 10"/>
          <p:cNvSpPr txBox="1"/>
          <p:nvPr/>
        </p:nvSpPr>
        <p:spPr>
          <a:xfrm>
            <a:off x="2234353" y="3146268"/>
            <a:ext cx="1944217" cy="1448042"/>
          </a:xfrm>
          <a:prstGeom prst="rect">
            <a:avLst/>
          </a:prstGeom>
          <a:solidFill>
            <a:schemeClr val="accent1">
              <a:lumMod val="20000"/>
              <a:lumOff val="80000"/>
            </a:schemeClr>
          </a:solidFill>
          <a:ln>
            <a:solidFill>
              <a:schemeClr val="accent1">
                <a:lumMod val="40000"/>
                <a:lumOff val="60000"/>
              </a:schemeClr>
            </a:solidFill>
          </a:ln>
          <a:effectLst/>
        </p:spPr>
        <p:txBody>
          <a:bodyPr wrap="square" lIns="92919" tIns="46459" rIns="92919" bIns="46459" rtlCol="0">
            <a:spAutoFit/>
          </a:bodyPr>
          <a:lstStyle/>
          <a:p>
            <a:pPr algn="ctr"/>
            <a:r>
              <a:rPr lang="ru-RU" sz="1100" b="1" dirty="0" smtClean="0">
                <a:solidFill>
                  <a:srgbClr val="002060"/>
                </a:solidFill>
                <a:latin typeface="Times New Roman" pitchFamily="18" charset="0"/>
                <a:cs typeface="Times New Roman" pitchFamily="18" charset="0"/>
              </a:rPr>
              <a:t>Патентная система налогообложения</a:t>
            </a:r>
          </a:p>
          <a:p>
            <a:pPr algn="ctr"/>
            <a:r>
              <a:rPr lang="ru-RU" sz="1100" dirty="0" smtClean="0">
                <a:solidFill>
                  <a:srgbClr val="002060"/>
                </a:solidFill>
                <a:latin typeface="Times New Roman" pitchFamily="18" charset="0"/>
                <a:cs typeface="Times New Roman" pitchFamily="18" charset="0"/>
              </a:rPr>
              <a:t>Гл.26.5. Налогового кодекса РФ. Налогоплательщиками признаются индивидуальные предприниматели. Налоговая ставка устанавливается в размере 6%</a:t>
            </a:r>
          </a:p>
        </p:txBody>
      </p:sp>
      <p:sp>
        <p:nvSpPr>
          <p:cNvPr id="4" name="TextBox 3"/>
          <p:cNvSpPr txBox="1"/>
          <p:nvPr/>
        </p:nvSpPr>
        <p:spPr>
          <a:xfrm>
            <a:off x="5912806" y="1003180"/>
            <a:ext cx="3021561" cy="2294428"/>
          </a:xfrm>
          <a:prstGeom prst="rect">
            <a:avLst/>
          </a:prstGeom>
          <a:solidFill>
            <a:schemeClr val="accent1">
              <a:lumMod val="20000"/>
              <a:lumOff val="80000"/>
            </a:schemeClr>
          </a:solidFill>
          <a:ln>
            <a:solidFill>
              <a:schemeClr val="accent1">
                <a:lumMod val="40000"/>
                <a:lumOff val="60000"/>
              </a:schemeClr>
            </a:solidFill>
          </a:ln>
          <a:effectLst/>
        </p:spPr>
        <p:txBody>
          <a:bodyPr wrap="square" lIns="92919" tIns="46459" rIns="92919" bIns="46459" rtlCol="0">
            <a:spAutoFit/>
          </a:bodyPr>
          <a:lstStyle/>
          <a:p>
            <a:pPr algn="ctr"/>
            <a:r>
              <a:rPr lang="ru-RU" sz="1100" b="1" dirty="0">
                <a:solidFill>
                  <a:srgbClr val="002060"/>
                </a:solidFill>
                <a:latin typeface="Times New Roman" pitchFamily="18" charset="0"/>
                <a:cs typeface="Times New Roman" pitchFamily="18" charset="0"/>
              </a:rPr>
              <a:t>Земельный налог</a:t>
            </a:r>
          </a:p>
          <a:p>
            <a:pPr algn="ctr"/>
            <a:r>
              <a:rPr lang="ru-RU" sz="1100" dirty="0" smtClean="0">
                <a:solidFill>
                  <a:srgbClr val="002060"/>
                </a:solidFill>
                <a:latin typeface="Times New Roman" pitchFamily="18" charset="0"/>
                <a:cs typeface="Times New Roman" pitchFamily="18" charset="0"/>
              </a:rPr>
              <a:t>Гл.31</a:t>
            </a:r>
            <a:r>
              <a:rPr lang="ru-RU" sz="1100" dirty="0">
                <a:solidFill>
                  <a:srgbClr val="002060"/>
                </a:solidFill>
                <a:latin typeface="Times New Roman" pitchFamily="18" charset="0"/>
                <a:cs typeface="Times New Roman" pitchFamily="18" charset="0"/>
              </a:rPr>
              <a:t> </a:t>
            </a:r>
            <a:r>
              <a:rPr lang="ru-RU" sz="1100" dirty="0" smtClean="0">
                <a:solidFill>
                  <a:srgbClr val="002060"/>
                </a:solidFill>
                <a:latin typeface="Times New Roman" pitchFamily="18" charset="0"/>
                <a:cs typeface="Times New Roman" pitchFamily="18" charset="0"/>
              </a:rPr>
              <a:t>Налогового </a:t>
            </a:r>
            <a:r>
              <a:rPr lang="ru-RU" sz="1100" dirty="0">
                <a:solidFill>
                  <a:srgbClr val="002060"/>
                </a:solidFill>
                <a:latin typeface="Times New Roman" pitchFamily="18" charset="0"/>
                <a:cs typeface="Times New Roman" pitchFamily="18" charset="0"/>
              </a:rPr>
              <a:t>кодекса </a:t>
            </a:r>
            <a:r>
              <a:rPr lang="ru-RU" sz="1100" dirty="0" smtClean="0">
                <a:solidFill>
                  <a:srgbClr val="002060"/>
                </a:solidFill>
                <a:latin typeface="Times New Roman" pitchFamily="18" charset="0"/>
                <a:cs typeface="Times New Roman" pitchFamily="18" charset="0"/>
              </a:rPr>
              <a:t>РФ,</a:t>
            </a:r>
          </a:p>
          <a:p>
            <a:pPr algn="ctr"/>
            <a:r>
              <a:rPr lang="ru-RU" sz="1100" dirty="0" smtClean="0">
                <a:solidFill>
                  <a:srgbClr val="002060"/>
                </a:solidFill>
                <a:latin typeface="Times New Roman" pitchFamily="18" charset="0"/>
                <a:cs typeface="Times New Roman" pitchFamily="18" charset="0"/>
              </a:rPr>
              <a:t> ставка </a:t>
            </a:r>
            <a:r>
              <a:rPr lang="ru-RU" sz="1100" dirty="0">
                <a:solidFill>
                  <a:srgbClr val="002060"/>
                </a:solidFill>
                <a:latin typeface="Times New Roman" pitchFamily="18" charset="0"/>
                <a:cs typeface="Times New Roman" pitchFamily="18" charset="0"/>
              </a:rPr>
              <a:t>налога от </a:t>
            </a:r>
            <a:r>
              <a:rPr lang="ru-RU" sz="1100" dirty="0" smtClean="0">
                <a:solidFill>
                  <a:srgbClr val="002060"/>
                </a:solidFill>
                <a:latin typeface="Times New Roman" pitchFamily="18" charset="0"/>
                <a:cs typeface="Times New Roman" pitchFamily="18" charset="0"/>
              </a:rPr>
              <a:t>кадастровой стоимости </a:t>
            </a:r>
            <a:r>
              <a:rPr lang="ru-RU" sz="1100" dirty="0">
                <a:solidFill>
                  <a:srgbClr val="002060"/>
                </a:solidFill>
                <a:latin typeface="Times New Roman" pitchFamily="18" charset="0"/>
                <a:cs typeface="Times New Roman" pitchFamily="18" charset="0"/>
              </a:rPr>
              <a:t>земельных </a:t>
            </a:r>
            <a:r>
              <a:rPr lang="ru-RU" sz="1100" dirty="0" smtClean="0">
                <a:solidFill>
                  <a:srgbClr val="002060"/>
                </a:solidFill>
                <a:latin typeface="Times New Roman" pitchFamily="18" charset="0"/>
                <a:cs typeface="Times New Roman" pitchFamily="18" charset="0"/>
              </a:rPr>
              <a:t>участков: </a:t>
            </a:r>
          </a:p>
          <a:p>
            <a:pPr algn="ctr"/>
            <a:r>
              <a:rPr lang="ru-RU" sz="1100" dirty="0" smtClean="0">
                <a:solidFill>
                  <a:srgbClr val="002060"/>
                </a:solidFill>
                <a:latin typeface="Times New Roman" pitchFamily="18" charset="0"/>
                <a:cs typeface="Times New Roman" pitchFamily="18" charset="0"/>
              </a:rPr>
              <a:t>по </a:t>
            </a:r>
            <a:r>
              <a:rPr lang="ru-RU" sz="1100" dirty="0">
                <a:solidFill>
                  <a:srgbClr val="002060"/>
                </a:solidFill>
                <a:latin typeface="Times New Roman" pitchFamily="18" charset="0"/>
                <a:cs typeface="Times New Roman" pitchFamily="18" charset="0"/>
              </a:rPr>
              <a:t>участкам, </a:t>
            </a:r>
            <a:r>
              <a:rPr lang="ru-RU" sz="1100" dirty="0" smtClean="0">
                <a:solidFill>
                  <a:srgbClr val="002060"/>
                </a:solidFill>
                <a:latin typeface="Times New Roman" pitchFamily="18" charset="0"/>
                <a:cs typeface="Times New Roman" pitchFamily="18" charset="0"/>
              </a:rPr>
              <a:t>занятым жилищным </a:t>
            </a:r>
            <a:r>
              <a:rPr lang="ru-RU" sz="1100" dirty="0">
                <a:solidFill>
                  <a:srgbClr val="002060"/>
                </a:solidFill>
                <a:latin typeface="Times New Roman" pitchFamily="18" charset="0"/>
                <a:cs typeface="Times New Roman" pitchFamily="18" charset="0"/>
              </a:rPr>
              <a:t>фондом, </a:t>
            </a:r>
            <a:r>
              <a:rPr lang="ru-RU" sz="1100" dirty="0" smtClean="0">
                <a:solidFill>
                  <a:srgbClr val="002060"/>
                </a:solidFill>
                <a:latin typeface="Times New Roman" pitchFamily="18" charset="0"/>
                <a:cs typeface="Times New Roman" pitchFamily="18" charset="0"/>
              </a:rPr>
              <a:t>с/х назначения</a:t>
            </a:r>
            <a:r>
              <a:rPr lang="ru-RU" sz="1100" dirty="0">
                <a:solidFill>
                  <a:srgbClr val="002060"/>
                </a:solidFill>
                <a:latin typeface="Times New Roman" pitchFamily="18" charset="0"/>
                <a:cs typeface="Times New Roman" pitchFamily="18" charset="0"/>
              </a:rPr>
              <a:t>, для </a:t>
            </a:r>
            <a:r>
              <a:rPr lang="ru-RU" sz="1100" dirty="0" smtClean="0">
                <a:solidFill>
                  <a:srgbClr val="002060"/>
                </a:solidFill>
                <a:latin typeface="Times New Roman" pitchFamily="18" charset="0"/>
                <a:cs typeface="Times New Roman" pitchFamily="18" charset="0"/>
              </a:rPr>
              <a:t>личного подсобного </a:t>
            </a:r>
            <a:r>
              <a:rPr lang="ru-RU" sz="1100" dirty="0">
                <a:solidFill>
                  <a:srgbClr val="002060"/>
                </a:solidFill>
                <a:latin typeface="Times New Roman" pitchFamily="18" charset="0"/>
                <a:cs typeface="Times New Roman" pitchFamily="18" charset="0"/>
              </a:rPr>
              <a:t>хозяйства, </a:t>
            </a:r>
            <a:r>
              <a:rPr lang="ru-RU" sz="1100" dirty="0" smtClean="0">
                <a:solidFill>
                  <a:srgbClr val="002060"/>
                </a:solidFill>
                <a:latin typeface="Times New Roman" pitchFamily="18" charset="0"/>
                <a:cs typeface="Times New Roman" pitchFamily="18" charset="0"/>
              </a:rPr>
              <a:t>дачного хозяйства - </a:t>
            </a:r>
            <a:r>
              <a:rPr lang="ru-RU" sz="1100" dirty="0">
                <a:solidFill>
                  <a:srgbClr val="002060"/>
                </a:solidFill>
                <a:latin typeface="Times New Roman" pitchFamily="18" charset="0"/>
                <a:cs typeface="Times New Roman" pitchFamily="18" charset="0"/>
              </a:rPr>
              <a:t>0,3</a:t>
            </a:r>
            <a:r>
              <a:rPr lang="ru-RU" sz="1100" dirty="0" smtClean="0">
                <a:solidFill>
                  <a:srgbClr val="002060"/>
                </a:solidFill>
                <a:latin typeface="Times New Roman" pitchFamily="18" charset="0"/>
                <a:cs typeface="Times New Roman" pitchFamily="18" charset="0"/>
              </a:rPr>
              <a:t>%; </a:t>
            </a:r>
          </a:p>
          <a:p>
            <a:pPr algn="ctr"/>
            <a:r>
              <a:rPr lang="ru-RU" sz="1100" dirty="0" smtClean="0">
                <a:solidFill>
                  <a:srgbClr val="002060"/>
                </a:solidFill>
                <a:latin typeface="Times New Roman" pitchFamily="18" charset="0"/>
                <a:cs typeface="Times New Roman" pitchFamily="18" charset="0"/>
              </a:rPr>
              <a:t>по участкам, сведения о которых представлены в соответствии с пунктом 18 ст. 396 Налогового Кодекса РФ – 1,5%</a:t>
            </a:r>
          </a:p>
          <a:p>
            <a:pPr algn="ctr"/>
            <a:r>
              <a:rPr lang="ru-RU" sz="1100" dirty="0" smtClean="0">
                <a:solidFill>
                  <a:srgbClr val="002060"/>
                </a:solidFill>
                <a:latin typeface="Times New Roman" pitchFamily="18" charset="0"/>
                <a:cs typeface="Times New Roman" pitchFamily="18" charset="0"/>
              </a:rPr>
              <a:t> </a:t>
            </a:r>
            <a:r>
              <a:rPr lang="ru-RU" sz="1100" dirty="0">
                <a:solidFill>
                  <a:srgbClr val="002060"/>
                </a:solidFill>
                <a:latin typeface="Times New Roman" pitchFamily="18" charset="0"/>
                <a:cs typeface="Times New Roman" pitchFamily="18" charset="0"/>
              </a:rPr>
              <a:t>в </a:t>
            </a:r>
            <a:r>
              <a:rPr lang="ru-RU" sz="1100" dirty="0" smtClean="0">
                <a:solidFill>
                  <a:srgbClr val="002060"/>
                </a:solidFill>
                <a:latin typeface="Times New Roman" pitchFamily="18" charset="0"/>
                <a:cs typeface="Times New Roman" pitchFamily="18" charset="0"/>
              </a:rPr>
              <a:t>отношении других участков (включая земельные участки с кадастровой стоимостью свыше 300 млн.рублей) – 1,5% </a:t>
            </a:r>
          </a:p>
        </p:txBody>
      </p:sp>
      <p:sp>
        <p:nvSpPr>
          <p:cNvPr id="6" name="TextBox 5"/>
          <p:cNvSpPr txBox="1"/>
          <p:nvPr/>
        </p:nvSpPr>
        <p:spPr>
          <a:xfrm>
            <a:off x="1" y="260648"/>
            <a:ext cx="8316415"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Какие налоги уплачивают жители </a:t>
            </a:r>
            <a:r>
              <a:rPr lang="ru-RU" b="1" dirty="0">
                <a:solidFill>
                  <a:srgbClr val="002060"/>
                </a:solidFill>
                <a:latin typeface="Times New Roman" panose="02020603050405020304" pitchFamily="18" charset="0"/>
                <a:cs typeface="Times New Roman" panose="02020603050405020304" pitchFamily="18" charset="0"/>
              </a:rPr>
              <a:t>в </a:t>
            </a:r>
            <a:r>
              <a:rPr lang="ru-RU" b="1" dirty="0" smtClean="0">
                <a:solidFill>
                  <a:srgbClr val="002060"/>
                </a:solidFill>
                <a:latin typeface="Times New Roman" panose="02020603050405020304" pitchFamily="18" charset="0"/>
                <a:cs typeface="Times New Roman" panose="02020603050405020304" pitchFamily="18" charset="0"/>
              </a:rPr>
              <a:t>бюджет </a:t>
            </a:r>
            <a:endParaRPr lang="ru-RU" b="1" dirty="0">
              <a:solidFill>
                <a:srgbClr val="002060"/>
              </a:solidFill>
              <a:latin typeface="Times New Roman" panose="02020603050405020304" pitchFamily="18" charset="0"/>
              <a:cs typeface="Times New Roman" panose="02020603050405020304" pitchFamily="18" charset="0"/>
            </a:endParaRPr>
          </a:p>
          <a:p>
            <a:pPr algn="ctr"/>
            <a:r>
              <a:rPr lang="ru-RU" b="1" dirty="0">
                <a:solidFill>
                  <a:srgbClr val="002060"/>
                </a:solidFill>
                <a:latin typeface="Times New Roman" panose="02020603050405020304" pitchFamily="18" charset="0"/>
                <a:cs typeface="Times New Roman" panose="02020603050405020304" pitchFamily="18" charset="0"/>
              </a:rPr>
              <a:t>Шарангского муниципального округа </a:t>
            </a:r>
          </a:p>
        </p:txBody>
      </p:sp>
      <p:sp>
        <p:nvSpPr>
          <p:cNvPr id="12" name="TextBox 11"/>
          <p:cNvSpPr txBox="1"/>
          <p:nvPr/>
        </p:nvSpPr>
        <p:spPr>
          <a:xfrm>
            <a:off x="2258395" y="4982177"/>
            <a:ext cx="1944217" cy="1617319"/>
          </a:xfrm>
          <a:prstGeom prst="rect">
            <a:avLst/>
          </a:prstGeom>
          <a:solidFill>
            <a:schemeClr val="accent1">
              <a:lumMod val="20000"/>
              <a:lumOff val="80000"/>
            </a:schemeClr>
          </a:solidFill>
          <a:ln>
            <a:solidFill>
              <a:schemeClr val="accent1">
                <a:lumMod val="40000"/>
                <a:lumOff val="60000"/>
              </a:schemeClr>
            </a:solidFill>
          </a:ln>
          <a:effectLst/>
        </p:spPr>
        <p:txBody>
          <a:bodyPr wrap="square" lIns="92919" tIns="46459" rIns="92919" bIns="46459" rtlCol="0">
            <a:spAutoFit/>
          </a:bodyPr>
          <a:lstStyle/>
          <a:p>
            <a:pPr algn="ctr"/>
            <a:r>
              <a:rPr lang="ru-RU" sz="1100" b="1" dirty="0" smtClean="0">
                <a:solidFill>
                  <a:srgbClr val="002060"/>
                </a:solidFill>
                <a:latin typeface="Times New Roman" pitchFamily="18" charset="0"/>
                <a:cs typeface="Times New Roman" pitchFamily="18" charset="0"/>
              </a:rPr>
              <a:t>Единый сельскохозяйственный налог</a:t>
            </a:r>
          </a:p>
          <a:p>
            <a:pPr algn="ctr"/>
            <a:r>
              <a:rPr lang="ru-RU" sz="1100" dirty="0" smtClean="0">
                <a:solidFill>
                  <a:srgbClr val="002060"/>
                </a:solidFill>
                <a:latin typeface="Times New Roman" pitchFamily="18" charset="0"/>
                <a:cs typeface="Times New Roman" pitchFamily="18" charset="0"/>
              </a:rPr>
              <a:t>Гл.26.1. Налогового кодекса РФ. Налогоплательщиками признаются индивидуальные предприниматели. Налоговая ставка устанавливается в размере 6%</a:t>
            </a:r>
          </a:p>
        </p:txBody>
      </p:sp>
      <p:sp>
        <p:nvSpPr>
          <p:cNvPr id="2" name="Номер слайда 1"/>
          <p:cNvSpPr>
            <a:spLocks noGrp="1"/>
          </p:cNvSpPr>
          <p:nvPr>
            <p:ph type="sldNum" sz="quarter" idx="12"/>
          </p:nvPr>
        </p:nvSpPr>
        <p:spPr>
          <a:xfrm>
            <a:off x="8545643" y="6443073"/>
            <a:ext cx="562744" cy="365125"/>
          </a:xfrm>
        </p:spPr>
        <p:txBody>
          <a:bodyPr/>
          <a:lstStyle/>
          <a:p>
            <a:fld id="{544A1F6A-164B-43BA-A19E-4AE6BB502A21}" type="slidenum">
              <a:rPr lang="ru-RU" smtClean="0">
                <a:solidFill>
                  <a:schemeClr val="bg2">
                    <a:lumMod val="50000"/>
                  </a:schemeClr>
                </a:solidFill>
              </a:rPr>
              <a:pPr/>
              <a:t>24</a:t>
            </a:fld>
            <a:endParaRPr lang="ru-RU" dirty="0">
              <a:solidFill>
                <a:schemeClr val="bg2">
                  <a:lumMod val="50000"/>
                </a:schemeClr>
              </a:solidFill>
            </a:endParaRPr>
          </a:p>
        </p:txBody>
      </p:sp>
    </p:spTree>
    <p:extLst>
      <p:ext uri="{BB962C8B-B14F-4D97-AF65-F5344CB8AC3E}">
        <p14:creationId xmlns:p14="http://schemas.microsoft.com/office/powerpoint/2010/main" val="293540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3496"/>
            <a:ext cx="8748464" cy="369332"/>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Налоговые доходы бюджета Шарангского муниципального округа в 2026 году</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739790" y="839498"/>
            <a:ext cx="1008674" cy="276999"/>
          </a:xfrm>
          <a:prstGeom prst="rect">
            <a:avLst/>
          </a:prstGeom>
          <a:noFill/>
        </p:spPr>
        <p:txBody>
          <a:bodyPr wrap="square" rtlCol="0">
            <a:spAutoFit/>
          </a:bodyPr>
          <a:lstStyle/>
          <a:p>
            <a:pPr algn="r"/>
            <a:r>
              <a:rPr lang="ru-RU" sz="1200" dirty="0" smtClean="0">
                <a:solidFill>
                  <a:srgbClr val="002060"/>
                </a:solidFill>
                <a:latin typeface="Times New Roman" panose="02020603050405020304" pitchFamily="18" charset="0"/>
                <a:cs typeface="Times New Roman" panose="02020603050405020304" pitchFamily="18" charset="0"/>
              </a:rPr>
              <a:t>Проценты</a:t>
            </a:r>
            <a:endParaRPr lang="ru-RU" sz="1200"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Диаграмма 4"/>
          <p:cNvGraphicFramePr/>
          <p:nvPr>
            <p:extLst>
              <p:ext uri="{D42A27DB-BD31-4B8C-83A1-F6EECF244321}">
                <p14:modId xmlns:p14="http://schemas.microsoft.com/office/powerpoint/2010/main" val="2197174857"/>
              </p:ext>
            </p:extLst>
          </p:nvPr>
        </p:nvGraphicFramePr>
        <p:xfrm>
          <a:off x="467544" y="1397000"/>
          <a:ext cx="8280920" cy="5272360"/>
        </p:xfrm>
        <a:graphic>
          <a:graphicData uri="http://schemas.openxmlformats.org/drawingml/2006/chart">
            <c:chart xmlns:c="http://schemas.openxmlformats.org/drawingml/2006/chart" xmlns:r="http://schemas.openxmlformats.org/officeDocument/2006/relationships" r:id="rId2"/>
          </a:graphicData>
        </a:graphic>
      </p:graphicFrame>
      <p:sp>
        <p:nvSpPr>
          <p:cNvPr id="3" name="Номер слайда 2"/>
          <p:cNvSpPr>
            <a:spLocks noGrp="1"/>
          </p:cNvSpPr>
          <p:nvPr>
            <p:ph type="sldNum" sz="quarter" idx="12"/>
          </p:nvPr>
        </p:nvSpPr>
        <p:spPr/>
        <p:txBody>
          <a:bodyPr/>
          <a:lstStyle/>
          <a:p>
            <a:fld id="{544A1F6A-164B-43BA-A19E-4AE6BB502A21}" type="slidenum">
              <a:rPr lang="ru-RU" smtClean="0">
                <a:solidFill>
                  <a:srgbClr val="C6E7FC">
                    <a:lumMod val="50000"/>
                  </a:srgbClr>
                </a:solidFill>
              </a:rPr>
              <a:pPr/>
              <a:t>25</a:t>
            </a:fld>
            <a:endParaRPr lang="ru-RU" dirty="0">
              <a:solidFill>
                <a:srgbClr val="C6E7FC">
                  <a:lumMod val="50000"/>
                </a:srgbClr>
              </a:solidFill>
            </a:endParaRPr>
          </a:p>
        </p:txBody>
      </p:sp>
    </p:spTree>
    <p:extLst>
      <p:ext uri="{BB962C8B-B14F-4D97-AF65-F5344CB8AC3E}">
        <p14:creationId xmlns:p14="http://schemas.microsoft.com/office/powerpoint/2010/main" val="119160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188640"/>
            <a:ext cx="8768600" cy="646331"/>
          </a:xfrm>
          <a:prstGeom prst="rect">
            <a:avLst/>
          </a:prstGeom>
          <a:solidFill>
            <a:schemeClr val="accent1">
              <a:lumMod val="60000"/>
              <a:lumOff val="40000"/>
            </a:schemeClr>
          </a:solidFill>
        </p:spPr>
        <p:txBody>
          <a:bodyPr wrap="square" rtlCol="0">
            <a:spAutoFit/>
          </a:bodyPr>
          <a:lstStyle/>
          <a:p>
            <a:pPr algn="ctr"/>
            <a:r>
              <a:rPr lang="ru-RU" b="1" dirty="0">
                <a:solidFill>
                  <a:srgbClr val="002060"/>
                </a:solidFill>
                <a:latin typeface="Times New Roman" panose="02020603050405020304" pitchFamily="18" charset="0"/>
                <a:cs typeface="Times New Roman" panose="02020603050405020304" pitchFamily="18" charset="0"/>
              </a:rPr>
              <a:t>Основные </a:t>
            </a:r>
            <a:r>
              <a:rPr lang="ru-RU" b="1" dirty="0" smtClean="0">
                <a:solidFill>
                  <a:srgbClr val="002060"/>
                </a:solidFill>
                <a:latin typeface="Times New Roman" panose="02020603050405020304" pitchFamily="18" charset="0"/>
                <a:cs typeface="Times New Roman" panose="02020603050405020304" pitchFamily="18" charset="0"/>
              </a:rPr>
              <a:t>неналоговые </a:t>
            </a:r>
            <a:r>
              <a:rPr lang="ru-RU" b="1" dirty="0">
                <a:solidFill>
                  <a:srgbClr val="002060"/>
                </a:solidFill>
                <a:latin typeface="Times New Roman" panose="02020603050405020304" pitchFamily="18" charset="0"/>
                <a:cs typeface="Times New Roman" panose="02020603050405020304" pitchFamily="18" charset="0"/>
              </a:rPr>
              <a:t>доходы в бюджете </a:t>
            </a:r>
          </a:p>
          <a:p>
            <a:pPr algn="ctr"/>
            <a:r>
              <a:rPr lang="ru-RU" b="1" dirty="0">
                <a:solidFill>
                  <a:srgbClr val="002060"/>
                </a:solidFill>
                <a:latin typeface="Times New Roman" panose="02020603050405020304" pitchFamily="18" charset="0"/>
                <a:cs typeface="Times New Roman" panose="02020603050405020304" pitchFamily="18" charset="0"/>
              </a:rPr>
              <a:t>Шарангского муниципального округа </a:t>
            </a:r>
          </a:p>
        </p:txBody>
      </p:sp>
      <p:graphicFrame>
        <p:nvGraphicFramePr>
          <p:cNvPr id="2" name="Таблица 1"/>
          <p:cNvGraphicFramePr>
            <a:graphicFrameLocks noGrp="1"/>
          </p:cNvGraphicFramePr>
          <p:nvPr>
            <p:extLst>
              <p:ext uri="{D42A27DB-BD31-4B8C-83A1-F6EECF244321}">
                <p14:modId xmlns:p14="http://schemas.microsoft.com/office/powerpoint/2010/main" val="150524526"/>
              </p:ext>
            </p:extLst>
          </p:nvPr>
        </p:nvGraphicFramePr>
        <p:xfrm>
          <a:off x="492492" y="1397000"/>
          <a:ext cx="8255972" cy="4552280"/>
        </p:xfrm>
        <a:graphic>
          <a:graphicData uri="http://schemas.openxmlformats.org/drawingml/2006/table">
            <a:tbl>
              <a:tblPr firstRow="1" bandRow="1">
                <a:tableStyleId>{21E4AEA4-8DFA-4A89-87EB-49C32662AFE0}</a:tableStyleId>
              </a:tblPr>
              <a:tblGrid>
                <a:gridCol w="4511556"/>
                <a:gridCol w="1296144"/>
                <a:gridCol w="1224136"/>
                <a:gridCol w="1224136"/>
              </a:tblGrid>
              <a:tr h="816050">
                <a:tc>
                  <a:txBody>
                    <a:bodyPr/>
                    <a:lstStyle/>
                    <a:p>
                      <a:pPr algn="ctr"/>
                      <a:endParaRPr lang="ru-RU" sz="1400" dirty="0" smtClean="0">
                        <a:solidFill>
                          <a:srgbClr val="002060"/>
                        </a:solidFill>
                        <a:latin typeface="Times New Roman" panose="02020603050405020304" pitchFamily="18" charset="0"/>
                        <a:cs typeface="Times New Roman" panose="02020603050405020304" pitchFamily="18" charset="0"/>
                      </a:endParaRPr>
                    </a:p>
                    <a:p>
                      <a:pPr algn="ctr"/>
                      <a:r>
                        <a:rPr lang="ru-RU" sz="1400" dirty="0" smtClean="0">
                          <a:solidFill>
                            <a:srgbClr val="002060"/>
                          </a:solidFill>
                          <a:latin typeface="Times New Roman" panose="02020603050405020304" pitchFamily="18" charset="0"/>
                          <a:cs typeface="Times New Roman" panose="02020603050405020304" pitchFamily="18" charset="0"/>
                        </a:rPr>
                        <a:t>Наименование</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Бюджет </a:t>
                      </a:r>
                    </a:p>
                    <a:p>
                      <a:pPr algn="ctr"/>
                      <a:r>
                        <a:rPr lang="ru-RU" sz="1400" dirty="0" smtClean="0">
                          <a:solidFill>
                            <a:srgbClr val="002060"/>
                          </a:solidFill>
                          <a:latin typeface="Times New Roman" panose="02020603050405020304" pitchFamily="18" charset="0"/>
                          <a:cs typeface="Times New Roman" panose="02020603050405020304" pitchFamily="18" charset="0"/>
                        </a:rPr>
                        <a:t>2026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Бюджет               2027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Бюджет                  2028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r>
              <a:tr h="584036">
                <a:tc>
                  <a:txBody>
                    <a:bodyPr/>
                    <a:lstStyle/>
                    <a:p>
                      <a:r>
                        <a:rPr lang="ru-RU" sz="1400" b="1" dirty="0" smtClean="0">
                          <a:solidFill>
                            <a:srgbClr val="002060"/>
                          </a:solidFill>
                          <a:latin typeface="Times New Roman" panose="02020603050405020304" pitchFamily="18" charset="0"/>
                          <a:cs typeface="Times New Roman" panose="02020603050405020304" pitchFamily="18" charset="0"/>
                        </a:rPr>
                        <a:t>Неналоговые доходы, всего</a:t>
                      </a:r>
                      <a:endParaRPr lang="ru-RU" sz="14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8,4</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8,6</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8,9</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816050">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584036">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Доходы от продажи земельных участков и имущества</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0,9</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0,8</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584036">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Штрафы</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584036">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Доходы</a:t>
                      </a:r>
                      <a:r>
                        <a:rPr lang="ru-RU" sz="1400" baseline="0" dirty="0" smtClean="0">
                          <a:solidFill>
                            <a:srgbClr val="002060"/>
                          </a:solidFill>
                          <a:latin typeface="Times New Roman" panose="02020603050405020304" pitchFamily="18" charset="0"/>
                          <a:cs typeface="Times New Roman" panose="02020603050405020304" pitchFamily="18" charset="0"/>
                        </a:rPr>
                        <a:t> от компенсации затрат государства</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0,6</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584036">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Прочие неналоговые доходы</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0,3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7" name="TextBox 6"/>
          <p:cNvSpPr txBox="1"/>
          <p:nvPr/>
        </p:nvSpPr>
        <p:spPr>
          <a:xfrm>
            <a:off x="7733531" y="976322"/>
            <a:ext cx="1008674" cy="276999"/>
          </a:xfrm>
          <a:prstGeom prst="rect">
            <a:avLst/>
          </a:prstGeom>
          <a:noFill/>
        </p:spPr>
        <p:txBody>
          <a:bodyPr wrap="none" rtlCol="0">
            <a:spAutoFit/>
          </a:bodyPr>
          <a:lstStyle/>
          <a:p>
            <a:r>
              <a:rPr lang="ru-RU" sz="1200" dirty="0">
                <a:solidFill>
                  <a:srgbClr val="002060"/>
                </a:solidFill>
                <a:latin typeface="Times New Roman" panose="02020603050405020304" pitchFamily="18" charset="0"/>
                <a:cs typeface="Times New Roman" panose="02020603050405020304" pitchFamily="18" charset="0"/>
              </a:rPr>
              <a:t>Млн. </a:t>
            </a:r>
            <a:r>
              <a:rPr lang="ru-RU" sz="1200" dirty="0" smtClean="0">
                <a:solidFill>
                  <a:srgbClr val="002060"/>
                </a:solidFill>
                <a:latin typeface="Times New Roman" panose="02020603050405020304" pitchFamily="18" charset="0"/>
                <a:cs typeface="Times New Roman" panose="02020603050405020304" pitchFamily="18" charset="0"/>
              </a:rPr>
              <a:t>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544A1F6A-164B-43BA-A19E-4AE6BB502A21}" type="slidenum">
              <a:rPr lang="ru-RU" smtClean="0">
                <a:solidFill>
                  <a:srgbClr val="C6E7FC">
                    <a:lumMod val="50000"/>
                  </a:srgbClr>
                </a:solidFill>
              </a:rPr>
              <a:pPr/>
              <a:t>26</a:t>
            </a:fld>
            <a:endParaRPr lang="ru-RU" dirty="0">
              <a:solidFill>
                <a:srgbClr val="C6E7FC">
                  <a:lumMod val="50000"/>
                </a:srgbClr>
              </a:solidFill>
            </a:endParaRPr>
          </a:p>
        </p:txBody>
      </p:sp>
    </p:spTree>
    <p:extLst>
      <p:ext uri="{BB962C8B-B14F-4D97-AF65-F5344CB8AC3E}">
        <p14:creationId xmlns:p14="http://schemas.microsoft.com/office/powerpoint/2010/main" val="324278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0136"/>
            <a:ext cx="8280920"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Неналоговые </a:t>
            </a:r>
            <a:r>
              <a:rPr lang="ru-RU" b="1" dirty="0">
                <a:solidFill>
                  <a:srgbClr val="002060"/>
                </a:solidFill>
                <a:latin typeface="Times New Roman" panose="02020603050405020304" pitchFamily="18" charset="0"/>
                <a:cs typeface="Times New Roman" panose="02020603050405020304" pitchFamily="18" charset="0"/>
              </a:rPr>
              <a:t>доходы бюджета </a:t>
            </a:r>
            <a:endParaRPr lang="ru-RU" b="1" dirty="0" smtClean="0">
              <a:solidFill>
                <a:srgbClr val="002060"/>
              </a:solidFill>
              <a:latin typeface="Times New Roman" panose="02020603050405020304" pitchFamily="18" charset="0"/>
              <a:cs typeface="Times New Roman" panose="02020603050405020304" pitchFamily="18" charset="0"/>
            </a:endParaRPr>
          </a:p>
          <a:p>
            <a:pPr algn="ctr"/>
            <a:r>
              <a:rPr lang="ru-RU" b="1" dirty="0" smtClean="0">
                <a:solidFill>
                  <a:srgbClr val="002060"/>
                </a:solidFill>
                <a:latin typeface="Times New Roman" panose="02020603050405020304" pitchFamily="18" charset="0"/>
                <a:cs typeface="Times New Roman" panose="02020603050405020304" pitchFamily="18" charset="0"/>
              </a:rPr>
              <a:t>Шарангского </a:t>
            </a:r>
            <a:r>
              <a:rPr lang="ru-RU" b="1" dirty="0">
                <a:solidFill>
                  <a:srgbClr val="002060"/>
                </a:solidFill>
                <a:latin typeface="Times New Roman" panose="02020603050405020304" pitchFamily="18" charset="0"/>
                <a:cs typeface="Times New Roman" panose="02020603050405020304" pitchFamily="18" charset="0"/>
              </a:rPr>
              <a:t>муниципального округа в </a:t>
            </a:r>
            <a:r>
              <a:rPr lang="ru-RU" b="1" dirty="0" smtClean="0">
                <a:solidFill>
                  <a:srgbClr val="002060"/>
                </a:solidFill>
                <a:latin typeface="Times New Roman" panose="02020603050405020304" pitchFamily="18" charset="0"/>
                <a:cs typeface="Times New Roman" panose="02020603050405020304" pitchFamily="18" charset="0"/>
              </a:rPr>
              <a:t>2026 </a:t>
            </a:r>
            <a:r>
              <a:rPr lang="ru-RU" b="1" dirty="0">
                <a:solidFill>
                  <a:srgbClr val="002060"/>
                </a:solidFill>
                <a:latin typeface="Times New Roman" panose="02020603050405020304" pitchFamily="18" charset="0"/>
                <a:cs typeface="Times New Roman" panose="02020603050405020304" pitchFamily="18" charset="0"/>
              </a:rPr>
              <a:t>году</a:t>
            </a:r>
          </a:p>
        </p:txBody>
      </p:sp>
      <p:sp>
        <p:nvSpPr>
          <p:cNvPr id="4" name="TextBox 3"/>
          <p:cNvSpPr txBox="1"/>
          <p:nvPr/>
        </p:nvSpPr>
        <p:spPr>
          <a:xfrm>
            <a:off x="7773703" y="1106051"/>
            <a:ext cx="853119" cy="276999"/>
          </a:xfrm>
          <a:prstGeom prst="rect">
            <a:avLst/>
          </a:prstGeom>
          <a:noFill/>
        </p:spPr>
        <p:txBody>
          <a:bodyPr wrap="none" rtlCol="0">
            <a:spAutoFit/>
          </a:bodyPr>
          <a:lstStyle/>
          <a:p>
            <a:pPr algn="r"/>
            <a:r>
              <a:rPr lang="ru-RU" sz="1200" dirty="0" smtClean="0">
                <a:solidFill>
                  <a:srgbClr val="002060"/>
                </a:solidFill>
                <a:latin typeface="Times New Roman" panose="02020603050405020304" pitchFamily="18" charset="0"/>
                <a:cs typeface="Times New Roman" panose="02020603050405020304" pitchFamily="18" charset="0"/>
              </a:rPr>
              <a:t>Проценты</a:t>
            </a:r>
            <a:endParaRPr lang="ru-RU" sz="1200"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Диаграмма 4"/>
          <p:cNvGraphicFramePr/>
          <p:nvPr>
            <p:extLst>
              <p:ext uri="{D42A27DB-BD31-4B8C-83A1-F6EECF244321}">
                <p14:modId xmlns:p14="http://schemas.microsoft.com/office/powerpoint/2010/main" val="2461061561"/>
              </p:ext>
            </p:extLst>
          </p:nvPr>
        </p:nvGraphicFramePr>
        <p:xfrm>
          <a:off x="323528" y="1383050"/>
          <a:ext cx="8568952" cy="5070286"/>
        </p:xfrm>
        <a:graphic>
          <a:graphicData uri="http://schemas.openxmlformats.org/drawingml/2006/chart">
            <c:chart xmlns:c="http://schemas.openxmlformats.org/drawingml/2006/chart" xmlns:r="http://schemas.openxmlformats.org/officeDocument/2006/relationships" r:id="rId2"/>
          </a:graphicData>
        </a:graphic>
      </p:graphicFrame>
      <p:sp>
        <p:nvSpPr>
          <p:cNvPr id="3" name="Номер слайда 2"/>
          <p:cNvSpPr>
            <a:spLocks noGrp="1"/>
          </p:cNvSpPr>
          <p:nvPr>
            <p:ph type="sldNum" sz="quarter" idx="12"/>
          </p:nvPr>
        </p:nvSpPr>
        <p:spPr/>
        <p:txBody>
          <a:bodyPr/>
          <a:lstStyle/>
          <a:p>
            <a:fld id="{544A1F6A-164B-43BA-A19E-4AE6BB502A21}" type="slidenum">
              <a:rPr lang="ru-RU" smtClean="0">
                <a:solidFill>
                  <a:srgbClr val="C6E7FC">
                    <a:lumMod val="50000"/>
                  </a:srgbClr>
                </a:solidFill>
              </a:rPr>
              <a:pPr/>
              <a:t>27</a:t>
            </a:fld>
            <a:endParaRPr lang="ru-RU" dirty="0">
              <a:solidFill>
                <a:srgbClr val="C6E7FC">
                  <a:lumMod val="50000"/>
                </a:srgbClr>
              </a:solidFill>
            </a:endParaRPr>
          </a:p>
        </p:txBody>
      </p:sp>
    </p:spTree>
    <p:extLst>
      <p:ext uri="{BB962C8B-B14F-4D97-AF65-F5344CB8AC3E}">
        <p14:creationId xmlns:p14="http://schemas.microsoft.com/office/powerpoint/2010/main" val="25384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3177"/>
            <a:ext cx="7020272"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Безвозмездные поступления </a:t>
            </a:r>
          </a:p>
          <a:p>
            <a:pPr algn="ctr"/>
            <a:r>
              <a:rPr lang="ru-RU" b="1" dirty="0" smtClean="0">
                <a:solidFill>
                  <a:srgbClr val="002060"/>
                </a:solidFill>
                <a:latin typeface="Times New Roman" panose="02020603050405020304" pitchFamily="18" charset="0"/>
                <a:cs typeface="Times New Roman" panose="02020603050405020304" pitchFamily="18" charset="0"/>
              </a:rPr>
              <a:t>в бюджете Шарангского муниципального округа </a:t>
            </a:r>
            <a:endParaRPr lang="ru-RU" b="1"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540620570"/>
              </p:ext>
            </p:extLst>
          </p:nvPr>
        </p:nvGraphicFramePr>
        <p:xfrm>
          <a:off x="533295" y="1484784"/>
          <a:ext cx="8208910" cy="4547104"/>
        </p:xfrm>
        <a:graphic>
          <a:graphicData uri="http://schemas.openxmlformats.org/drawingml/2006/table">
            <a:tbl>
              <a:tblPr firstRow="1" bandRow="1">
                <a:tableStyleId>{21E4AEA4-8DFA-4A89-87EB-49C32662AFE0}</a:tableStyleId>
              </a:tblPr>
              <a:tblGrid>
                <a:gridCol w="3030593"/>
                <a:gridCol w="1872208"/>
                <a:gridCol w="1728192"/>
                <a:gridCol w="1577917"/>
              </a:tblGrid>
              <a:tr h="814451">
                <a:tc>
                  <a:txBody>
                    <a:bodyPr/>
                    <a:lstStyle/>
                    <a:p>
                      <a:pPr algn="ctr"/>
                      <a:endParaRPr lang="ru-RU" sz="1400" dirty="0" smtClean="0">
                        <a:solidFill>
                          <a:srgbClr val="002060"/>
                        </a:solidFill>
                        <a:latin typeface="Times New Roman" panose="02020603050405020304" pitchFamily="18" charset="0"/>
                        <a:cs typeface="Times New Roman" panose="02020603050405020304" pitchFamily="18" charset="0"/>
                      </a:endParaRPr>
                    </a:p>
                    <a:p>
                      <a:pPr algn="ctr"/>
                      <a:r>
                        <a:rPr lang="ru-RU" sz="1400" dirty="0" smtClean="0">
                          <a:solidFill>
                            <a:srgbClr val="002060"/>
                          </a:solidFill>
                          <a:latin typeface="Times New Roman" panose="02020603050405020304" pitchFamily="18" charset="0"/>
                          <a:cs typeface="Times New Roman" panose="02020603050405020304" pitchFamily="18" charset="0"/>
                        </a:rPr>
                        <a:t>Наименование</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endParaRPr lang="ru-RU" sz="1400" dirty="0" smtClean="0">
                        <a:solidFill>
                          <a:srgbClr val="002060"/>
                        </a:solidFill>
                        <a:latin typeface="Times New Roman" panose="02020603050405020304" pitchFamily="18" charset="0"/>
                        <a:cs typeface="Times New Roman" panose="02020603050405020304" pitchFamily="18" charset="0"/>
                      </a:endParaRPr>
                    </a:p>
                    <a:p>
                      <a:pPr algn="ctr"/>
                      <a:r>
                        <a:rPr lang="ru-RU" sz="1400" dirty="0" smtClean="0">
                          <a:solidFill>
                            <a:srgbClr val="002060"/>
                          </a:solidFill>
                          <a:latin typeface="Times New Roman" panose="02020603050405020304" pitchFamily="18" charset="0"/>
                          <a:cs typeface="Times New Roman" panose="02020603050405020304" pitchFamily="18" charset="0"/>
                        </a:rPr>
                        <a:t>Бюджет 2026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endParaRPr lang="ru-RU" sz="1400" dirty="0" smtClean="0">
                        <a:solidFill>
                          <a:srgbClr val="002060"/>
                        </a:solidFill>
                        <a:latin typeface="Times New Roman" panose="02020603050405020304" pitchFamily="18" charset="0"/>
                        <a:cs typeface="Times New Roman" panose="02020603050405020304" pitchFamily="18" charset="0"/>
                      </a:endParaRPr>
                    </a:p>
                    <a:p>
                      <a:pPr algn="ctr"/>
                      <a:r>
                        <a:rPr lang="ru-RU" sz="1400" dirty="0" smtClean="0">
                          <a:solidFill>
                            <a:srgbClr val="002060"/>
                          </a:solidFill>
                          <a:latin typeface="Times New Roman" panose="02020603050405020304" pitchFamily="18" charset="0"/>
                          <a:cs typeface="Times New Roman" panose="02020603050405020304" pitchFamily="18" charset="0"/>
                        </a:rPr>
                        <a:t>Бюджет 2027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endParaRPr lang="ru-RU" sz="1400" dirty="0" smtClean="0">
                        <a:solidFill>
                          <a:srgbClr val="002060"/>
                        </a:solidFill>
                        <a:latin typeface="Times New Roman" panose="02020603050405020304" pitchFamily="18" charset="0"/>
                        <a:cs typeface="Times New Roman" panose="02020603050405020304" pitchFamily="18" charset="0"/>
                      </a:endParaRPr>
                    </a:p>
                    <a:p>
                      <a:pPr algn="ctr"/>
                      <a:r>
                        <a:rPr lang="ru-RU" sz="1400" dirty="0" smtClean="0">
                          <a:solidFill>
                            <a:srgbClr val="002060"/>
                          </a:solidFill>
                          <a:latin typeface="Times New Roman" panose="02020603050405020304" pitchFamily="18" charset="0"/>
                          <a:cs typeface="Times New Roman" panose="02020603050405020304" pitchFamily="18" charset="0"/>
                        </a:rPr>
                        <a:t>Бюджет 2028 год</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r>
              <a:tr h="484846">
                <a:tc>
                  <a:txBody>
                    <a:bodyPr/>
                    <a:lstStyle/>
                    <a:p>
                      <a:r>
                        <a:rPr lang="ru-RU" sz="1400" b="1" dirty="0" smtClean="0">
                          <a:solidFill>
                            <a:srgbClr val="002060"/>
                          </a:solidFill>
                          <a:latin typeface="Times New Roman" panose="02020603050405020304" pitchFamily="18" charset="0"/>
                          <a:cs typeface="Times New Roman" panose="02020603050405020304" pitchFamily="18" charset="0"/>
                        </a:rPr>
                        <a:t>Безвозмездные поступления</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877,7</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649,7</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b="1" dirty="0" smtClean="0">
                          <a:solidFill>
                            <a:srgbClr val="002060"/>
                          </a:solidFill>
                          <a:latin typeface="Times New Roman" panose="02020603050405020304" pitchFamily="18" charset="0"/>
                          <a:cs typeface="Times New Roman" panose="02020603050405020304" pitchFamily="18" charset="0"/>
                        </a:rPr>
                        <a:t>671,3</a:t>
                      </a:r>
                      <a:endParaRPr lang="ru-RU"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84846">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Дотации</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346,9</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288,3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295,3</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84846">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Субсидии</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224,5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55,5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59,0</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84846">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Субвенции</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298,5</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299,7</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310,6</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576903">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Иные межбюджетные трансферты</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6,2</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6,2</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6,4</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576903">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 Прочие</a:t>
                      </a:r>
                      <a:r>
                        <a:rPr lang="ru-RU" sz="1400" baseline="0"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безвозмездные поступления в бюджеты муниципальных округов</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1,6</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84846">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a:t>
                      </a:r>
                      <a:r>
                        <a:rPr lang="ru-RU" sz="1400" baseline="0" dirty="0" smtClean="0">
                          <a:solidFill>
                            <a:srgbClr val="002060"/>
                          </a:solidFill>
                          <a:latin typeface="Times New Roman" panose="02020603050405020304" pitchFamily="18" charset="0"/>
                          <a:cs typeface="Times New Roman" panose="02020603050405020304" pitchFamily="18" charset="0"/>
                        </a:rPr>
                        <a:t> В</a:t>
                      </a:r>
                      <a:r>
                        <a:rPr lang="ru-RU" sz="1400" dirty="0" smtClean="0">
                          <a:solidFill>
                            <a:srgbClr val="002060"/>
                          </a:solidFill>
                          <a:latin typeface="Times New Roman" panose="02020603050405020304" pitchFamily="18" charset="0"/>
                          <a:cs typeface="Times New Roman" panose="02020603050405020304" pitchFamily="18" charset="0"/>
                        </a:rPr>
                        <a:t>озврат остатков</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a:t>
                      </a:r>
                      <a:endParaRPr lang="ru-RU"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6" name="TextBox 5"/>
          <p:cNvSpPr txBox="1"/>
          <p:nvPr/>
        </p:nvSpPr>
        <p:spPr>
          <a:xfrm>
            <a:off x="7733531" y="1114821"/>
            <a:ext cx="1008674" cy="276999"/>
          </a:xfrm>
          <a:prstGeom prst="rect">
            <a:avLst/>
          </a:prstGeom>
          <a:noFill/>
        </p:spPr>
        <p:txBody>
          <a:bodyPr wrap="none" rtlCol="0">
            <a:spAutoFit/>
          </a:bodyPr>
          <a:lstStyle/>
          <a:p>
            <a:r>
              <a:rPr lang="ru-RU" sz="1200" dirty="0">
                <a:solidFill>
                  <a:srgbClr val="002060"/>
                </a:solidFill>
                <a:latin typeface="Times New Roman" panose="02020603050405020304" pitchFamily="18" charset="0"/>
                <a:cs typeface="Times New Roman" panose="02020603050405020304" pitchFamily="18" charset="0"/>
              </a:rPr>
              <a:t>Млн. </a:t>
            </a:r>
            <a:r>
              <a:rPr lang="ru-RU" sz="1200" dirty="0" smtClean="0">
                <a:solidFill>
                  <a:srgbClr val="002060"/>
                </a:solidFill>
                <a:latin typeface="Times New Roman" panose="02020603050405020304" pitchFamily="18" charset="0"/>
                <a:cs typeface="Times New Roman" panose="02020603050405020304" pitchFamily="18" charset="0"/>
              </a:rPr>
              <a:t>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28</a:t>
            </a:fld>
            <a:endParaRPr lang="ru-RU" dirty="0">
              <a:solidFill>
                <a:srgbClr val="C6E7FC">
                  <a:lumMod val="50000"/>
                </a:srgbClr>
              </a:solidFill>
            </a:endParaRPr>
          </a:p>
        </p:txBody>
      </p:sp>
    </p:spTree>
    <p:extLst>
      <p:ext uri="{BB962C8B-B14F-4D97-AF65-F5344CB8AC3E}">
        <p14:creationId xmlns:p14="http://schemas.microsoft.com/office/powerpoint/2010/main" val="380323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9" y="166055"/>
            <a:ext cx="7966656"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Безвозмездные поступления бюджета </a:t>
            </a:r>
          </a:p>
          <a:p>
            <a:pPr algn="ctr"/>
            <a:r>
              <a:rPr lang="ru-RU" b="1"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 в 2026 году</a:t>
            </a:r>
            <a:endParaRPr lang="ru-RU" b="1"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Диаграмма 2"/>
          <p:cNvGraphicFramePr/>
          <p:nvPr>
            <p:extLst>
              <p:ext uri="{D42A27DB-BD31-4B8C-83A1-F6EECF244321}">
                <p14:modId xmlns:p14="http://schemas.microsoft.com/office/powerpoint/2010/main" val="2711601471"/>
              </p:ext>
            </p:extLst>
          </p:nvPr>
        </p:nvGraphicFramePr>
        <p:xfrm>
          <a:off x="107504" y="1244550"/>
          <a:ext cx="8928992" cy="516666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971302" y="1119227"/>
            <a:ext cx="853119" cy="276999"/>
          </a:xfrm>
          <a:prstGeom prst="rect">
            <a:avLst/>
          </a:prstGeom>
          <a:noFill/>
        </p:spPr>
        <p:txBody>
          <a:bodyPr wrap="none" rtlCol="0">
            <a:spAutoFit/>
          </a:bodyPr>
          <a:lstStyle/>
          <a:p>
            <a:pPr algn="r"/>
            <a:r>
              <a:rPr lang="ru-RU" sz="1200" dirty="0" smtClean="0">
                <a:solidFill>
                  <a:srgbClr val="002060"/>
                </a:solidFill>
                <a:latin typeface="Times New Roman" panose="02020603050405020304" pitchFamily="18" charset="0"/>
                <a:cs typeface="Times New Roman" panose="02020603050405020304" pitchFamily="18" charset="0"/>
              </a:rPr>
              <a:t>Проценты</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544A1F6A-164B-43BA-A19E-4AE6BB502A21}" type="slidenum">
              <a:rPr lang="ru-RU" smtClean="0">
                <a:solidFill>
                  <a:srgbClr val="C6E7FC">
                    <a:lumMod val="50000"/>
                  </a:srgbClr>
                </a:solidFill>
              </a:rPr>
              <a:pPr/>
              <a:t>29</a:t>
            </a:fld>
            <a:endParaRPr lang="ru-RU" dirty="0">
              <a:solidFill>
                <a:srgbClr val="C6E7FC">
                  <a:lumMod val="50000"/>
                </a:srgbClr>
              </a:solidFill>
            </a:endParaRPr>
          </a:p>
        </p:txBody>
      </p:sp>
    </p:spTree>
    <p:extLst>
      <p:ext uri="{BB962C8B-B14F-4D97-AF65-F5344CB8AC3E}">
        <p14:creationId xmlns:p14="http://schemas.microsoft.com/office/powerpoint/2010/main" val="305993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5616624" cy="93610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Заголовок 2"/>
          <p:cNvSpPr>
            <a:spLocks noGrp="1"/>
          </p:cNvSpPr>
          <p:nvPr>
            <p:ph type="title"/>
          </p:nvPr>
        </p:nvSpPr>
        <p:spPr>
          <a:xfrm>
            <a:off x="0" y="188640"/>
            <a:ext cx="9144000" cy="432048"/>
          </a:xfrm>
          <a:noFill/>
        </p:spPr>
        <p:txBody>
          <a:bodyPr>
            <a:normAutofit/>
          </a:bodyPr>
          <a:lstStyle/>
          <a:p>
            <a:pPr marL="0" indent="0" algn="ctr">
              <a:buNone/>
            </a:pPr>
            <a:r>
              <a:rPr lang="ru-RU" sz="2000" b="1" i="1" dirty="0" smtClean="0">
                <a:solidFill>
                  <a:srgbClr val="002060"/>
                </a:solidFill>
                <a:effectLst/>
                <a:latin typeface="Times New Roman" panose="02020603050405020304" pitchFamily="18" charset="0"/>
                <a:cs typeface="Times New Roman" panose="02020603050405020304" pitchFamily="18" charset="0"/>
              </a:rPr>
              <a:t>ОГЛАВЛЕНИЕ</a:t>
            </a:r>
            <a:endParaRPr lang="ru-RU" sz="2000" b="1" i="1" dirty="0">
              <a:solidFill>
                <a:srgbClr val="002060"/>
              </a:solidFill>
              <a:effectLst/>
              <a:latin typeface="Times New Roman" panose="02020603050405020304" pitchFamily="18" charset="0"/>
              <a:cs typeface="Times New Roman" panose="02020603050405020304" pitchFamily="18" charset="0"/>
            </a:endParaRPr>
          </a:p>
        </p:txBody>
      </p:sp>
      <p:sp>
        <p:nvSpPr>
          <p:cNvPr id="39" name="Text Box 268"/>
          <p:cNvSpPr txBox="1">
            <a:spLocks noChangeArrowheads="1"/>
          </p:cNvSpPr>
          <p:nvPr/>
        </p:nvSpPr>
        <p:spPr bwMode="gray">
          <a:xfrm>
            <a:off x="1128249" y="4808118"/>
            <a:ext cx="184731" cy="461665"/>
          </a:xfrm>
          <a:prstGeom prst="rect">
            <a:avLst/>
          </a:prstGeom>
          <a:noFill/>
          <a:ln w="9525" algn="ctr">
            <a:noFill/>
            <a:miter lim="800000"/>
            <a:headEnd/>
            <a:tailEnd/>
          </a:ln>
          <a:effectLst/>
        </p:spPr>
        <p:txBody>
          <a:bodyPr wrap="none">
            <a:spAutoFit/>
          </a:bodyPr>
          <a:lstStyle/>
          <a:p>
            <a:pPr algn="ctr" eaLnBrk="0" hangingPunct="0"/>
            <a:endParaRPr lang="en-US" sz="2400" b="1" dirty="0">
              <a:solidFill>
                <a:srgbClr val="FFFFFF"/>
              </a:solidFill>
              <a:latin typeface="Arial"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175357529"/>
              </p:ext>
            </p:extLst>
          </p:nvPr>
        </p:nvGraphicFramePr>
        <p:xfrm>
          <a:off x="611560" y="584685"/>
          <a:ext cx="8352928" cy="5742328"/>
        </p:xfrm>
        <a:graphic>
          <a:graphicData uri="http://schemas.openxmlformats.org/drawingml/2006/table">
            <a:tbl>
              <a:tblPr firstRow="1" bandRow="1">
                <a:tableStyleId>{21E4AEA4-8DFA-4A89-87EB-49C32662AFE0}</a:tableStyleId>
              </a:tblPr>
              <a:tblGrid>
                <a:gridCol w="7582852"/>
                <a:gridCol w="770076"/>
              </a:tblGrid>
              <a:tr h="503497">
                <a:tc>
                  <a:txBody>
                    <a:bodyPr/>
                    <a:lstStyle/>
                    <a:p>
                      <a:pPr algn="ctr"/>
                      <a:r>
                        <a:rPr lang="ru-RU" sz="1400" b="0" dirty="0" smtClean="0">
                          <a:solidFill>
                            <a:srgbClr val="002060"/>
                          </a:solidFill>
                          <a:latin typeface="Times New Roman" panose="02020603050405020304" pitchFamily="18" charset="0"/>
                          <a:cs typeface="Times New Roman" panose="02020603050405020304" pitchFamily="18" charset="0"/>
                        </a:rPr>
                        <a:t>Наименование</a:t>
                      </a:r>
                      <a:endParaRPr lang="ru-RU" sz="1400" b="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ru-RU" sz="1400" b="0" dirty="0" smtClean="0">
                          <a:solidFill>
                            <a:srgbClr val="002060"/>
                          </a:solidFill>
                          <a:latin typeface="Times New Roman" panose="02020603050405020304" pitchFamily="18" charset="0"/>
                          <a:cs typeface="Times New Roman" panose="02020603050405020304" pitchFamily="18" charset="0"/>
                        </a:rPr>
                        <a:t>Страницы</a:t>
                      </a:r>
                      <a:endParaRPr lang="ru-RU" sz="1400" b="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Глоссарий</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dirty="0" smtClean="0">
                          <a:solidFill>
                            <a:srgbClr val="002060"/>
                          </a:solidFill>
                          <a:latin typeface="Times New Roman" panose="02020603050405020304" pitchFamily="18" charset="0"/>
                          <a:cs typeface="Times New Roman" panose="02020603050405020304" pitchFamily="18" charset="0"/>
                        </a:rPr>
                        <a:t>5</a:t>
                      </a:r>
                      <a:endParaRPr lang="ru-RU" sz="1200" b="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Общие сведения о Шарангском муниципальном округе Нижегородской области</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dirty="0" smtClean="0">
                          <a:solidFill>
                            <a:srgbClr val="002060"/>
                          </a:solidFill>
                          <a:latin typeface="Times New Roman" panose="02020603050405020304" pitchFamily="18" charset="0"/>
                          <a:cs typeface="Times New Roman" panose="02020603050405020304" pitchFamily="18" charset="0"/>
                        </a:rPr>
                        <a:t>6</a:t>
                      </a:r>
                      <a:endParaRPr lang="ru-RU" sz="1200" b="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r>
                        <a:rPr lang="ru-RU" sz="1200" dirty="0" smtClean="0">
                          <a:solidFill>
                            <a:srgbClr val="002060"/>
                          </a:solidFill>
                          <a:latin typeface="Times New Roman" panose="02020603050405020304" pitchFamily="18" charset="0"/>
                          <a:cs typeface="Times New Roman" panose="02020603050405020304" pitchFamily="18" charset="0"/>
                        </a:rPr>
                        <a:t>Что такое бюджет для граждан</a:t>
                      </a:r>
                      <a:endParaRPr lang="ru-RU" sz="1200" b="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7</a:t>
                      </a:r>
                      <a:endParaRPr lang="ru-RU" sz="1200" b="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rgbClr val="002060"/>
                          </a:solidFill>
                          <a:latin typeface="Times New Roman" panose="02020603050405020304" pitchFamily="18" charset="0"/>
                          <a:ea typeface="+mn-ea"/>
                          <a:cs typeface="Times New Roman" panose="02020603050405020304" pitchFamily="18" charset="0"/>
                        </a:rPr>
                        <a:t>Бюджетная система Российской Федерации – это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8</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algn="l"/>
                      <a:r>
                        <a:rPr lang="ru-RU" sz="1200" kern="1200" dirty="0" smtClean="0">
                          <a:solidFill>
                            <a:srgbClr val="002060"/>
                          </a:solidFill>
                          <a:latin typeface="Times New Roman" panose="02020603050405020304" pitchFamily="18" charset="0"/>
                          <a:cs typeface="Times New Roman" panose="02020603050405020304" pitchFamily="18" charset="0"/>
                        </a:rPr>
                        <a:t>На чем основано составление проекта Шарангского 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9</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Как происходит</a:t>
                      </a:r>
                      <a:r>
                        <a:rPr lang="ru-RU" sz="1200" kern="1200" baseline="0" dirty="0" smtClean="0">
                          <a:solidFill>
                            <a:srgbClr val="002060"/>
                          </a:solidFill>
                          <a:latin typeface="Times New Roman" panose="02020603050405020304" pitchFamily="18" charset="0"/>
                          <a:cs typeface="Times New Roman" panose="02020603050405020304" pitchFamily="18" charset="0"/>
                        </a:rPr>
                        <a:t> </a:t>
                      </a:r>
                      <a:r>
                        <a:rPr lang="ru-RU" sz="1200" kern="1200" dirty="0" smtClean="0">
                          <a:solidFill>
                            <a:srgbClr val="002060"/>
                          </a:solidFill>
                          <a:latin typeface="Times New Roman" panose="02020603050405020304" pitchFamily="18" charset="0"/>
                          <a:cs typeface="Times New Roman" panose="02020603050405020304" pitchFamily="18" charset="0"/>
                        </a:rPr>
                        <a:t>составление бюджета 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10</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lvl="0" algn="l"/>
                      <a:r>
                        <a:rPr lang="ru-RU" sz="1200" b="0" dirty="0" smtClean="0">
                          <a:solidFill>
                            <a:srgbClr val="002060"/>
                          </a:solidFill>
                          <a:latin typeface="Times New Roman" pitchFamily="18" charset="0"/>
                          <a:cs typeface="Times New Roman" pitchFamily="18" charset="0"/>
                        </a:rPr>
                        <a:t>Основные направления бюджетной и налоговой политики Шарангского муниципального округа </a:t>
                      </a:r>
                      <a:endParaRPr lang="ru-RU" sz="1200" b="0" dirty="0">
                        <a:solidFill>
                          <a:srgbClr val="002060"/>
                        </a:solidFill>
                        <a:latin typeface="Times New Roman" pitchFamily="18" charset="0"/>
                        <a:cs typeface="Times New Roman"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11</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5166">
                <a:tc>
                  <a:txBody>
                    <a:bodyPr/>
                    <a:lstStyle/>
                    <a:p>
                      <a:pPr algn="l"/>
                      <a:r>
                        <a:rPr lang="ru-RU" sz="1200" kern="1200" dirty="0" smtClean="0">
                          <a:solidFill>
                            <a:srgbClr val="002060"/>
                          </a:solidFill>
                          <a:latin typeface="Times New Roman" panose="02020603050405020304" pitchFamily="18" charset="0"/>
                          <a:cs typeface="Times New Roman" panose="02020603050405020304" pitchFamily="18" charset="0"/>
                        </a:rPr>
                        <a:t>Показатели прогноза социально-экономического развития Шарангского 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12-13</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7050">
                <a:tc>
                  <a:txBody>
                    <a:bodyPr/>
                    <a:lstStyle/>
                    <a:p>
                      <a:pPr algn="l"/>
                      <a:r>
                        <a:rPr lang="ru-RU" sz="1200" kern="1200" dirty="0" smtClean="0">
                          <a:solidFill>
                            <a:srgbClr val="002060"/>
                          </a:solidFill>
                          <a:latin typeface="Times New Roman" panose="02020603050405020304" pitchFamily="18" charset="0"/>
                          <a:cs typeface="Times New Roman" panose="02020603050405020304" pitchFamily="18" charset="0"/>
                        </a:rPr>
                        <a:t>Динамика показателей социально-экономического развития Шарангского</a:t>
                      </a:r>
                      <a:r>
                        <a:rPr lang="ru-RU" sz="1200" kern="1200" baseline="0" dirty="0" smtClean="0">
                          <a:solidFill>
                            <a:srgbClr val="002060"/>
                          </a:solidFill>
                          <a:latin typeface="Times New Roman" panose="02020603050405020304" pitchFamily="18" charset="0"/>
                          <a:cs typeface="Times New Roman" panose="02020603050405020304" pitchFamily="18" charset="0"/>
                        </a:rPr>
                        <a:t> </a:t>
                      </a:r>
                      <a:r>
                        <a:rPr lang="ru-RU" sz="1200" kern="1200" dirty="0" smtClean="0">
                          <a:solidFill>
                            <a:srgbClr val="002060"/>
                          </a:solidFill>
                          <a:latin typeface="Times New Roman" panose="02020603050405020304" pitchFamily="18" charset="0"/>
                          <a:cs typeface="Times New Roman" panose="02020603050405020304" pitchFamily="18" charset="0"/>
                        </a:rPr>
                        <a:t>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14-17</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Основные параметры бюджета Шарангского муниципального округа </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18</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Доходы бюджета Шарангского 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19</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rgbClr val="002060"/>
                          </a:solidFill>
                          <a:latin typeface="Times New Roman" panose="02020603050405020304" pitchFamily="18" charset="0"/>
                          <a:ea typeface="+mn-ea"/>
                          <a:cs typeface="Times New Roman" panose="02020603050405020304" pitchFamily="18" charset="0"/>
                        </a:rPr>
                        <a:t>Какие налоги зачисляются на территории Шарангского муниципального округа</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20</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Сведения о доходах бюджета Шарангского 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21</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Доходы бюджета Шарангского муниципального округа в 2026 году</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22</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Основные налоговые доходы в бюджете Шарангского муниципального округа </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23</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rgbClr val="002060"/>
                          </a:solidFill>
                          <a:latin typeface="Times New Roman" panose="02020603050405020304" pitchFamily="18" charset="0"/>
                          <a:ea typeface="+mn-ea"/>
                          <a:cs typeface="Times New Roman" panose="02020603050405020304" pitchFamily="18" charset="0"/>
                        </a:rPr>
                        <a:t>Какие налоги уплачивают жители в бюджет Шарангского муниципального округа</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24</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Налоговые доходы бюджета Шарангского муниципального округа в 2026 году</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25</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281997">
                <a:tc>
                  <a:txBody>
                    <a:bodyPr/>
                    <a:lstStyle/>
                    <a:p>
                      <a:pPr algn="l"/>
                      <a:r>
                        <a:rPr lang="ru-RU" sz="1200" kern="1200" dirty="0" smtClean="0">
                          <a:solidFill>
                            <a:srgbClr val="002060"/>
                          </a:solidFill>
                          <a:latin typeface="Times New Roman" panose="02020603050405020304" pitchFamily="18" charset="0"/>
                          <a:cs typeface="Times New Roman" panose="02020603050405020304" pitchFamily="18" charset="0"/>
                        </a:rPr>
                        <a:t>Основные неналоговые доходы в бюджете Шарангского муниципального округа </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26</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p:spTree>
    <p:extLst>
      <p:ext uri="{BB962C8B-B14F-4D97-AF65-F5344CB8AC3E}">
        <p14:creationId xmlns:p14="http://schemas.microsoft.com/office/powerpoint/2010/main" val="134302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0352" y="1341706"/>
            <a:ext cx="1008112" cy="276999"/>
          </a:xfrm>
          <a:prstGeom prst="rect">
            <a:avLst/>
          </a:prstGeom>
          <a:noFill/>
        </p:spPr>
        <p:txBody>
          <a:bodyPr wrap="square" rtlCol="0">
            <a:spAutoFit/>
          </a:bodyPr>
          <a:lstStyle/>
          <a:p>
            <a:r>
              <a:rPr lang="ru-RU" sz="1200" dirty="0" smtClean="0">
                <a:solidFill>
                  <a:srgbClr val="002060"/>
                </a:solidFill>
                <a:latin typeface="Times New Roman" panose="02020603050405020304" pitchFamily="18" charset="0"/>
                <a:cs typeface="Times New Roman" panose="02020603050405020304" pitchFamily="18" charset="0"/>
              </a:rPr>
              <a:t>Тыс.рублей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240322"/>
            <a:ext cx="8089432"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Перечень действующих налоговых льгот, установленных муниципальными правовыми актами Шарангского муниципального округа</a:t>
            </a:r>
            <a:endParaRPr lang="ru-RU" b="1" dirty="0">
              <a:solidFill>
                <a:srgbClr val="002060"/>
              </a:solidFill>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219023044"/>
              </p:ext>
            </p:extLst>
          </p:nvPr>
        </p:nvGraphicFramePr>
        <p:xfrm>
          <a:off x="179512" y="978987"/>
          <a:ext cx="8784976" cy="5482295"/>
        </p:xfrm>
        <a:graphic>
          <a:graphicData uri="http://schemas.openxmlformats.org/drawingml/2006/table">
            <a:tbl>
              <a:tblPr>
                <a:tableStyleId>{5C22544A-7EE6-4342-B048-85BDC9FD1C3A}</a:tableStyleId>
              </a:tblPr>
              <a:tblGrid>
                <a:gridCol w="432048"/>
                <a:gridCol w="1016701"/>
                <a:gridCol w="3087755"/>
                <a:gridCol w="576064"/>
                <a:gridCol w="576064"/>
                <a:gridCol w="648072"/>
                <a:gridCol w="648072"/>
                <a:gridCol w="598046"/>
                <a:gridCol w="1202154"/>
              </a:tblGrid>
              <a:tr h="406063">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п\п</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Наименование налога</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Наименование налогового расхода (налоговой льготы)</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Факт 2024 </a:t>
                      </a:r>
                      <a:r>
                        <a:rPr lang="ru-RU" sz="1100" u="none" strike="noStrike" dirty="0">
                          <a:solidFill>
                            <a:srgbClr val="002060"/>
                          </a:solidFill>
                          <a:effectLst/>
                          <a:latin typeface="Times New Roman" panose="02020603050405020304" pitchFamily="18" charset="0"/>
                          <a:cs typeface="Times New Roman" panose="02020603050405020304" pitchFamily="18" charset="0"/>
                        </a:rPr>
                        <a:t>год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Оценка</a:t>
                      </a:r>
                      <a:r>
                        <a:rPr lang="ru-RU" sz="1100" u="none" strike="noStrike" baseline="0" dirty="0" smtClean="0">
                          <a:solidFill>
                            <a:srgbClr val="002060"/>
                          </a:solidFill>
                          <a:effectLst/>
                          <a:latin typeface="Times New Roman" panose="02020603050405020304" pitchFamily="18" charset="0"/>
                          <a:cs typeface="Times New Roman" panose="02020603050405020304" pitchFamily="18" charset="0"/>
                        </a:rPr>
                        <a:t> </a:t>
                      </a: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2025 год</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Прогноз 2026 </a:t>
                      </a:r>
                      <a:r>
                        <a:rPr lang="ru-RU" sz="1100" u="none" strike="noStrike" dirty="0">
                          <a:solidFill>
                            <a:srgbClr val="002060"/>
                          </a:solidFill>
                          <a:effectLst/>
                          <a:latin typeface="Times New Roman" panose="02020603050405020304" pitchFamily="18" charset="0"/>
                          <a:cs typeface="Times New Roman" panose="02020603050405020304" pitchFamily="18" charset="0"/>
                        </a:rPr>
                        <a:t>год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Прогноз 2027 год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Прогноз 2028 год </a:t>
                      </a:r>
                      <a:endParaRPr lang="ru-RU" sz="1100" b="1" i="0" u="none" strike="noStrike" dirty="0" smtClean="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НПА, которым установлена льгота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r>
              <a:tr h="349881">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gridSpan="2">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Налоговые расходы (налоговые льготы), предоставляемые </a:t>
                      </a:r>
                      <a:r>
                        <a:rPr lang="ru-RU" sz="1100" u="none" strike="noStrike" dirty="0" err="1">
                          <a:solidFill>
                            <a:srgbClr val="002060"/>
                          </a:solidFill>
                          <a:effectLst/>
                          <a:latin typeface="Times New Roman" panose="02020603050405020304" pitchFamily="18" charset="0"/>
                          <a:cs typeface="Times New Roman" panose="02020603050405020304" pitchFamily="18" charset="0"/>
                        </a:rPr>
                        <a:t>Шарангским</a:t>
                      </a:r>
                      <a:r>
                        <a:rPr lang="ru-RU" sz="1100" u="none" strike="noStrike" dirty="0">
                          <a:solidFill>
                            <a:srgbClr val="002060"/>
                          </a:solidFill>
                          <a:effectLst/>
                          <a:latin typeface="Times New Roman" panose="02020603050405020304" pitchFamily="18" charset="0"/>
                          <a:cs typeface="Times New Roman" panose="02020603050405020304" pitchFamily="18" charset="0"/>
                        </a:rPr>
                        <a:t> муниципальным округом</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169359">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1.</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Земельный налог - всего, в том числе:</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738,3</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738,3</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smtClean="0">
                          <a:solidFill>
                            <a:srgbClr val="002060"/>
                          </a:solidFill>
                          <a:effectLst/>
                          <a:latin typeface="Times New Roman" panose="02020603050405020304" pitchFamily="18" charset="0"/>
                          <a:cs typeface="Times New Roman" panose="02020603050405020304" pitchFamily="18" charset="0"/>
                        </a:rPr>
                        <a:t>738,3</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smtClean="0">
                          <a:solidFill>
                            <a:srgbClr val="002060"/>
                          </a:solidFill>
                          <a:effectLst/>
                          <a:latin typeface="Times New Roman" panose="02020603050405020304" pitchFamily="18" charset="0"/>
                          <a:cs typeface="Times New Roman" panose="02020603050405020304" pitchFamily="18" charset="0"/>
                        </a:rPr>
                        <a:t>738,3</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738,3</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663771">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1.1.</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Освобождаются от уплаты налога органы государственной власти, органы местного самоуправления муниципального округа в отношении земельных участков, предоставляемых для обеспечения их деятельности</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738,0</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738,0</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738,0</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smtClean="0">
                          <a:solidFill>
                            <a:srgbClr val="002060"/>
                          </a:solidFill>
                          <a:effectLst/>
                          <a:latin typeface="Times New Roman" panose="02020603050405020304" pitchFamily="18" charset="0"/>
                          <a:cs typeface="Times New Roman" panose="02020603050405020304" pitchFamily="18" charset="0"/>
                        </a:rPr>
                        <a:t>738,0</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738,0</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Решение Совета депутатов Шарангского муниципального округа </a:t>
                      </a: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НО </a:t>
                      </a:r>
                      <a:r>
                        <a:rPr lang="ru-RU" sz="1100" u="none" strike="noStrike" dirty="0">
                          <a:solidFill>
                            <a:srgbClr val="002060"/>
                          </a:solidFill>
                          <a:effectLst/>
                          <a:latin typeface="Times New Roman" panose="02020603050405020304" pitchFamily="18" charset="0"/>
                          <a:cs typeface="Times New Roman" panose="02020603050405020304" pitchFamily="18" charset="0"/>
                        </a:rPr>
                        <a:t>№27 от 27.10.2022 года "Об установлении и введении в действие земельного налога"</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98967">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1.2.</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Освобождаются от уплаты налога участники ВОВ, а также граждане, на которых законодательством РФ распространены социальные гарантии и льготы участников ВОВ</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0,3</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solidFill>
                            <a:srgbClr val="002060"/>
                          </a:solidFill>
                          <a:effectLst/>
                          <a:latin typeface="Times New Roman" panose="02020603050405020304" pitchFamily="18" charset="0"/>
                          <a:cs typeface="Times New Roman" panose="02020603050405020304" pitchFamily="18" charset="0"/>
                        </a:rPr>
                        <a:t>0,3</a:t>
                      </a:r>
                      <a:endParaRPr lang="ru-RU" sz="1100" b="0" i="0" u="none" strike="noStrike">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0,3</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solidFill>
                            <a:srgbClr val="002060"/>
                          </a:solidFill>
                          <a:effectLst/>
                          <a:latin typeface="Times New Roman" panose="02020603050405020304" pitchFamily="18" charset="0"/>
                          <a:cs typeface="Times New Roman" panose="02020603050405020304" pitchFamily="18" charset="0"/>
                        </a:rPr>
                        <a:t>0,3</a:t>
                      </a:r>
                      <a:endParaRPr lang="ru-RU" sz="1100" b="0" i="0" u="none" strike="noStrike">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solidFill>
                            <a:srgbClr val="002060"/>
                          </a:solidFill>
                          <a:effectLst/>
                          <a:latin typeface="Times New Roman" panose="02020603050405020304" pitchFamily="18" charset="0"/>
                          <a:cs typeface="Times New Roman" panose="02020603050405020304" pitchFamily="18" charset="0"/>
                        </a:rPr>
                        <a:t>0,3</a:t>
                      </a:r>
                      <a:endParaRPr lang="ru-RU" sz="1100" b="0" i="0" u="none" strike="noStrike">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r>
              <a:tr h="1158183">
                <a:tc>
                  <a:txBody>
                    <a:bodyPr/>
                    <a:lstStyle/>
                    <a:p>
                      <a:pPr algn="ctr" fontAlgn="ctr"/>
                      <a:r>
                        <a:rPr lang="ru-RU" sz="1100" u="none" strike="noStrike">
                          <a:solidFill>
                            <a:srgbClr val="002060"/>
                          </a:solidFill>
                          <a:effectLst/>
                          <a:latin typeface="Times New Roman" panose="02020603050405020304" pitchFamily="18" charset="0"/>
                          <a:cs typeface="Times New Roman" panose="02020603050405020304" pitchFamily="18" charset="0"/>
                        </a:rPr>
                        <a:t>1.3.</a:t>
                      </a:r>
                      <a:endParaRPr lang="ru-RU" sz="1100" b="0" i="0" u="none" strike="noStrike">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Освобождаются от уплаты налога добровольные пожарные, принимающие непосредственное участие в профилактике и (или) тушении пожаров и проведении аварийно-спасательных работ на территории Шарангского муниципального округа при наличии зарегистрированного в установленном порядке за добровольным пожарным земельного участка площадью до 2000 квадратных метров</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0,0</a:t>
                      </a: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0,0</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0,0</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0,0</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0,0</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r>
              <a:tr h="169359">
                <a:tc>
                  <a:txBody>
                    <a:bodyPr/>
                    <a:lstStyle/>
                    <a:p>
                      <a:pPr algn="ctr" fontAlgn="ctr"/>
                      <a:r>
                        <a:rPr lang="ru-RU" sz="1100" u="none" strike="noStrike">
                          <a:solidFill>
                            <a:srgbClr val="002060"/>
                          </a:solidFill>
                          <a:effectLst/>
                          <a:latin typeface="Times New Roman" panose="02020603050405020304" pitchFamily="18" charset="0"/>
                          <a:cs typeface="Times New Roman" panose="02020603050405020304" pitchFamily="18" charset="0"/>
                        </a:rPr>
                        <a:t>2.</a:t>
                      </a:r>
                      <a:endParaRPr lang="ru-RU" sz="1100" b="1" i="0" u="none" strike="noStrike">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Налог на имущество физических лиц- всего, в том числе:</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0,0</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0,0</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0,0</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0,0</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0,0</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solidFill>
                            <a:srgbClr val="002060"/>
                          </a:solidFill>
                          <a:effectLst/>
                          <a:latin typeface="Times New Roman" panose="02020603050405020304" pitchFamily="18" charset="0"/>
                          <a:cs typeface="Times New Roman" panose="02020603050405020304" pitchFamily="18" charset="0"/>
                        </a:rPr>
                        <a:t> </a:t>
                      </a:r>
                      <a:endParaRPr lang="ru-RU" sz="1100" b="0" i="0" u="none" strike="noStrike">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1817399">
                <a:tc>
                  <a:txBody>
                    <a:bodyPr/>
                    <a:lstStyle/>
                    <a:p>
                      <a:pPr algn="ctr" fontAlgn="ctr"/>
                      <a:r>
                        <a:rPr lang="ru-RU" sz="1100" u="none" strike="noStrike">
                          <a:solidFill>
                            <a:srgbClr val="002060"/>
                          </a:solidFill>
                          <a:effectLst/>
                          <a:latin typeface="Times New Roman" panose="02020603050405020304" pitchFamily="18" charset="0"/>
                          <a:cs typeface="Times New Roman" panose="02020603050405020304" pitchFamily="18" charset="0"/>
                        </a:rPr>
                        <a:t>2.1.</a:t>
                      </a:r>
                      <a:endParaRPr lang="ru-RU" sz="1100" b="0" i="0" u="none" strike="noStrike">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Освобождаются от уплаты налога добровольные пожарные, принимающие непосредственное участие в профилактике и (или) тушении пожаров и проведении аварийно-спасательных работ на территории Шарангского муниципального округа </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solidFill>
                            <a:srgbClr val="002060"/>
                          </a:solidFill>
                          <a:effectLst/>
                          <a:latin typeface="Times New Roman" panose="02020603050405020304" pitchFamily="18" charset="0"/>
                          <a:cs typeface="Times New Roman" panose="02020603050405020304" pitchFamily="18" charset="0"/>
                        </a:rPr>
                        <a:t>Решение Совета депутатов Шарангского муниципального округа </a:t>
                      </a: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НО №</a:t>
                      </a:r>
                      <a:r>
                        <a:rPr lang="ru-RU" sz="1100" u="none" strike="noStrike" dirty="0">
                          <a:solidFill>
                            <a:srgbClr val="002060"/>
                          </a:solidFill>
                          <a:effectLst/>
                          <a:latin typeface="Times New Roman" panose="02020603050405020304" pitchFamily="18" charset="0"/>
                          <a:cs typeface="Times New Roman" panose="02020603050405020304" pitchFamily="18" charset="0"/>
                        </a:rPr>
                        <a:t>28 от 27.10.2022 года "Об установлении и введении в действие налога на имущество физических лиц"</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169359">
                <a:tc>
                  <a:txBody>
                    <a:bodyPr/>
                    <a:lstStyle/>
                    <a:p>
                      <a:pPr algn="ctr" fontAlgn="ctr"/>
                      <a:r>
                        <a:rPr lang="ru-RU" sz="1100" b="1" u="none" strike="noStrike" dirty="0">
                          <a:solidFill>
                            <a:srgbClr val="002060"/>
                          </a:solidFill>
                          <a:effectLst/>
                          <a:latin typeface="Times New Roman" panose="02020603050405020304" pitchFamily="18" charset="0"/>
                          <a:cs typeface="Times New Roman" panose="02020603050405020304" pitchFamily="18" charset="0"/>
                        </a:rPr>
                        <a:t>Итого</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gridSpan="2">
                  <a:txBody>
                    <a:bodyPr/>
                    <a:lstStyle/>
                    <a:p>
                      <a:pPr algn="ctr" fontAlgn="ctr"/>
                      <a:r>
                        <a:rPr lang="ru-RU" sz="1100" b="1" u="none" strike="noStrike" dirty="0">
                          <a:solidFill>
                            <a:srgbClr val="FF000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738,3</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smtClean="0">
                          <a:solidFill>
                            <a:srgbClr val="002060"/>
                          </a:solidFill>
                          <a:effectLst/>
                          <a:latin typeface="Times New Roman" panose="02020603050405020304" pitchFamily="18" charset="0"/>
                          <a:cs typeface="Times New Roman" panose="02020603050405020304" pitchFamily="18" charset="0"/>
                        </a:rPr>
                        <a:t>738,3</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smtClean="0">
                          <a:solidFill>
                            <a:srgbClr val="002060"/>
                          </a:solidFill>
                          <a:effectLst/>
                          <a:latin typeface="Times New Roman" panose="02020603050405020304" pitchFamily="18" charset="0"/>
                          <a:cs typeface="Times New Roman" panose="02020603050405020304" pitchFamily="18" charset="0"/>
                        </a:rPr>
                        <a:t>738,3</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smtClean="0">
                          <a:solidFill>
                            <a:srgbClr val="002060"/>
                          </a:solidFill>
                          <a:effectLst/>
                          <a:latin typeface="Times New Roman" panose="02020603050405020304" pitchFamily="18" charset="0"/>
                          <a:cs typeface="Times New Roman" panose="02020603050405020304" pitchFamily="18" charset="0"/>
                        </a:rPr>
                        <a:t>738,3</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smtClean="0">
                          <a:solidFill>
                            <a:srgbClr val="002060"/>
                          </a:solidFill>
                          <a:effectLst/>
                          <a:latin typeface="Times New Roman" panose="02020603050405020304" pitchFamily="18" charset="0"/>
                          <a:cs typeface="Times New Roman" panose="02020603050405020304" pitchFamily="18" charset="0"/>
                        </a:rPr>
                        <a:t>738,3</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l" fontAlgn="ctr"/>
                      <a:r>
                        <a:rPr lang="ru-RU" sz="1100" b="1" u="none" strike="noStrike" dirty="0">
                          <a:solidFill>
                            <a:srgbClr val="002060"/>
                          </a:solidFill>
                          <a:effectLst/>
                          <a:latin typeface="Times New Roman" panose="02020603050405020304" pitchFamily="18" charset="0"/>
                          <a:cs typeface="Times New Roman" panose="02020603050405020304" pitchFamily="18" charset="0"/>
                        </a:rPr>
                        <a:t> </a:t>
                      </a:r>
                      <a:endParaRPr lang="ru-RU" sz="11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4633" marR="4633" marT="4633"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7" name="TextBox 6"/>
          <p:cNvSpPr txBox="1"/>
          <p:nvPr/>
        </p:nvSpPr>
        <p:spPr>
          <a:xfrm>
            <a:off x="8089432" y="701987"/>
            <a:ext cx="1027550" cy="276999"/>
          </a:xfrm>
          <a:prstGeom prst="rect">
            <a:avLst/>
          </a:prstGeom>
          <a:noFill/>
        </p:spPr>
        <p:txBody>
          <a:bodyPr wrap="square" rtlCol="0">
            <a:spAutoFit/>
          </a:bodyPr>
          <a:lstStyle/>
          <a:p>
            <a:r>
              <a:rPr lang="ru-RU" sz="1200" dirty="0" smtClean="0">
                <a:solidFill>
                  <a:srgbClr val="002060"/>
                </a:solidFill>
                <a:latin typeface="Times New Roman" panose="02020603050405020304" pitchFamily="18" charset="0"/>
                <a:cs typeface="Times New Roman" panose="02020603050405020304" pitchFamily="18" charset="0"/>
              </a:rPr>
              <a:t>Тыс. 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8539100" y="6457745"/>
            <a:ext cx="418728" cy="400255"/>
          </a:xfrm>
        </p:spPr>
        <p:txBody>
          <a:bodyPr/>
          <a:lstStyle/>
          <a:p>
            <a:fld id="{544A1F6A-164B-43BA-A19E-4AE6BB502A21}" type="slidenum">
              <a:rPr lang="ru-RU" smtClean="0">
                <a:solidFill>
                  <a:schemeClr val="bg2">
                    <a:lumMod val="50000"/>
                  </a:schemeClr>
                </a:solidFill>
              </a:rPr>
              <a:pPr/>
              <a:t>30</a:t>
            </a:fld>
            <a:endParaRPr lang="ru-RU" dirty="0">
              <a:solidFill>
                <a:schemeClr val="bg2">
                  <a:lumMod val="50000"/>
                </a:schemeClr>
              </a:solidFill>
            </a:endParaRPr>
          </a:p>
        </p:txBody>
      </p:sp>
    </p:spTree>
    <p:extLst>
      <p:ext uri="{BB962C8B-B14F-4D97-AF65-F5344CB8AC3E}">
        <p14:creationId xmlns:p14="http://schemas.microsoft.com/office/powerpoint/2010/main" val="373817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977" y="3498285"/>
            <a:ext cx="2917447" cy="2217895"/>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7542" y="476672"/>
            <a:ext cx="8280921" cy="1815882"/>
          </a:xfrm>
          <a:prstGeom prst="rect">
            <a:avLst/>
          </a:prstGeom>
          <a:solidFill>
            <a:schemeClr val="accent1">
              <a:lumMod val="40000"/>
              <a:lumOff val="60000"/>
            </a:schemeClr>
          </a:solidFill>
          <a:effectLst/>
        </p:spPr>
        <p:txBody>
          <a:bodyPr wrap="square" rtlCol="0">
            <a:spAutoFit/>
          </a:bodyPr>
          <a:lstStyle/>
          <a:p>
            <a:pPr indent="457200" algn="just"/>
            <a:endParaRPr lang="ru-RU" sz="1600" dirty="0" smtClean="0">
              <a:latin typeface="Times New Roman" pitchFamily="18" charset="0"/>
              <a:cs typeface="Times New Roman" pitchFamily="18" charset="0"/>
            </a:endParaRPr>
          </a:p>
          <a:p>
            <a:pPr indent="457200" algn="just"/>
            <a:r>
              <a:rPr lang="ru-RU" sz="1600" dirty="0" smtClean="0">
                <a:solidFill>
                  <a:srgbClr val="002060"/>
                </a:solidFill>
                <a:latin typeface="Times New Roman" pitchFamily="18" charset="0"/>
                <a:cs typeface="Times New Roman" pitchFamily="18" charset="0"/>
              </a:rPr>
              <a:t>Расходы бюджета – выплачиваемые из бюджета денежные средства, за исключением средств, являющихся источниками финансирования дефицита бюджета.</a:t>
            </a:r>
          </a:p>
          <a:p>
            <a:pPr indent="457200" algn="just"/>
            <a:r>
              <a:rPr lang="ru-RU" sz="1600" dirty="0" smtClean="0">
                <a:solidFill>
                  <a:srgbClr val="002060"/>
                </a:solidFill>
                <a:latin typeface="Times New Roman" pitchFamily="18" charset="0"/>
                <a:cs typeface="Times New Roman" pitchFamily="18" charset="0"/>
              </a:rPr>
              <a:t>Формирование </a:t>
            </a:r>
            <a:r>
              <a:rPr lang="ru-RU" sz="1600" dirty="0">
                <a:solidFill>
                  <a:srgbClr val="002060"/>
                </a:solidFill>
                <a:latin typeface="Times New Roman" pitchFamily="18" charset="0"/>
                <a:cs typeface="Times New Roman" pitchFamily="18" charset="0"/>
              </a:rPr>
              <a:t>расходов осуществляется в соответствии с расходными обязательствами, законодательно закрепленными за соответствующими уровнями </a:t>
            </a:r>
            <a:r>
              <a:rPr lang="ru-RU" sz="1600" dirty="0" smtClean="0">
                <a:solidFill>
                  <a:srgbClr val="002060"/>
                </a:solidFill>
                <a:latin typeface="Times New Roman" pitchFamily="18" charset="0"/>
                <a:cs typeface="Times New Roman" pitchFamily="18" charset="0"/>
              </a:rPr>
              <a:t>бюджетов.</a:t>
            </a:r>
          </a:p>
          <a:p>
            <a:pPr indent="457200" algn="just"/>
            <a:r>
              <a:rPr lang="ru-RU" sz="1600" dirty="0" smtClean="0">
                <a:solidFill>
                  <a:srgbClr val="002060"/>
                </a:solidFill>
                <a:latin typeface="Times New Roman" pitchFamily="18" charset="0"/>
                <a:cs typeface="Times New Roman" pitchFamily="18" charset="0"/>
              </a:rPr>
              <a:t>Принцип формирования расходов бюджета: по разделам (подразделам), по ведомствам, по государственным (муниципальным) программам.</a:t>
            </a:r>
            <a:endParaRPr lang="ru-RU" sz="1600" dirty="0">
              <a:solidFill>
                <a:srgbClr val="002060"/>
              </a:solidFill>
              <a:latin typeface="Times New Roman" pitchFamily="18" charset="0"/>
              <a:cs typeface="Times New Roman" pitchFamily="18" charset="0"/>
            </a:endParaRPr>
          </a:p>
        </p:txBody>
      </p:sp>
      <p:sp>
        <p:nvSpPr>
          <p:cNvPr id="4" name="TextBox 3"/>
          <p:cNvSpPr txBox="1"/>
          <p:nvPr/>
        </p:nvSpPr>
        <p:spPr>
          <a:xfrm>
            <a:off x="467542" y="3167257"/>
            <a:ext cx="2619435" cy="307777"/>
          </a:xfrm>
          <a:prstGeom prst="rect">
            <a:avLst/>
          </a:prstGeom>
          <a:solidFill>
            <a:schemeClr val="accent1">
              <a:lumMod val="20000"/>
              <a:lumOff val="80000"/>
            </a:schemeClr>
          </a:solidFill>
          <a:ln>
            <a:solidFill>
              <a:schemeClr val="accent1">
                <a:lumMod val="60000"/>
                <a:lumOff val="40000"/>
              </a:schemeClr>
            </a:solidFill>
          </a:ln>
          <a:effectLst/>
        </p:spPr>
        <p:txBody>
          <a:bodyPr wrap="none" rtlCol="0">
            <a:spAutoFit/>
          </a:bodyPr>
          <a:lstStyle/>
          <a:p>
            <a:r>
              <a:rPr lang="ru-RU" sz="1400" dirty="0" smtClean="0">
                <a:solidFill>
                  <a:srgbClr val="002060"/>
                </a:solidFill>
                <a:latin typeface="Times New Roman" panose="02020603050405020304" pitchFamily="18" charset="0"/>
                <a:cs typeface="Times New Roman" panose="02020603050405020304" pitchFamily="18" charset="0"/>
              </a:rPr>
              <a:t>Общегосударственные вопросы</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67542" y="3644311"/>
            <a:ext cx="2619435" cy="307777"/>
          </a:xfrm>
          <a:prstGeom prst="rect">
            <a:avLst/>
          </a:prstGeom>
          <a:solidFill>
            <a:schemeClr val="accent1">
              <a:lumMod val="20000"/>
              <a:lumOff val="80000"/>
            </a:schemeClr>
          </a:solidFill>
          <a:ln>
            <a:solidFill>
              <a:schemeClr val="accent1">
                <a:lumMod val="60000"/>
                <a:lumOff val="40000"/>
              </a:schemeClr>
            </a:solidFill>
          </a:ln>
          <a:effectLst/>
        </p:spPr>
        <p:txBody>
          <a:bodyPr wrap="square" rtlCol="0">
            <a:spAutoFit/>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Национальная оборона</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69899" y="4215155"/>
            <a:ext cx="2619435" cy="738664"/>
          </a:xfrm>
          <a:prstGeom prst="rect">
            <a:avLst/>
          </a:prstGeom>
          <a:solidFill>
            <a:schemeClr val="accent1">
              <a:lumMod val="20000"/>
              <a:lumOff val="80000"/>
            </a:schemeClr>
          </a:solidFill>
          <a:ln>
            <a:solidFill>
              <a:schemeClr val="accent1">
                <a:lumMod val="60000"/>
                <a:lumOff val="40000"/>
              </a:schemeClr>
            </a:solidFill>
          </a:ln>
          <a:effectLst/>
        </p:spPr>
        <p:txBody>
          <a:bodyPr wrap="square" rtlCol="0">
            <a:spAutoFit/>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Национальная безопасность </a:t>
            </a:r>
          </a:p>
          <a:p>
            <a:pPr algn="ctr"/>
            <a:r>
              <a:rPr lang="ru-RU" sz="1400" dirty="0" smtClean="0">
                <a:solidFill>
                  <a:srgbClr val="002060"/>
                </a:solidFill>
                <a:latin typeface="Times New Roman" panose="02020603050405020304" pitchFamily="18" charset="0"/>
                <a:cs typeface="Times New Roman" panose="02020603050405020304" pitchFamily="18" charset="0"/>
              </a:rPr>
              <a:t>и правоохранительная </a:t>
            </a:r>
          </a:p>
          <a:p>
            <a:pPr algn="ctr"/>
            <a:r>
              <a:rPr lang="ru-RU" sz="1400" dirty="0" smtClean="0">
                <a:solidFill>
                  <a:srgbClr val="002060"/>
                </a:solidFill>
                <a:latin typeface="Times New Roman" panose="02020603050405020304" pitchFamily="18" charset="0"/>
                <a:cs typeface="Times New Roman" panose="02020603050405020304" pitchFamily="18" charset="0"/>
              </a:rPr>
              <a:t>деятельность</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69899" y="5155544"/>
            <a:ext cx="2619435" cy="307777"/>
          </a:xfrm>
          <a:prstGeom prst="rect">
            <a:avLst/>
          </a:prstGeom>
          <a:solidFill>
            <a:schemeClr val="accent1">
              <a:lumMod val="20000"/>
              <a:lumOff val="80000"/>
            </a:schemeClr>
          </a:solidFill>
          <a:ln>
            <a:solidFill>
              <a:schemeClr val="accent1">
                <a:lumMod val="60000"/>
                <a:lumOff val="40000"/>
              </a:schemeClr>
            </a:solidFill>
          </a:ln>
          <a:effectLst/>
        </p:spPr>
        <p:txBody>
          <a:bodyPr wrap="square" rtlCol="0">
            <a:spAutoFit/>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Национальная экономика</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65185" y="5737785"/>
            <a:ext cx="2621792" cy="523220"/>
          </a:xfrm>
          <a:prstGeom prst="rect">
            <a:avLst/>
          </a:prstGeom>
          <a:solidFill>
            <a:schemeClr val="accent1">
              <a:lumMod val="20000"/>
              <a:lumOff val="80000"/>
            </a:schemeClr>
          </a:solidFill>
          <a:ln>
            <a:solidFill>
              <a:schemeClr val="accent1">
                <a:lumMod val="60000"/>
                <a:lumOff val="40000"/>
              </a:schemeClr>
            </a:solidFill>
          </a:ln>
          <a:effectLst/>
        </p:spPr>
        <p:txBody>
          <a:bodyPr wrap="square" rtlCol="0">
            <a:spAutoFit/>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Жилищно-коммунальное хозяйство</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647718" y="3190508"/>
            <a:ext cx="3088021" cy="307777"/>
          </a:xfrm>
          <a:prstGeom prst="rect">
            <a:avLst/>
          </a:prstGeom>
          <a:solidFill>
            <a:schemeClr val="accent1">
              <a:lumMod val="20000"/>
              <a:lumOff val="80000"/>
            </a:schemeClr>
          </a:solidFill>
          <a:ln>
            <a:solidFill>
              <a:schemeClr val="accent1">
                <a:lumMod val="60000"/>
                <a:lumOff val="40000"/>
              </a:schemeClr>
            </a:solidFill>
          </a:ln>
          <a:effectLst/>
        </p:spPr>
        <p:txBody>
          <a:bodyPr wrap="square" rtlCol="0">
            <a:spAutoFit/>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Образование</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642556" y="3798199"/>
            <a:ext cx="3088020" cy="307777"/>
          </a:xfrm>
          <a:prstGeom prst="rect">
            <a:avLst/>
          </a:prstGeom>
          <a:solidFill>
            <a:schemeClr val="accent1">
              <a:lumMod val="20000"/>
              <a:lumOff val="80000"/>
            </a:schemeClr>
          </a:solidFill>
          <a:ln>
            <a:solidFill>
              <a:schemeClr val="accent1">
                <a:lumMod val="60000"/>
                <a:lumOff val="40000"/>
              </a:schemeClr>
            </a:solidFill>
          </a:ln>
          <a:effectLst/>
        </p:spPr>
        <p:txBody>
          <a:bodyPr wrap="square" rtlCol="0">
            <a:spAutoFit/>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Культура, кинематография</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647718" y="4348537"/>
            <a:ext cx="3088021" cy="307777"/>
          </a:xfrm>
          <a:prstGeom prst="rect">
            <a:avLst/>
          </a:prstGeom>
          <a:solidFill>
            <a:schemeClr val="accent1">
              <a:lumMod val="20000"/>
              <a:lumOff val="80000"/>
            </a:schemeClr>
          </a:solidFill>
          <a:ln>
            <a:solidFill>
              <a:schemeClr val="accent1">
                <a:lumMod val="60000"/>
                <a:lumOff val="40000"/>
              </a:schemeClr>
            </a:solidFill>
          </a:ln>
          <a:effectLst/>
        </p:spPr>
        <p:txBody>
          <a:bodyPr wrap="square" rtlCol="0">
            <a:spAutoFit/>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Социальная политика</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647719" y="4916830"/>
            <a:ext cx="3088020" cy="307777"/>
          </a:xfrm>
          <a:prstGeom prst="rect">
            <a:avLst/>
          </a:prstGeom>
          <a:solidFill>
            <a:schemeClr val="accent1">
              <a:lumMod val="20000"/>
              <a:lumOff val="80000"/>
            </a:schemeClr>
          </a:solidFill>
          <a:ln>
            <a:solidFill>
              <a:schemeClr val="accent1">
                <a:lumMod val="60000"/>
                <a:lumOff val="40000"/>
              </a:schemeClr>
            </a:solidFill>
          </a:ln>
          <a:effectLst/>
        </p:spPr>
        <p:txBody>
          <a:bodyPr wrap="square" rtlCol="0">
            <a:spAutoFit/>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Физическая культура и спорт</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647718" y="5600471"/>
            <a:ext cx="3082857" cy="523220"/>
          </a:xfrm>
          <a:prstGeom prst="rect">
            <a:avLst/>
          </a:prstGeom>
          <a:solidFill>
            <a:schemeClr val="accent1">
              <a:lumMod val="20000"/>
              <a:lumOff val="80000"/>
            </a:schemeClr>
          </a:solidFill>
          <a:ln>
            <a:solidFill>
              <a:schemeClr val="accent1">
                <a:lumMod val="60000"/>
                <a:lumOff val="40000"/>
              </a:schemeClr>
            </a:solidFill>
          </a:ln>
          <a:effectLst/>
        </p:spPr>
        <p:txBody>
          <a:bodyPr wrap="square" rtlCol="0">
            <a:spAutoFit/>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Средства массовой </a:t>
            </a:r>
          </a:p>
          <a:p>
            <a:pPr algn="ctr"/>
            <a:r>
              <a:rPr lang="ru-RU" sz="1400" dirty="0" smtClean="0">
                <a:solidFill>
                  <a:srgbClr val="002060"/>
                </a:solidFill>
                <a:latin typeface="Times New Roman" panose="02020603050405020304" pitchFamily="18" charset="0"/>
                <a:cs typeface="Times New Roman" panose="02020603050405020304" pitchFamily="18" charset="0"/>
              </a:rPr>
              <a:t>информации</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0" y="292006"/>
            <a:ext cx="7524328" cy="369332"/>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Расходы бюджета Шарангского муниципального округа</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0726" y="2514351"/>
            <a:ext cx="4985253" cy="428285"/>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Направление расходования средств бюджета</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7" name="Номер слайда 6"/>
          <p:cNvSpPr>
            <a:spLocks noGrp="1"/>
          </p:cNvSpPr>
          <p:nvPr>
            <p:ph type="sldNum" sz="quarter" idx="12"/>
          </p:nvPr>
        </p:nvSpPr>
        <p:spPr/>
        <p:txBody>
          <a:bodyPr/>
          <a:lstStyle/>
          <a:p>
            <a:fld id="{544A1F6A-164B-43BA-A19E-4AE6BB502A21}" type="slidenum">
              <a:rPr lang="ru-RU" smtClean="0">
                <a:solidFill>
                  <a:srgbClr val="C6E7FC">
                    <a:lumMod val="50000"/>
                  </a:srgbClr>
                </a:solidFill>
              </a:rPr>
              <a:pPr/>
              <a:t>31</a:t>
            </a:fld>
            <a:endParaRPr lang="ru-RU" dirty="0">
              <a:solidFill>
                <a:srgbClr val="C6E7FC">
                  <a:lumMod val="50000"/>
                </a:srgbClr>
              </a:solidFill>
            </a:endParaRPr>
          </a:p>
        </p:txBody>
      </p:sp>
    </p:spTree>
    <p:extLst>
      <p:ext uri="{BB962C8B-B14F-4D97-AF65-F5344CB8AC3E}">
        <p14:creationId xmlns:p14="http://schemas.microsoft.com/office/powerpoint/2010/main" val="797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4499992" y="5307212"/>
            <a:ext cx="3028529" cy="1143000"/>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solidFill>
                <a:srgbClr val="002060"/>
              </a:solidFill>
              <a:latin typeface="Times New Roman" panose="02020603050405020304" pitchFamily="18" charset="0"/>
              <a:cs typeface="Times New Roman" panose="02020603050405020304" pitchFamily="18" charset="0"/>
            </a:endParaRPr>
          </a:p>
          <a:p>
            <a:pPr algn="ctr"/>
            <a:r>
              <a:rPr lang="ru-RU" b="1" dirty="0" smtClean="0">
                <a:solidFill>
                  <a:srgbClr val="FF0000"/>
                </a:solidFill>
                <a:latin typeface="Times New Roman" panose="02020603050405020304" pitchFamily="18" charset="0"/>
                <a:cs typeface="Times New Roman" panose="02020603050405020304" pitchFamily="18" charset="0"/>
              </a:rPr>
              <a:t>           </a:t>
            </a:r>
            <a:r>
              <a:rPr lang="ru-RU" b="1" dirty="0" smtClean="0">
                <a:solidFill>
                  <a:srgbClr val="002060"/>
                </a:solidFill>
                <a:latin typeface="Times New Roman" panose="02020603050405020304" pitchFamily="18" charset="0"/>
                <a:cs typeface="Times New Roman" panose="02020603050405020304" pitchFamily="18" charset="0"/>
              </a:rPr>
              <a:t>29,5</a:t>
            </a:r>
            <a:r>
              <a:rPr lang="ru-RU" b="1" dirty="0" smtClean="0">
                <a:solidFill>
                  <a:srgbClr val="FF0000"/>
                </a:solidFill>
                <a:latin typeface="Times New Roman" panose="02020603050405020304" pitchFamily="18" charset="0"/>
                <a:cs typeface="Times New Roman" panose="02020603050405020304" pitchFamily="18" charset="0"/>
              </a:rPr>
              <a:t> </a:t>
            </a:r>
            <a:r>
              <a:rPr lang="ru-RU" b="1" dirty="0">
                <a:solidFill>
                  <a:srgbClr val="002060"/>
                </a:solidFill>
                <a:latin typeface="Times New Roman" panose="02020603050405020304" pitchFamily="18" charset="0"/>
                <a:cs typeface="Times New Roman" panose="02020603050405020304" pitchFamily="18" charset="0"/>
              </a:rPr>
              <a:t>млн. рублей</a:t>
            </a:r>
          </a:p>
          <a:p>
            <a:pPr algn="ctr"/>
            <a:endParaRPr lang="ru-RU" dirty="0"/>
          </a:p>
        </p:txBody>
      </p:sp>
      <p:sp>
        <p:nvSpPr>
          <p:cNvPr id="11" name="Прямоугольник 10"/>
          <p:cNvSpPr/>
          <p:nvPr/>
        </p:nvSpPr>
        <p:spPr>
          <a:xfrm>
            <a:off x="4499992" y="3860221"/>
            <a:ext cx="3028530" cy="114300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solidFill>
                <a:srgbClr val="002060"/>
              </a:solidFill>
              <a:latin typeface="Times New Roman" panose="02020603050405020304" pitchFamily="18" charset="0"/>
              <a:cs typeface="Times New Roman" panose="02020603050405020304" pitchFamily="18" charset="0"/>
            </a:endParaRPr>
          </a:p>
          <a:p>
            <a:pPr algn="ctr"/>
            <a:r>
              <a:rPr lang="ru-RU" b="1" dirty="0" smtClean="0">
                <a:solidFill>
                  <a:srgbClr val="FF0000"/>
                </a:solidFill>
                <a:latin typeface="Times New Roman" panose="02020603050405020304" pitchFamily="18" charset="0"/>
                <a:cs typeface="Times New Roman" panose="02020603050405020304" pitchFamily="18" charset="0"/>
              </a:rPr>
              <a:t>           </a:t>
            </a:r>
            <a:r>
              <a:rPr lang="ru-RU" b="1" dirty="0" smtClean="0">
                <a:solidFill>
                  <a:srgbClr val="002060"/>
                </a:solidFill>
                <a:latin typeface="Times New Roman" panose="02020603050405020304" pitchFamily="18" charset="0"/>
                <a:cs typeface="Times New Roman" panose="02020603050405020304" pitchFamily="18" charset="0"/>
              </a:rPr>
              <a:t>14,1</a:t>
            </a:r>
            <a:r>
              <a:rPr lang="ru-RU" b="1" dirty="0" smtClean="0">
                <a:solidFill>
                  <a:srgbClr val="FF0000"/>
                </a:solidFill>
                <a:latin typeface="Times New Roman" panose="02020603050405020304" pitchFamily="18" charset="0"/>
                <a:cs typeface="Times New Roman" panose="02020603050405020304" pitchFamily="18" charset="0"/>
              </a:rPr>
              <a:t> </a:t>
            </a:r>
            <a:r>
              <a:rPr lang="ru-RU" b="1" dirty="0">
                <a:solidFill>
                  <a:srgbClr val="002060"/>
                </a:solidFill>
                <a:latin typeface="Times New Roman" panose="02020603050405020304" pitchFamily="18" charset="0"/>
                <a:cs typeface="Times New Roman" panose="02020603050405020304" pitchFamily="18" charset="0"/>
              </a:rPr>
              <a:t>млн. рублей</a:t>
            </a:r>
          </a:p>
          <a:p>
            <a:pPr algn="ctr"/>
            <a:endParaRPr lang="ru-RU" dirty="0"/>
          </a:p>
        </p:txBody>
      </p:sp>
      <p:sp>
        <p:nvSpPr>
          <p:cNvPr id="3" name="Прямоугольник 2"/>
          <p:cNvSpPr/>
          <p:nvPr/>
        </p:nvSpPr>
        <p:spPr>
          <a:xfrm>
            <a:off x="467541" y="800557"/>
            <a:ext cx="8344547" cy="2862322"/>
          </a:xfrm>
          <a:prstGeom prst="rect">
            <a:avLst/>
          </a:prstGeom>
          <a:solidFill>
            <a:schemeClr val="accent1">
              <a:lumMod val="20000"/>
              <a:lumOff val="80000"/>
            </a:schemeClr>
          </a:solidFill>
          <a:ln>
            <a:solidFill>
              <a:schemeClr val="accent1">
                <a:lumMod val="60000"/>
                <a:lumOff val="40000"/>
              </a:schemeClr>
            </a:solidFill>
          </a:ln>
          <a:effectLst/>
        </p:spPr>
        <p:txBody>
          <a:bodyPr wrap="square">
            <a:spAutoFit/>
          </a:bodyPr>
          <a:lstStyle/>
          <a:p>
            <a:pPr algn="just"/>
            <a:r>
              <a:rPr lang="ru-RU" dirty="0" smtClean="0">
                <a:latin typeface="Times New Roman" panose="02020603050405020304" pitchFamily="18" charset="0"/>
                <a:cs typeface="Times New Roman" panose="02020603050405020304" pitchFamily="18" charset="0"/>
              </a:rPr>
              <a:t>      </a:t>
            </a:r>
          </a:p>
          <a:p>
            <a:pPr algn="just"/>
            <a:endParaRPr lang="ru-RU" i="1" dirty="0">
              <a:latin typeface="Times New Roman" panose="02020603050405020304" pitchFamily="18" charset="0"/>
              <a:cs typeface="Times New Roman" panose="02020603050405020304" pitchFamily="18" charset="0"/>
            </a:endParaRPr>
          </a:p>
          <a:p>
            <a:pPr algn="just"/>
            <a:r>
              <a:rPr lang="ru-RU" i="1" dirty="0" smtClean="0">
                <a:solidFill>
                  <a:srgbClr val="002060"/>
                </a:solidFill>
                <a:latin typeface="Times New Roman" panose="02020603050405020304" pitchFamily="18" charset="0"/>
                <a:cs typeface="Times New Roman" panose="02020603050405020304" pitchFamily="18" charset="0"/>
              </a:rPr>
              <a:t>В </a:t>
            </a:r>
            <a:r>
              <a:rPr lang="ru-RU" i="1" dirty="0">
                <a:solidFill>
                  <a:srgbClr val="002060"/>
                </a:solidFill>
                <a:latin typeface="Times New Roman" panose="02020603050405020304" pitchFamily="18" charset="0"/>
                <a:cs typeface="Times New Roman" panose="02020603050405020304" pitchFamily="18" charset="0"/>
              </a:rPr>
              <a:t>соответствии с требованиями Бюджетного </a:t>
            </a:r>
            <a:r>
              <a:rPr lang="ru-RU" i="1" dirty="0" smtClean="0">
                <a:solidFill>
                  <a:srgbClr val="002060"/>
                </a:solidFill>
                <a:latin typeface="Times New Roman" panose="02020603050405020304" pitchFamily="18" charset="0"/>
                <a:cs typeface="Times New Roman" panose="02020603050405020304" pitchFamily="18" charset="0"/>
              </a:rPr>
              <a:t>кодекса Российской Федерации (пункт </a:t>
            </a:r>
            <a:r>
              <a:rPr lang="ru-RU" i="1" dirty="0">
                <a:solidFill>
                  <a:srgbClr val="002060"/>
                </a:solidFill>
                <a:latin typeface="Times New Roman" panose="02020603050405020304" pitchFamily="18" charset="0"/>
                <a:cs typeface="Times New Roman" panose="02020603050405020304" pitchFamily="18" charset="0"/>
              </a:rPr>
              <a:t>3 статьи 184.1) </a:t>
            </a:r>
            <a:r>
              <a:rPr lang="ru-RU" i="1" dirty="0" smtClean="0">
                <a:solidFill>
                  <a:srgbClr val="002060"/>
                </a:solidFill>
                <a:latin typeface="Times New Roman" panose="02020603050405020304" pitchFamily="18" charset="0"/>
                <a:cs typeface="Times New Roman" panose="02020603050405020304" pitchFamily="18" charset="0"/>
              </a:rPr>
              <a:t>при формировании </a:t>
            </a:r>
            <a:r>
              <a:rPr lang="ru-RU" i="1" dirty="0">
                <a:solidFill>
                  <a:srgbClr val="002060"/>
                </a:solidFill>
                <a:latin typeface="Times New Roman" panose="02020603050405020304" pitchFamily="18" charset="0"/>
                <a:cs typeface="Times New Roman" panose="02020603050405020304" pitchFamily="18" charset="0"/>
              </a:rPr>
              <a:t>расходов на </a:t>
            </a:r>
            <a:r>
              <a:rPr lang="ru-RU" i="1" dirty="0" smtClean="0">
                <a:solidFill>
                  <a:srgbClr val="002060"/>
                </a:solidFill>
                <a:latin typeface="Times New Roman" panose="02020603050405020304" pitchFamily="18" charset="0"/>
                <a:cs typeface="Times New Roman" panose="02020603050405020304" pitchFamily="18" charset="0"/>
              </a:rPr>
              <a:t>2027 </a:t>
            </a:r>
            <a:r>
              <a:rPr lang="ru-RU" i="1" dirty="0">
                <a:solidFill>
                  <a:srgbClr val="002060"/>
                </a:solidFill>
                <a:latin typeface="Times New Roman" panose="02020603050405020304" pitchFamily="18" charset="0"/>
                <a:cs typeface="Times New Roman" panose="02020603050405020304" pitchFamily="18" charset="0"/>
              </a:rPr>
              <a:t>и </a:t>
            </a:r>
            <a:r>
              <a:rPr lang="ru-RU" i="1" dirty="0" smtClean="0">
                <a:solidFill>
                  <a:srgbClr val="002060"/>
                </a:solidFill>
                <a:latin typeface="Times New Roman" panose="02020603050405020304" pitchFamily="18" charset="0"/>
                <a:cs typeface="Times New Roman" panose="02020603050405020304" pitchFamily="18" charset="0"/>
              </a:rPr>
              <a:t>2028 годы предусмотрены </a:t>
            </a:r>
            <a:r>
              <a:rPr lang="ru-RU" i="1" dirty="0">
                <a:solidFill>
                  <a:srgbClr val="002060"/>
                </a:solidFill>
                <a:latin typeface="Times New Roman" panose="02020603050405020304" pitchFamily="18" charset="0"/>
                <a:cs typeface="Times New Roman" panose="02020603050405020304" pitchFamily="18" charset="0"/>
              </a:rPr>
              <a:t>условно утверждаемые расходы </a:t>
            </a:r>
            <a:r>
              <a:rPr lang="ru-RU" i="1" dirty="0" smtClean="0">
                <a:solidFill>
                  <a:srgbClr val="002060"/>
                </a:solidFill>
                <a:latin typeface="Times New Roman" panose="02020603050405020304" pitchFamily="18" charset="0"/>
                <a:cs typeface="Times New Roman" panose="02020603050405020304" pitchFamily="18" charset="0"/>
              </a:rPr>
              <a:t>бюджета муниципального округа </a:t>
            </a:r>
            <a:r>
              <a:rPr lang="ru-RU" i="1" dirty="0">
                <a:solidFill>
                  <a:srgbClr val="002060"/>
                </a:solidFill>
                <a:latin typeface="Times New Roman" panose="02020603050405020304" pitchFamily="18" charset="0"/>
                <a:cs typeface="Times New Roman" panose="02020603050405020304" pitchFamily="18" charset="0"/>
              </a:rPr>
              <a:t>в размере 2,5 % от общего </a:t>
            </a:r>
            <a:r>
              <a:rPr lang="ru-RU" i="1" dirty="0" smtClean="0">
                <a:solidFill>
                  <a:srgbClr val="002060"/>
                </a:solidFill>
                <a:latin typeface="Times New Roman" panose="02020603050405020304" pitchFamily="18" charset="0"/>
                <a:cs typeface="Times New Roman" panose="02020603050405020304" pitchFamily="18" charset="0"/>
              </a:rPr>
              <a:t>объема расходов </a:t>
            </a:r>
            <a:r>
              <a:rPr lang="ru-RU" i="1" dirty="0">
                <a:solidFill>
                  <a:srgbClr val="002060"/>
                </a:solidFill>
                <a:latin typeface="Times New Roman" panose="02020603050405020304" pitchFamily="18" charset="0"/>
                <a:cs typeface="Times New Roman" panose="02020603050405020304" pitchFamily="18" charset="0"/>
              </a:rPr>
              <a:t>(без учета расходов бюджета, предусмотренных </a:t>
            </a:r>
            <a:r>
              <a:rPr lang="ru-RU" i="1" dirty="0" smtClean="0">
                <a:solidFill>
                  <a:srgbClr val="002060"/>
                </a:solidFill>
                <a:latin typeface="Times New Roman" panose="02020603050405020304" pitchFamily="18" charset="0"/>
                <a:cs typeface="Times New Roman" panose="02020603050405020304" pitchFamily="18" charset="0"/>
              </a:rPr>
              <a:t>за счет </a:t>
            </a:r>
            <a:r>
              <a:rPr lang="ru-RU" i="1" dirty="0">
                <a:solidFill>
                  <a:srgbClr val="002060"/>
                </a:solidFill>
                <a:latin typeface="Times New Roman" panose="02020603050405020304" pitchFamily="18" charset="0"/>
                <a:cs typeface="Times New Roman" panose="02020603050405020304" pitchFamily="18" charset="0"/>
              </a:rPr>
              <a:t>межбюджетных трансфертов, имеющих </a:t>
            </a:r>
            <a:r>
              <a:rPr lang="ru-RU" i="1" dirty="0" smtClean="0">
                <a:solidFill>
                  <a:srgbClr val="002060"/>
                </a:solidFill>
                <a:latin typeface="Times New Roman" panose="02020603050405020304" pitchFamily="18" charset="0"/>
                <a:cs typeface="Times New Roman" panose="02020603050405020304" pitchFamily="18" charset="0"/>
              </a:rPr>
              <a:t>целевое назначение</a:t>
            </a:r>
            <a:r>
              <a:rPr lang="ru-RU" i="1" dirty="0">
                <a:solidFill>
                  <a:srgbClr val="002060"/>
                </a:solidFill>
                <a:latin typeface="Times New Roman" panose="02020603050405020304" pitchFamily="18" charset="0"/>
                <a:cs typeface="Times New Roman" panose="02020603050405020304" pitchFamily="18" charset="0"/>
              </a:rPr>
              <a:t>) в </a:t>
            </a:r>
            <a:r>
              <a:rPr lang="ru-RU" i="1" dirty="0" smtClean="0">
                <a:solidFill>
                  <a:srgbClr val="002060"/>
                </a:solidFill>
                <a:latin typeface="Times New Roman" panose="02020603050405020304" pitchFamily="18" charset="0"/>
                <a:cs typeface="Times New Roman" panose="02020603050405020304" pitchFamily="18" charset="0"/>
              </a:rPr>
              <a:t>2027 </a:t>
            </a:r>
            <a:r>
              <a:rPr lang="ru-RU" i="1" dirty="0">
                <a:solidFill>
                  <a:srgbClr val="002060"/>
                </a:solidFill>
                <a:latin typeface="Times New Roman" panose="02020603050405020304" pitchFamily="18" charset="0"/>
                <a:cs typeface="Times New Roman" panose="02020603050405020304" pitchFamily="18" charset="0"/>
              </a:rPr>
              <a:t>году </a:t>
            </a:r>
            <a:r>
              <a:rPr lang="ru-RU" i="1" dirty="0" smtClean="0">
                <a:solidFill>
                  <a:srgbClr val="002060"/>
                </a:solidFill>
                <a:latin typeface="Times New Roman" panose="02020603050405020304" pitchFamily="18" charset="0"/>
                <a:cs typeface="Times New Roman" panose="02020603050405020304" pitchFamily="18" charset="0"/>
              </a:rPr>
              <a:t>и </a:t>
            </a:r>
            <a:r>
              <a:rPr lang="ru-RU" i="1" dirty="0">
                <a:solidFill>
                  <a:srgbClr val="002060"/>
                </a:solidFill>
                <a:latin typeface="Times New Roman" panose="02020603050405020304" pitchFamily="18" charset="0"/>
                <a:cs typeface="Times New Roman" panose="02020603050405020304" pitchFamily="18" charset="0"/>
              </a:rPr>
              <a:t>в размере 5%</a:t>
            </a:r>
            <a:r>
              <a:rPr lang="ru-RU" i="1" dirty="0" smtClean="0">
                <a:solidFill>
                  <a:srgbClr val="002060"/>
                </a:solidFill>
                <a:latin typeface="Times New Roman" panose="02020603050405020304" pitchFamily="18" charset="0"/>
                <a:cs typeface="Times New Roman" panose="02020603050405020304" pitchFamily="18" charset="0"/>
              </a:rPr>
              <a:t> от </a:t>
            </a:r>
            <a:r>
              <a:rPr lang="ru-RU" i="1" dirty="0">
                <a:solidFill>
                  <a:srgbClr val="002060"/>
                </a:solidFill>
                <a:latin typeface="Times New Roman" panose="02020603050405020304" pitchFamily="18" charset="0"/>
                <a:cs typeface="Times New Roman" panose="02020603050405020304" pitchFamily="18" charset="0"/>
              </a:rPr>
              <a:t>общего объема расходов (без учета расходов </a:t>
            </a:r>
            <a:r>
              <a:rPr lang="ru-RU" i="1" dirty="0" smtClean="0">
                <a:solidFill>
                  <a:srgbClr val="002060"/>
                </a:solidFill>
                <a:latin typeface="Times New Roman" panose="02020603050405020304" pitchFamily="18" charset="0"/>
                <a:cs typeface="Times New Roman" panose="02020603050405020304" pitchFamily="18" charset="0"/>
              </a:rPr>
              <a:t>бюджета, предусмотренных </a:t>
            </a:r>
            <a:r>
              <a:rPr lang="ru-RU" i="1" dirty="0">
                <a:solidFill>
                  <a:srgbClr val="002060"/>
                </a:solidFill>
                <a:latin typeface="Times New Roman" panose="02020603050405020304" pitchFamily="18" charset="0"/>
                <a:cs typeface="Times New Roman" panose="02020603050405020304" pitchFamily="18" charset="0"/>
              </a:rPr>
              <a:t>за счет межбюджетных </a:t>
            </a:r>
            <a:r>
              <a:rPr lang="ru-RU" i="1" dirty="0" smtClean="0">
                <a:solidFill>
                  <a:srgbClr val="002060"/>
                </a:solidFill>
                <a:latin typeface="Times New Roman" panose="02020603050405020304" pitchFamily="18" charset="0"/>
                <a:cs typeface="Times New Roman" panose="02020603050405020304" pitchFamily="18" charset="0"/>
              </a:rPr>
              <a:t>трансфертов, имеющих </a:t>
            </a:r>
            <a:r>
              <a:rPr lang="ru-RU" i="1" dirty="0">
                <a:solidFill>
                  <a:srgbClr val="002060"/>
                </a:solidFill>
                <a:latin typeface="Times New Roman" panose="02020603050405020304" pitchFamily="18" charset="0"/>
                <a:cs typeface="Times New Roman" panose="02020603050405020304" pitchFamily="18" charset="0"/>
              </a:rPr>
              <a:t>целевое назначение) в </a:t>
            </a:r>
            <a:r>
              <a:rPr lang="ru-RU" i="1" dirty="0" smtClean="0">
                <a:solidFill>
                  <a:srgbClr val="002060"/>
                </a:solidFill>
                <a:latin typeface="Times New Roman" panose="02020603050405020304" pitchFamily="18" charset="0"/>
                <a:cs typeface="Times New Roman" panose="02020603050405020304" pitchFamily="18" charset="0"/>
              </a:rPr>
              <a:t>2028 году.</a:t>
            </a:r>
            <a:endParaRPr lang="ru-RU" i="1"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 y="338892"/>
            <a:ext cx="8244408" cy="923330"/>
          </a:xfrm>
          <a:prstGeom prst="rect">
            <a:avLst/>
          </a:prstGeom>
          <a:solidFill>
            <a:schemeClr val="accent1">
              <a:lumMod val="60000"/>
              <a:lumOff val="40000"/>
            </a:schemeClr>
          </a:solidFill>
        </p:spPr>
        <p:txBody>
          <a:bodyPr wrap="square" rtlCol="0">
            <a:spAutoFit/>
          </a:bodyPr>
          <a:lstStyle/>
          <a:p>
            <a:pPr algn="ctr"/>
            <a:endParaRPr lang="ru-RU" b="1" dirty="0" smtClean="0">
              <a:solidFill>
                <a:srgbClr val="002060"/>
              </a:solidFill>
              <a:latin typeface="Times New Roman" panose="02020603050405020304" pitchFamily="18" charset="0"/>
              <a:cs typeface="Times New Roman" panose="02020603050405020304" pitchFamily="18" charset="0"/>
            </a:endParaRPr>
          </a:p>
          <a:p>
            <a:pPr algn="ctr"/>
            <a:r>
              <a:rPr lang="ru-RU" b="1" dirty="0" smtClean="0">
                <a:solidFill>
                  <a:srgbClr val="002060"/>
                </a:solidFill>
                <a:latin typeface="Times New Roman" panose="02020603050405020304" pitchFamily="18" charset="0"/>
                <a:cs typeface="Times New Roman" panose="02020603050405020304" pitchFamily="18" charset="0"/>
              </a:rPr>
              <a:t>Условно утверждаемые расходы Шарангского муниципального округа</a:t>
            </a:r>
          </a:p>
          <a:p>
            <a:pPr algn="ct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0" y="4266376"/>
            <a:ext cx="4932040" cy="4572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rgbClr val="002060"/>
                </a:solidFill>
                <a:latin typeface="Times New Roman" panose="02020603050405020304" pitchFamily="18" charset="0"/>
                <a:cs typeface="Times New Roman" panose="02020603050405020304" pitchFamily="18" charset="0"/>
              </a:rPr>
              <a:t>2027 год</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1" y="5664669"/>
            <a:ext cx="4932039" cy="4572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rgbClr val="002060"/>
                </a:solidFill>
                <a:latin typeface="Times New Roman" panose="02020603050405020304" pitchFamily="18" charset="0"/>
                <a:cs typeface="Times New Roman" panose="02020603050405020304" pitchFamily="18" charset="0"/>
              </a:rPr>
              <a:t>2028 год</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a:xfrm>
            <a:off x="8602724" y="6414472"/>
            <a:ext cx="418728" cy="365125"/>
          </a:xfrm>
        </p:spPr>
        <p:txBody>
          <a:bodyPr/>
          <a:lstStyle/>
          <a:p>
            <a:fld id="{544A1F6A-164B-43BA-A19E-4AE6BB502A21}" type="slidenum">
              <a:rPr lang="ru-RU" smtClean="0">
                <a:solidFill>
                  <a:schemeClr val="bg2">
                    <a:lumMod val="50000"/>
                  </a:schemeClr>
                </a:solidFill>
              </a:rPr>
              <a:pPr/>
              <a:t>32</a:t>
            </a:fld>
            <a:endParaRPr lang="ru-RU" dirty="0">
              <a:solidFill>
                <a:schemeClr val="bg2">
                  <a:lumMod val="50000"/>
                </a:schemeClr>
              </a:solidFill>
            </a:endParaRPr>
          </a:p>
        </p:txBody>
      </p:sp>
    </p:spTree>
    <p:extLst>
      <p:ext uri="{BB962C8B-B14F-4D97-AF65-F5344CB8AC3E}">
        <p14:creationId xmlns:p14="http://schemas.microsoft.com/office/powerpoint/2010/main" val="37686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640"/>
            <a:ext cx="7956376"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Сведения о расходах бюджета </a:t>
            </a:r>
          </a:p>
          <a:p>
            <a:pPr algn="ctr"/>
            <a:r>
              <a:rPr lang="ru-RU" b="1"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 в разрезе разделов и подразделов</a:t>
            </a:r>
            <a:endParaRPr lang="ru-RU" b="1"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876494686"/>
              </p:ext>
            </p:extLst>
          </p:nvPr>
        </p:nvGraphicFramePr>
        <p:xfrm>
          <a:off x="251521" y="1268760"/>
          <a:ext cx="8496942" cy="5149008"/>
        </p:xfrm>
        <a:graphic>
          <a:graphicData uri="http://schemas.openxmlformats.org/drawingml/2006/table">
            <a:tbl>
              <a:tblPr firstRow="1" bandRow="1">
                <a:tableStyleId>{21E4AEA4-8DFA-4A89-87EB-49C32662AFE0}</a:tableStyleId>
              </a:tblPr>
              <a:tblGrid>
                <a:gridCol w="1230947"/>
                <a:gridCol w="4025636"/>
                <a:gridCol w="1080120"/>
                <a:gridCol w="1080120"/>
                <a:gridCol w="1080119"/>
              </a:tblGrid>
              <a:tr h="936104">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РЗ/ПЗ</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Бюджет </a:t>
                      </a: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Бюджет</a:t>
                      </a:r>
                      <a:r>
                        <a:rPr lang="ru-RU" sz="1400" b="1" i="0" u="none" strike="noStrike" baseline="0" dirty="0" smtClean="0">
                          <a:solidFill>
                            <a:srgbClr val="002060"/>
                          </a:solidFill>
                          <a:effectLst/>
                          <a:latin typeface="Times New Roman" panose="02020603050405020304" pitchFamily="18" charset="0"/>
                          <a:cs typeface="Times New Roman" panose="02020603050405020304" pitchFamily="18" charset="0"/>
                        </a:rPr>
                        <a:t> </a:t>
                      </a: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2027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Бюджет </a:t>
                      </a: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2028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269354">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l"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ИТОГО</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dirty="0">
                          <a:solidFill>
                            <a:srgbClr val="002060"/>
                          </a:solidFill>
                          <a:effectLst/>
                          <a:latin typeface="Times New Roman"/>
                        </a:rPr>
                        <a:t>1 129,9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a:solidFill>
                            <a:srgbClr val="002060"/>
                          </a:solidFill>
                          <a:effectLst/>
                          <a:latin typeface="Times New Roman"/>
                        </a:rPr>
                        <a:t>911,0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a:solidFill>
                            <a:srgbClr val="002060"/>
                          </a:solidFill>
                          <a:effectLst/>
                          <a:latin typeface="Times New Roman"/>
                        </a:rPr>
                        <a:t>936,8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269354">
                <a:tc>
                  <a:txBody>
                    <a:bodyPr/>
                    <a:lstStyle/>
                    <a:p>
                      <a:pPr algn="ctr"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0100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Общегосударственные вопросы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137,0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91,8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91,8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28476">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0102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2,5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2,5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2,5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834393">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0103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0,9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0,9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0,9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834393">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0104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субъектов Российской Федерации, местных администраций</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55,8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54,8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54,8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303337">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0105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Судебная система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0,01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0,01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28476">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0106</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19,2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18,9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18,9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16642">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0111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Резервные фонды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2,0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28479">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0113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Другие общегосударственные вопросы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56,5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14,2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14,2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5" name="TextBox 4"/>
          <p:cNvSpPr txBox="1"/>
          <p:nvPr/>
        </p:nvSpPr>
        <p:spPr>
          <a:xfrm>
            <a:off x="7884368" y="901552"/>
            <a:ext cx="1027550" cy="276999"/>
          </a:xfrm>
          <a:prstGeom prst="rect">
            <a:avLst/>
          </a:prstGeom>
          <a:noFill/>
        </p:spPr>
        <p:txBody>
          <a:bodyPr wrap="square" rtlCol="0">
            <a:spAutoFit/>
          </a:bodyPr>
          <a:lstStyle/>
          <a:p>
            <a:r>
              <a:rPr lang="ru-RU" sz="1200" dirty="0" smtClean="0">
                <a:solidFill>
                  <a:srgbClr val="002060"/>
                </a:solidFill>
                <a:latin typeface="Times New Roman" panose="02020603050405020304" pitchFamily="18" charset="0"/>
                <a:cs typeface="Times New Roman" panose="02020603050405020304" pitchFamily="18" charset="0"/>
              </a:rPr>
              <a:t>Млн. 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a:xfrm>
            <a:off x="7164288" y="6469489"/>
            <a:ext cx="1828800" cy="271879"/>
          </a:xfrm>
        </p:spPr>
        <p:txBody>
          <a:bodyPr/>
          <a:lstStyle/>
          <a:p>
            <a:fld id="{544A1F6A-164B-43BA-A19E-4AE6BB502A21}" type="slidenum">
              <a:rPr lang="ru-RU" smtClean="0">
                <a:solidFill>
                  <a:srgbClr val="C6E7FC">
                    <a:lumMod val="50000"/>
                  </a:srgbClr>
                </a:solidFill>
              </a:rPr>
              <a:pPr/>
              <a:t>33</a:t>
            </a:fld>
            <a:endParaRPr lang="ru-RU" dirty="0">
              <a:solidFill>
                <a:srgbClr val="C6E7FC">
                  <a:lumMod val="50000"/>
                </a:srgbClr>
              </a:solidFill>
            </a:endParaRPr>
          </a:p>
        </p:txBody>
      </p:sp>
    </p:spTree>
    <p:extLst>
      <p:ext uri="{BB962C8B-B14F-4D97-AF65-F5344CB8AC3E}">
        <p14:creationId xmlns:p14="http://schemas.microsoft.com/office/powerpoint/2010/main" val="351554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2452376622"/>
              </p:ext>
            </p:extLst>
          </p:nvPr>
        </p:nvGraphicFramePr>
        <p:xfrm>
          <a:off x="323528" y="476673"/>
          <a:ext cx="8424937" cy="5976660"/>
        </p:xfrm>
        <a:graphic>
          <a:graphicData uri="http://schemas.openxmlformats.org/drawingml/2006/table">
            <a:tbl>
              <a:tblPr firstRow="1" bandRow="1">
                <a:tableStyleId>{21E4AEA4-8DFA-4A89-87EB-49C32662AFE0}</a:tableStyleId>
              </a:tblPr>
              <a:tblGrid>
                <a:gridCol w="985896"/>
                <a:gridCol w="4198680"/>
                <a:gridCol w="1080120"/>
                <a:gridCol w="1084717"/>
                <a:gridCol w="1075524"/>
              </a:tblGrid>
              <a:tr h="671183">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РЗ/ПЗ</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Бюджет </a:t>
                      </a: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Бюджет </a:t>
                      </a: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2027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Бюджет </a:t>
                      </a: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2028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379901">
                <a:tc>
                  <a:txBody>
                    <a:bodyPr/>
                    <a:lstStyle/>
                    <a:p>
                      <a:pPr algn="ctr"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0200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Национальная оборона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1,2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1,6</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375387">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0203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Мобилизационная и вневойсковая подготовка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1,6</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391282">
                <a:tc>
                  <a:txBody>
                    <a:bodyPr/>
                    <a:lstStyle/>
                    <a:p>
                      <a:pPr algn="ctr"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0300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19,9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19,9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19,9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578133">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0310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пожарная безопасность</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19,9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19,9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19,9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56158">
                <a:tc>
                  <a:txBody>
                    <a:bodyPr/>
                    <a:lstStyle/>
                    <a:p>
                      <a:pPr algn="ctr"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0400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Национальная экономика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32,5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44,1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52,7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56158">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0405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Сельское хозяйство и рыболовство</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8,3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8,3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8,3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89201">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0408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Транспорт</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5,0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3,6</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333352">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0409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Дорожное хозяйство (дорожные фонды)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17,5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23,3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24,3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302425">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0410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Связь и информатика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56158">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0412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Другие вопросы в области национальной экономики</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11,2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16,2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56158">
                <a:tc>
                  <a:txBody>
                    <a:bodyPr/>
                    <a:lstStyle/>
                    <a:p>
                      <a:pPr algn="ctr"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0500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Жилищно-коммунальное </a:t>
                      </a:r>
                      <a:r>
                        <a:rPr lang="ru-RU" sz="1200" b="1" i="0" u="none" strike="noStrike" dirty="0" smtClean="0">
                          <a:solidFill>
                            <a:srgbClr val="002060"/>
                          </a:solidFill>
                          <a:effectLst/>
                          <a:latin typeface="Times New Roman" panose="02020603050405020304" pitchFamily="18" charset="0"/>
                          <a:cs typeface="Times New Roman" panose="02020603050405020304" pitchFamily="18" charset="0"/>
                        </a:rPr>
                        <a:t>хозяйство</a:t>
                      </a:r>
                      <a:endParaRPr lang="ru-RU" sz="1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246,8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52,1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51,2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359801">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0501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Жилищное хозяйство</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3,3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2,4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380150">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0502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Коммунальное хозяйство</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210,1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19,4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19,4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56158">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0503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Благоустройство</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21,4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18,3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18,4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35055">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0505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12,0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12,0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12,0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2" name="Номер слайда 1"/>
          <p:cNvSpPr>
            <a:spLocks noGrp="1"/>
          </p:cNvSpPr>
          <p:nvPr>
            <p:ph type="sldNum" sz="quarter" idx="12"/>
          </p:nvPr>
        </p:nvSpPr>
        <p:spPr>
          <a:xfrm>
            <a:off x="7164288" y="6469489"/>
            <a:ext cx="1828800" cy="343887"/>
          </a:xfrm>
        </p:spPr>
        <p:txBody>
          <a:bodyPr/>
          <a:lstStyle/>
          <a:p>
            <a:fld id="{544A1F6A-164B-43BA-A19E-4AE6BB502A21}" type="slidenum">
              <a:rPr lang="ru-RU" smtClean="0">
                <a:solidFill>
                  <a:srgbClr val="C6E7FC">
                    <a:lumMod val="50000"/>
                  </a:srgbClr>
                </a:solidFill>
              </a:rPr>
              <a:pPr/>
              <a:t>34</a:t>
            </a:fld>
            <a:endParaRPr lang="ru-RU" dirty="0">
              <a:solidFill>
                <a:srgbClr val="C6E7FC">
                  <a:lumMod val="50000"/>
                </a:srgbClr>
              </a:solidFill>
            </a:endParaRPr>
          </a:p>
        </p:txBody>
      </p:sp>
    </p:spTree>
    <p:extLst>
      <p:ext uri="{BB962C8B-B14F-4D97-AF65-F5344CB8AC3E}">
        <p14:creationId xmlns:p14="http://schemas.microsoft.com/office/powerpoint/2010/main" val="21320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803123351"/>
              </p:ext>
            </p:extLst>
          </p:nvPr>
        </p:nvGraphicFramePr>
        <p:xfrm>
          <a:off x="323528" y="476673"/>
          <a:ext cx="8424937" cy="5904655"/>
        </p:xfrm>
        <a:graphic>
          <a:graphicData uri="http://schemas.openxmlformats.org/drawingml/2006/table">
            <a:tbl>
              <a:tblPr firstRow="1" bandRow="1">
                <a:tableStyleId>{21E4AEA4-8DFA-4A89-87EB-49C32662AFE0}</a:tableStyleId>
              </a:tblPr>
              <a:tblGrid>
                <a:gridCol w="739170"/>
                <a:gridCol w="4342621"/>
                <a:gridCol w="1163654"/>
                <a:gridCol w="1089746"/>
                <a:gridCol w="1089746"/>
              </a:tblGrid>
              <a:tr h="606694">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РЗ/ПЗ</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Бюджет </a:t>
                      </a: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Бюджет </a:t>
                      </a: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2027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Бюджет </a:t>
                      </a: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2028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275766">
                <a:tc>
                  <a:txBody>
                    <a:bodyPr/>
                    <a:lstStyle/>
                    <a:p>
                      <a:pPr algn="ctr"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0700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Образование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482,1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498,3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509,2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75766">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0701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Дошкольное образование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145,9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151,3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154,4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75766">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0702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Общее образование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266,3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274,5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281,8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75766">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0703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Дополнительное образование детей</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33,1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33,1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33,1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75766">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0709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Другие вопросы в области образования</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36,8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39,4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39,9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75766">
                <a:tc>
                  <a:txBody>
                    <a:bodyPr/>
                    <a:lstStyle/>
                    <a:p>
                      <a:pPr algn="ctr" fontAlgn="ctr"/>
                      <a:r>
                        <a:rPr lang="ru-RU" sz="1200" b="1" i="0" u="none" strike="noStrike">
                          <a:solidFill>
                            <a:srgbClr val="002060"/>
                          </a:solidFill>
                          <a:effectLst/>
                          <a:latin typeface="Times New Roman" panose="02020603050405020304" pitchFamily="18" charset="0"/>
                          <a:cs typeface="Times New Roman" panose="02020603050405020304" pitchFamily="18" charset="0"/>
                        </a:rPr>
                        <a:t>0800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Культура, кинематография</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103,1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103,1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103,1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75766">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0801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Культура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74,0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74,0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74,0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369094">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0804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Другие вопросы в области культуры, кинематографии</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29,1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29,1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29,1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75766">
                <a:tc>
                  <a:txBody>
                    <a:bodyPr/>
                    <a:lstStyle/>
                    <a:p>
                      <a:pPr algn="ctr" fontAlgn="ctr"/>
                      <a:r>
                        <a:rPr lang="ru-RU" sz="1200" b="1" i="0" u="none" strike="noStrike">
                          <a:solidFill>
                            <a:srgbClr val="002060"/>
                          </a:solidFill>
                          <a:effectLst/>
                          <a:latin typeface="Times New Roman" panose="02020603050405020304" pitchFamily="18" charset="0"/>
                          <a:cs typeface="Times New Roman" panose="02020603050405020304" pitchFamily="18" charset="0"/>
                        </a:rPr>
                        <a:t>1000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Социальная политика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27,2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20,3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27,2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67254">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1001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Пенсионное обеспечение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8,1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8,1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67254">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1003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Социальное обеспечение населения</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67254">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1004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Охрана семьи и детства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17,9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17,9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17,9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80383">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1006</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Другие вопросы в области социальной политики</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0,9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0,9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0,9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75349">
                <a:tc>
                  <a:txBody>
                    <a:bodyPr/>
                    <a:lstStyle/>
                    <a:p>
                      <a:pPr algn="ctr" fontAlgn="ctr"/>
                      <a:r>
                        <a:rPr lang="ru-RU" sz="1200" b="1" i="0" u="none" strike="noStrike">
                          <a:solidFill>
                            <a:srgbClr val="002060"/>
                          </a:solidFill>
                          <a:effectLst/>
                          <a:latin typeface="Times New Roman" panose="02020603050405020304" pitchFamily="18" charset="0"/>
                          <a:cs typeface="Times New Roman" panose="02020603050405020304" pitchFamily="18" charset="0"/>
                        </a:rPr>
                        <a:t>1100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1" i="0" u="none" strike="noStrike">
                          <a:solidFill>
                            <a:srgbClr val="002060"/>
                          </a:solidFill>
                          <a:effectLst/>
                          <a:latin typeface="Times New Roman" panose="02020603050405020304" pitchFamily="18" charset="0"/>
                          <a:cs typeface="Times New Roman" panose="02020603050405020304" pitchFamily="18" charset="0"/>
                        </a:rPr>
                        <a:t>Физическая культура и спорт</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70,4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70,4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70,4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83872">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1102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Массовый спорт</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61,0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61,0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61,0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79611">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1103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Спорт высших достижений</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9,4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9,4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9,4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67254">
                <a:tc>
                  <a:txBody>
                    <a:bodyPr/>
                    <a:lstStyle/>
                    <a:p>
                      <a:pPr algn="ctr" fontAlgn="ctr"/>
                      <a:r>
                        <a:rPr lang="ru-RU" sz="1200" b="1" i="0" u="none" strike="noStrike">
                          <a:solidFill>
                            <a:srgbClr val="002060"/>
                          </a:solidFill>
                          <a:effectLst/>
                          <a:latin typeface="Times New Roman" panose="02020603050405020304" pitchFamily="18" charset="0"/>
                          <a:cs typeface="Times New Roman" panose="02020603050405020304" pitchFamily="18" charset="0"/>
                        </a:rPr>
                        <a:t>1200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1" i="0" u="none" strike="noStrike">
                          <a:solidFill>
                            <a:srgbClr val="002060"/>
                          </a:solidFill>
                          <a:effectLst/>
                          <a:latin typeface="Times New Roman" panose="02020603050405020304" pitchFamily="18" charset="0"/>
                          <a:cs typeface="Times New Roman" panose="02020603050405020304" pitchFamily="18" charset="0"/>
                        </a:rPr>
                        <a:t>Средства массовой информации</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9,7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9,7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9,7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67254">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1201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Телевидение и радиовещание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2,9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2,9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2,9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67254">
                <a:tc>
                  <a:txBody>
                    <a:bodyPr/>
                    <a:lstStyle/>
                    <a:p>
                      <a:pPr algn="ctr"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1202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l" fontAlgn="ctr"/>
                      <a:r>
                        <a:rPr lang="ru-RU" sz="1200" b="0" i="0" u="none" strike="noStrike">
                          <a:solidFill>
                            <a:srgbClr val="002060"/>
                          </a:solidFill>
                          <a:effectLst/>
                          <a:latin typeface="Times New Roman" panose="02020603050405020304" pitchFamily="18" charset="0"/>
                          <a:cs typeface="Times New Roman" panose="02020603050405020304" pitchFamily="18" charset="0"/>
                        </a:rPr>
                        <a:t>Периодическая печать и издательства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6,8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2060"/>
                          </a:solidFill>
                          <a:effectLst/>
                          <a:latin typeface="Times New Roman"/>
                        </a:rPr>
                        <a:t>6,8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a:rPr>
                        <a:t>6,8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3" name="Номер слайда 2"/>
          <p:cNvSpPr>
            <a:spLocks noGrp="1"/>
          </p:cNvSpPr>
          <p:nvPr>
            <p:ph type="sldNum" sz="quarter" idx="12"/>
          </p:nvPr>
        </p:nvSpPr>
        <p:spPr/>
        <p:txBody>
          <a:bodyPr/>
          <a:lstStyle/>
          <a:p>
            <a:fld id="{544A1F6A-164B-43BA-A19E-4AE6BB502A21}" type="slidenum">
              <a:rPr lang="ru-RU" smtClean="0">
                <a:solidFill>
                  <a:srgbClr val="C6E7FC">
                    <a:lumMod val="50000"/>
                  </a:srgbClr>
                </a:solidFill>
              </a:rPr>
              <a:pPr/>
              <a:t>35</a:t>
            </a:fld>
            <a:endParaRPr lang="ru-RU" dirty="0">
              <a:solidFill>
                <a:srgbClr val="C6E7FC">
                  <a:lumMod val="50000"/>
                </a:srgbClr>
              </a:solidFill>
            </a:endParaRPr>
          </a:p>
        </p:txBody>
      </p:sp>
    </p:spTree>
    <p:extLst>
      <p:ext uri="{BB962C8B-B14F-4D97-AF65-F5344CB8AC3E}">
        <p14:creationId xmlns:p14="http://schemas.microsoft.com/office/powerpoint/2010/main" val="48147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43012"/>
            <a:ext cx="7596336"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Расходы бюджета Шарангского муниципального округа </a:t>
            </a:r>
          </a:p>
          <a:p>
            <a:pPr algn="ctr"/>
            <a:r>
              <a:rPr lang="ru-RU" b="1" dirty="0" smtClean="0">
                <a:solidFill>
                  <a:srgbClr val="002060"/>
                </a:solidFill>
                <a:latin typeface="Times New Roman" panose="02020603050405020304" pitchFamily="18" charset="0"/>
                <a:cs typeface="Times New Roman" panose="02020603050405020304" pitchFamily="18" charset="0"/>
              </a:rPr>
              <a:t>в разрезе отраслей в 2026 году и плановом периоде 2027-2028 годов</a:t>
            </a:r>
            <a:endParaRPr lang="ru-RU" b="1"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Диаграмма 2"/>
          <p:cNvGraphicFramePr/>
          <p:nvPr>
            <p:extLst>
              <p:ext uri="{D42A27DB-BD31-4B8C-83A1-F6EECF244321}">
                <p14:modId xmlns:p14="http://schemas.microsoft.com/office/powerpoint/2010/main" val="501898165"/>
              </p:ext>
            </p:extLst>
          </p:nvPr>
        </p:nvGraphicFramePr>
        <p:xfrm>
          <a:off x="179512" y="1052736"/>
          <a:ext cx="8784976" cy="561662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67544" y="1156102"/>
            <a:ext cx="1152128" cy="369332"/>
          </a:xfrm>
          <a:prstGeom prst="rect">
            <a:avLst/>
          </a:prstGeom>
          <a:no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2026 год</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892893" y="1340768"/>
            <a:ext cx="853119" cy="276999"/>
          </a:xfrm>
          <a:prstGeom prst="rect">
            <a:avLst/>
          </a:prstGeom>
          <a:noFill/>
        </p:spPr>
        <p:txBody>
          <a:bodyPr wrap="none" rtlCol="0">
            <a:spAutoFit/>
          </a:bodyPr>
          <a:lstStyle/>
          <a:p>
            <a:pPr algn="r"/>
            <a:r>
              <a:rPr lang="ru-RU" sz="1200" dirty="0" smtClean="0">
                <a:solidFill>
                  <a:srgbClr val="002060"/>
                </a:solidFill>
                <a:latin typeface="Times New Roman" panose="02020603050405020304" pitchFamily="18" charset="0"/>
                <a:cs typeface="Times New Roman" panose="02020603050405020304" pitchFamily="18" charset="0"/>
              </a:rPr>
              <a:t>Проценты</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fld id="{544A1F6A-164B-43BA-A19E-4AE6BB502A21}" type="slidenum">
              <a:rPr lang="ru-RU" smtClean="0">
                <a:solidFill>
                  <a:srgbClr val="C6E7FC">
                    <a:lumMod val="50000"/>
                  </a:srgbClr>
                </a:solidFill>
              </a:rPr>
              <a:pPr/>
              <a:t>36</a:t>
            </a:fld>
            <a:endParaRPr lang="ru-RU" dirty="0">
              <a:solidFill>
                <a:srgbClr val="C6E7FC">
                  <a:lumMod val="50000"/>
                </a:srgbClr>
              </a:solidFill>
            </a:endParaRPr>
          </a:p>
        </p:txBody>
      </p:sp>
    </p:spTree>
    <p:extLst>
      <p:ext uri="{BB962C8B-B14F-4D97-AF65-F5344CB8AC3E}">
        <p14:creationId xmlns:p14="http://schemas.microsoft.com/office/powerpoint/2010/main" val="182109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1170551919"/>
              </p:ext>
            </p:extLst>
          </p:nvPr>
        </p:nvGraphicFramePr>
        <p:xfrm>
          <a:off x="179512" y="116632"/>
          <a:ext cx="8640960" cy="41490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Диаграмма 2"/>
          <p:cNvGraphicFramePr/>
          <p:nvPr>
            <p:extLst>
              <p:ext uri="{D42A27DB-BD31-4B8C-83A1-F6EECF244321}">
                <p14:modId xmlns:p14="http://schemas.microsoft.com/office/powerpoint/2010/main" val="2775668458"/>
              </p:ext>
            </p:extLst>
          </p:nvPr>
        </p:nvGraphicFramePr>
        <p:xfrm>
          <a:off x="0" y="3276672"/>
          <a:ext cx="5364088" cy="3573016"/>
        </p:xfrm>
        <a:graphic>
          <a:graphicData uri="http://schemas.openxmlformats.org/drawingml/2006/chart">
            <c:chart xmlns:c="http://schemas.openxmlformats.org/drawingml/2006/chart" xmlns:r="http://schemas.openxmlformats.org/officeDocument/2006/relationships" r:id="rId3"/>
          </a:graphicData>
        </a:graphic>
      </p:graphicFrame>
      <p:sp>
        <p:nvSpPr>
          <p:cNvPr id="4" name="Номер слайда 3"/>
          <p:cNvSpPr>
            <a:spLocks noGrp="1"/>
          </p:cNvSpPr>
          <p:nvPr>
            <p:ph type="sldNum" sz="quarter" idx="12"/>
          </p:nvPr>
        </p:nvSpPr>
        <p:spPr/>
        <p:txBody>
          <a:bodyPr/>
          <a:lstStyle/>
          <a:p>
            <a:fld id="{544A1F6A-164B-43BA-A19E-4AE6BB502A21}" type="slidenum">
              <a:rPr lang="ru-RU" smtClean="0">
                <a:solidFill>
                  <a:srgbClr val="C6E7FC">
                    <a:lumMod val="50000"/>
                  </a:srgbClr>
                </a:solidFill>
              </a:rPr>
              <a:pPr/>
              <a:t>37</a:t>
            </a:fld>
            <a:endParaRPr lang="ru-RU" dirty="0">
              <a:solidFill>
                <a:srgbClr val="C6E7FC">
                  <a:lumMod val="50000"/>
                </a:srgbClr>
              </a:solidFill>
            </a:endParaRPr>
          </a:p>
        </p:txBody>
      </p:sp>
    </p:spTree>
    <p:extLst>
      <p:ext uri="{BB962C8B-B14F-4D97-AF65-F5344CB8AC3E}">
        <p14:creationId xmlns:p14="http://schemas.microsoft.com/office/powerpoint/2010/main" val="15344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640"/>
            <a:ext cx="7020271"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Расходы бюджета Шарангского муниципального округа </a:t>
            </a:r>
          </a:p>
          <a:p>
            <a:pPr algn="ctr"/>
            <a:r>
              <a:rPr lang="ru-RU" b="1" dirty="0" smtClean="0">
                <a:solidFill>
                  <a:srgbClr val="002060"/>
                </a:solidFill>
                <a:latin typeface="Times New Roman" panose="02020603050405020304" pitchFamily="18" charset="0"/>
                <a:cs typeface="Times New Roman" panose="02020603050405020304" pitchFamily="18" charset="0"/>
              </a:rPr>
              <a:t>на отрасли социальной сферы в 2026 году</a:t>
            </a:r>
            <a:endParaRPr lang="ru-RU" b="1"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Диаграмма 2"/>
          <p:cNvGraphicFramePr/>
          <p:nvPr>
            <p:extLst>
              <p:ext uri="{D42A27DB-BD31-4B8C-83A1-F6EECF244321}">
                <p14:modId xmlns:p14="http://schemas.microsoft.com/office/powerpoint/2010/main" val="977225280"/>
              </p:ext>
            </p:extLst>
          </p:nvPr>
        </p:nvGraphicFramePr>
        <p:xfrm>
          <a:off x="495226" y="1124744"/>
          <a:ext cx="8280920"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4" name="Номер слайда 3"/>
          <p:cNvSpPr>
            <a:spLocks noGrp="1"/>
          </p:cNvSpPr>
          <p:nvPr>
            <p:ph type="sldNum" sz="quarter" idx="12"/>
          </p:nvPr>
        </p:nvSpPr>
        <p:spPr/>
        <p:txBody>
          <a:bodyPr/>
          <a:lstStyle/>
          <a:p>
            <a:fld id="{544A1F6A-164B-43BA-A19E-4AE6BB502A21}" type="slidenum">
              <a:rPr lang="ru-RU" smtClean="0">
                <a:solidFill>
                  <a:srgbClr val="C6E7FC">
                    <a:lumMod val="50000"/>
                  </a:srgbClr>
                </a:solidFill>
              </a:rPr>
              <a:pPr/>
              <a:t>38</a:t>
            </a:fld>
            <a:endParaRPr lang="ru-RU" dirty="0">
              <a:solidFill>
                <a:srgbClr val="C6E7FC">
                  <a:lumMod val="50000"/>
                </a:srgbClr>
              </a:solidFill>
            </a:endParaRPr>
          </a:p>
        </p:txBody>
      </p:sp>
    </p:spTree>
    <p:extLst>
      <p:ext uri="{BB962C8B-B14F-4D97-AF65-F5344CB8AC3E}">
        <p14:creationId xmlns:p14="http://schemas.microsoft.com/office/powerpoint/2010/main" val="269763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88640"/>
            <a:ext cx="7524327" cy="369332"/>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Национальные проекты Шарангского муниципального округа</a:t>
            </a:r>
            <a:endParaRPr lang="ru-RU" b="1"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105502180"/>
              </p:ext>
            </p:extLst>
          </p:nvPr>
        </p:nvGraphicFramePr>
        <p:xfrm>
          <a:off x="408527" y="938333"/>
          <a:ext cx="8267930" cy="1928147"/>
        </p:xfrm>
        <a:graphic>
          <a:graphicData uri="http://schemas.openxmlformats.org/drawingml/2006/table">
            <a:tbl>
              <a:tblPr firstRow="1" bandRow="1">
                <a:tableStyleId>{21E4AEA4-8DFA-4A89-87EB-49C32662AFE0}</a:tableStyleId>
              </a:tblPr>
              <a:tblGrid>
                <a:gridCol w="5137709"/>
                <a:gridCol w="1104783"/>
                <a:gridCol w="1012719"/>
                <a:gridCol w="1012719"/>
              </a:tblGrid>
              <a:tr h="753512">
                <a:tc>
                  <a:txBody>
                    <a:bodyPr/>
                    <a:lstStyle/>
                    <a:p>
                      <a:pPr algn="ctr" rtl="0" fontAlgn="ctr"/>
                      <a:r>
                        <a:rPr lang="ru-RU" sz="1400" b="1" i="0" u="none" strike="noStrike" dirty="0" smtClean="0">
                          <a:solidFill>
                            <a:srgbClr val="002060"/>
                          </a:solidFill>
                          <a:effectLst/>
                          <a:latin typeface="Times New Roman"/>
                        </a:rPr>
                        <a:t>Наименование</a:t>
                      </a:r>
                      <a:endParaRPr lang="ru-RU" sz="1400" b="1" i="0" u="none" strike="noStrike" dirty="0">
                        <a:solidFill>
                          <a:srgbClr val="002060"/>
                        </a:solidFill>
                        <a:effectLst/>
                        <a:latin typeface="Times New Roman"/>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002060"/>
                          </a:solidFill>
                          <a:effectLst/>
                          <a:uLnTx/>
                          <a:uFillTx/>
                          <a:latin typeface="Times New Roman"/>
                          <a:ea typeface="+mn-ea"/>
                          <a:cs typeface="+mn-cs"/>
                        </a:rPr>
                        <a:t>Бюджет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002060"/>
                          </a:solidFill>
                          <a:effectLst/>
                          <a:uLnTx/>
                          <a:uFillTx/>
                          <a:latin typeface="Times New Roman"/>
                          <a:ea typeface="+mn-ea"/>
                          <a:cs typeface="+mn-cs"/>
                        </a:rPr>
                        <a:t>2026 год</a:t>
                      </a:r>
                      <a:endParaRPr kumimoji="0" lang="ru-RU" sz="1400" b="1" i="0" u="none" strike="noStrike" kern="1200" cap="none" spc="0" normalizeH="0" baseline="0" noProof="0" dirty="0">
                        <a:ln>
                          <a:noFill/>
                        </a:ln>
                        <a:solidFill>
                          <a:srgbClr val="002060"/>
                        </a:solidFill>
                        <a:effectLst/>
                        <a:uLnTx/>
                        <a:uFillTx/>
                        <a:latin typeface="Times New Roman"/>
                        <a:ea typeface="+mn-ea"/>
                        <a:cs typeface="+mn-cs"/>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rtl="0" fontAlgn="ctr"/>
                      <a:r>
                        <a:rPr lang="ru-RU" sz="1400" b="1" i="0" u="none" strike="noStrike" dirty="0" smtClean="0">
                          <a:solidFill>
                            <a:srgbClr val="002060"/>
                          </a:solidFill>
                          <a:effectLst/>
                          <a:latin typeface="Times New Roman"/>
                        </a:rPr>
                        <a:t>Бюджет 2027 год</a:t>
                      </a:r>
                      <a:endParaRPr lang="ru-RU" sz="1400" b="1" i="0" u="none" strike="noStrike" dirty="0">
                        <a:solidFill>
                          <a:srgbClr val="002060"/>
                        </a:solidFill>
                        <a:effectLst/>
                        <a:latin typeface="Times New Roman"/>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rtl="0" fontAlgn="ctr"/>
                      <a:r>
                        <a:rPr lang="ru-RU" sz="1400" b="1" i="0" u="none" strike="noStrike" dirty="0" smtClean="0">
                          <a:solidFill>
                            <a:srgbClr val="002060"/>
                          </a:solidFill>
                          <a:effectLst/>
                          <a:latin typeface="Times New Roman"/>
                        </a:rPr>
                        <a:t>Бюджет 2028 год</a:t>
                      </a:r>
                      <a:endParaRPr lang="ru-RU" sz="1400" b="1" i="0" u="none" strike="noStrike" dirty="0">
                        <a:solidFill>
                          <a:srgbClr val="002060"/>
                        </a:solidFill>
                        <a:effectLst/>
                        <a:latin typeface="Times New Roman"/>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353555">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Национальный проект «Молодежь</a:t>
                      </a:r>
                      <a:r>
                        <a:rPr lang="ru-RU" sz="1400" baseline="0" dirty="0" smtClean="0">
                          <a:solidFill>
                            <a:srgbClr val="002060"/>
                          </a:solidFill>
                          <a:latin typeface="Times New Roman" panose="02020603050405020304" pitchFamily="18" charset="0"/>
                          <a:cs typeface="Times New Roman" panose="02020603050405020304" pitchFamily="18" charset="0"/>
                        </a:rPr>
                        <a:t> и дети</a:t>
                      </a:r>
                      <a:r>
                        <a:rPr lang="ru-RU" sz="1400" dirty="0" smtClean="0">
                          <a:solidFill>
                            <a:srgbClr val="002060"/>
                          </a:solidFill>
                          <a:latin typeface="Times New Roman" panose="02020603050405020304" pitchFamily="18" charset="0"/>
                          <a:cs typeface="Times New Roman" panose="02020603050405020304" pitchFamily="18" charset="0"/>
                        </a:rPr>
                        <a:t>»</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15,9</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15,9</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15,8</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91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solidFill>
                            <a:srgbClr val="002060"/>
                          </a:solidFill>
                          <a:latin typeface="Times New Roman" panose="02020603050405020304" pitchFamily="18" charset="0"/>
                          <a:cs typeface="Times New Roman" panose="02020603050405020304" pitchFamily="18" charset="0"/>
                        </a:rPr>
                        <a:t>Национальный проект «Беспилотные авиационные системы»</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4,9</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4,9</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5,1</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516280">
                <a:tc>
                  <a:txBody>
                    <a:bodyPr/>
                    <a:lstStyle/>
                    <a:p>
                      <a:r>
                        <a:rPr lang="ru-RU" sz="1400" dirty="0" smtClean="0">
                          <a:solidFill>
                            <a:srgbClr val="002060"/>
                          </a:solidFill>
                          <a:latin typeface="Times New Roman" panose="02020603050405020304" pitchFamily="18" charset="0"/>
                          <a:cs typeface="Times New Roman" panose="02020603050405020304" pitchFamily="18" charset="0"/>
                        </a:rPr>
                        <a:t>Национальный проект «Инфраструктура для</a:t>
                      </a:r>
                      <a:r>
                        <a:rPr lang="ru-RU" sz="1400" baseline="0" dirty="0" smtClean="0">
                          <a:solidFill>
                            <a:srgbClr val="002060"/>
                          </a:solidFill>
                          <a:latin typeface="Times New Roman" panose="02020603050405020304" pitchFamily="18" charset="0"/>
                          <a:cs typeface="Times New Roman" panose="02020603050405020304" pitchFamily="18" charset="0"/>
                        </a:rPr>
                        <a:t> жизни</a:t>
                      </a:r>
                      <a:r>
                        <a:rPr lang="ru-RU" sz="1400" dirty="0" smtClean="0">
                          <a:solidFill>
                            <a:srgbClr val="002060"/>
                          </a:solidFill>
                          <a:latin typeface="Times New Roman" panose="02020603050405020304" pitchFamily="18" charset="0"/>
                          <a:cs typeface="Times New Roman" panose="02020603050405020304" pitchFamily="18" charset="0"/>
                        </a:rPr>
                        <a:t>»</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196,6</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6,0</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6,0</a:t>
                      </a:r>
                      <a:endParaRPr lang="ru-RU" sz="1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3019584"/>
            <a:ext cx="7927563" cy="3240359"/>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62" y="4398723"/>
            <a:ext cx="2764254" cy="1998762"/>
          </a:xfrm>
          <a:prstGeom prst="rect">
            <a:avLst/>
          </a:prstGeom>
          <a:noFill/>
          <a:ln>
            <a:noFill/>
          </a:ln>
          <a:scene3d>
            <a:camera prst="perspectiveContrastingRightFacing"/>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48906" y="661334"/>
            <a:ext cx="1027550" cy="276999"/>
          </a:xfrm>
          <a:prstGeom prst="rect">
            <a:avLst/>
          </a:prstGeom>
          <a:noFill/>
        </p:spPr>
        <p:txBody>
          <a:bodyPr wrap="square" rtlCol="0">
            <a:spAutoFit/>
          </a:bodyPr>
          <a:lstStyle/>
          <a:p>
            <a:r>
              <a:rPr lang="ru-RU" sz="1200" dirty="0" smtClean="0">
                <a:solidFill>
                  <a:srgbClr val="002060"/>
                </a:solidFill>
                <a:latin typeface="Times New Roman" panose="02020603050405020304" pitchFamily="18" charset="0"/>
                <a:cs typeface="Times New Roman" panose="02020603050405020304" pitchFamily="18" charset="0"/>
              </a:rPr>
              <a:t>Млн. 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a:xfrm>
            <a:off x="8604448" y="6492875"/>
            <a:ext cx="490736" cy="365125"/>
          </a:xfrm>
        </p:spPr>
        <p:txBody>
          <a:bodyPr/>
          <a:lstStyle/>
          <a:p>
            <a:fld id="{544A1F6A-164B-43BA-A19E-4AE6BB502A21}" type="slidenum">
              <a:rPr lang="ru-RU" smtClean="0">
                <a:solidFill>
                  <a:schemeClr val="bg2">
                    <a:lumMod val="50000"/>
                  </a:schemeClr>
                </a:solidFill>
              </a:rPr>
              <a:pPr/>
              <a:t>39</a:t>
            </a:fld>
            <a:endParaRPr lang="ru-RU" dirty="0">
              <a:solidFill>
                <a:schemeClr val="bg2">
                  <a:lumMod val="50000"/>
                </a:schemeClr>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11011">
            <a:off x="6188083" y="4358892"/>
            <a:ext cx="2534984" cy="189417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93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268"/>
          <p:cNvSpPr txBox="1">
            <a:spLocks noChangeArrowheads="1"/>
          </p:cNvSpPr>
          <p:nvPr/>
        </p:nvSpPr>
        <p:spPr bwMode="gray">
          <a:xfrm>
            <a:off x="1128249" y="4808118"/>
            <a:ext cx="184731" cy="461665"/>
          </a:xfrm>
          <a:prstGeom prst="rect">
            <a:avLst/>
          </a:prstGeom>
          <a:noFill/>
          <a:ln w="9525" algn="ctr">
            <a:noFill/>
            <a:miter lim="800000"/>
            <a:headEnd/>
            <a:tailEnd/>
          </a:ln>
          <a:effectLst/>
        </p:spPr>
        <p:txBody>
          <a:bodyPr wrap="none">
            <a:spAutoFit/>
          </a:bodyPr>
          <a:lstStyle/>
          <a:p>
            <a:pPr algn="ctr" eaLnBrk="0" hangingPunct="0"/>
            <a:endParaRPr lang="en-US" sz="2400" b="1" dirty="0">
              <a:solidFill>
                <a:srgbClr val="FFFFFF"/>
              </a:solidFill>
              <a:latin typeface="Arial"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720960887"/>
              </p:ext>
            </p:extLst>
          </p:nvPr>
        </p:nvGraphicFramePr>
        <p:xfrm>
          <a:off x="539551" y="404664"/>
          <a:ext cx="8429939" cy="6085892"/>
        </p:xfrm>
        <a:graphic>
          <a:graphicData uri="http://schemas.openxmlformats.org/drawingml/2006/table">
            <a:tbl>
              <a:tblPr firstRow="1" bandRow="1">
                <a:tableStyleId>{21E4AEA4-8DFA-4A89-87EB-49C32662AFE0}</a:tableStyleId>
              </a:tblPr>
              <a:tblGrid>
                <a:gridCol w="7282608"/>
                <a:gridCol w="1147331"/>
              </a:tblGrid>
              <a:tr h="350050">
                <a:tc>
                  <a:txBody>
                    <a:bodyPr/>
                    <a:lstStyle/>
                    <a:p>
                      <a:pPr algn="ctr"/>
                      <a:r>
                        <a:rPr lang="ru-RU" sz="1400" b="0" dirty="0" smtClean="0">
                          <a:solidFill>
                            <a:srgbClr val="002060"/>
                          </a:solidFill>
                          <a:latin typeface="Times New Roman" panose="02020603050405020304" pitchFamily="18" charset="0"/>
                          <a:cs typeface="Times New Roman" panose="02020603050405020304" pitchFamily="18" charset="0"/>
                        </a:rPr>
                        <a:t>Наименование</a:t>
                      </a:r>
                      <a:endParaRPr lang="ru-RU" sz="1400" b="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dirty="0" smtClean="0">
                          <a:solidFill>
                            <a:srgbClr val="002060"/>
                          </a:solidFill>
                          <a:latin typeface="Times New Roman" panose="02020603050405020304" pitchFamily="18" charset="0"/>
                          <a:cs typeface="Times New Roman" panose="02020603050405020304" pitchFamily="18" charset="0"/>
                        </a:rPr>
                        <a:t>Страницы</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r>
              <a:tr h="350050">
                <a:tc>
                  <a:txBody>
                    <a:bodyPr/>
                    <a:lstStyle/>
                    <a:p>
                      <a:pPr algn="l"/>
                      <a:r>
                        <a:rPr lang="ru-RU" sz="1200" kern="1200" dirty="0" smtClean="0">
                          <a:solidFill>
                            <a:srgbClr val="002060"/>
                          </a:solidFill>
                          <a:latin typeface="Times New Roman" panose="02020603050405020304" pitchFamily="18" charset="0"/>
                          <a:cs typeface="Times New Roman" panose="02020603050405020304" pitchFamily="18" charset="0"/>
                        </a:rPr>
                        <a:t>Неналоговые доходы бюджета Шарангского муниципального округа в 2026 году</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27</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Безвозмездные поступления в бюджете Шарангского 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kern="1200" dirty="0" smtClean="0">
                          <a:solidFill>
                            <a:srgbClr val="002060"/>
                          </a:solidFill>
                          <a:latin typeface="Times New Roman" panose="02020603050405020304" pitchFamily="18" charset="0"/>
                          <a:cs typeface="Times New Roman" panose="02020603050405020304" pitchFamily="18" charset="0"/>
                        </a:rPr>
                        <a:t>28</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0050">
                <a:tc>
                  <a:txBody>
                    <a:bodyPr/>
                    <a:lstStyle/>
                    <a:p>
                      <a:pPr algn="l"/>
                      <a:r>
                        <a:rPr lang="ru-RU" sz="1200" kern="1200" dirty="0" smtClean="0">
                          <a:solidFill>
                            <a:srgbClr val="002060"/>
                          </a:solidFill>
                          <a:latin typeface="Times New Roman" panose="02020603050405020304" pitchFamily="18" charset="0"/>
                          <a:cs typeface="Times New Roman" panose="02020603050405020304" pitchFamily="18" charset="0"/>
                        </a:rPr>
                        <a:t>Безвозмездные поступления бюджета Шарангского муниципального округа в 2026 году</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29</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rgbClr val="002060"/>
                          </a:solidFill>
                          <a:latin typeface="Times New Roman" panose="02020603050405020304" pitchFamily="18" charset="0"/>
                          <a:ea typeface="+mn-ea"/>
                          <a:cs typeface="Times New Roman" panose="02020603050405020304" pitchFamily="18" charset="0"/>
                        </a:rPr>
                        <a:t>Перечень действующих налоговых льгот, установленных муниципальными правовыми актами Шарангского муниципального округа</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dirty="0" smtClean="0">
                          <a:solidFill>
                            <a:srgbClr val="002060"/>
                          </a:solidFill>
                          <a:latin typeface="Times New Roman" panose="02020603050405020304" pitchFamily="18" charset="0"/>
                          <a:cs typeface="Times New Roman" panose="02020603050405020304" pitchFamily="18" charset="0"/>
                        </a:rPr>
                        <a:t>30</a:t>
                      </a:r>
                      <a:endParaRPr lang="ru-RU" sz="1200" b="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Расходы бюджета Шарангского 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dirty="0" smtClean="0">
                          <a:solidFill>
                            <a:srgbClr val="002060"/>
                          </a:solidFill>
                          <a:latin typeface="Times New Roman" panose="02020603050405020304" pitchFamily="18" charset="0"/>
                          <a:cs typeface="Times New Roman" panose="02020603050405020304" pitchFamily="18" charset="0"/>
                        </a:rPr>
                        <a:t>31</a:t>
                      </a:r>
                      <a:endParaRPr lang="ru-RU" sz="1200" b="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Условно утверждаемые расходы Шарангского 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32</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19980">
                <a:tc>
                  <a:txBody>
                    <a:bodyPr/>
                    <a:lstStyle/>
                    <a:p>
                      <a:pPr algn="l"/>
                      <a:r>
                        <a:rPr lang="ru-RU" sz="1200" kern="1200" dirty="0" smtClean="0">
                          <a:solidFill>
                            <a:srgbClr val="002060"/>
                          </a:solidFill>
                          <a:latin typeface="Times New Roman" panose="02020603050405020304" pitchFamily="18" charset="0"/>
                          <a:cs typeface="Times New Roman" panose="02020603050405020304" pitchFamily="18" charset="0"/>
                        </a:rPr>
                        <a:t>Сведения о расходах бюджета Шарангского муниципального округа в разрезе разделов и подразделов</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33-35</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545062">
                <a:tc>
                  <a:txBody>
                    <a:bodyPr/>
                    <a:lstStyle/>
                    <a:p>
                      <a:pPr algn="l"/>
                      <a:r>
                        <a:rPr lang="ru-RU" sz="1200" kern="1200" dirty="0" smtClean="0">
                          <a:solidFill>
                            <a:srgbClr val="002060"/>
                          </a:solidFill>
                          <a:latin typeface="Times New Roman" panose="02020603050405020304" pitchFamily="18" charset="0"/>
                          <a:cs typeface="Times New Roman" panose="02020603050405020304" pitchFamily="18" charset="0"/>
                        </a:rPr>
                        <a:t>Расходы бюджета Шарангского муниципального округа в разрезе отраслей в 2026 году и плановом периоде 2027-2028 годов</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36-37</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463050">
                <a:tc>
                  <a:txBody>
                    <a:bodyPr/>
                    <a:lstStyle/>
                    <a:p>
                      <a:pPr algn="l"/>
                      <a:r>
                        <a:rPr lang="ru-RU" sz="1200" kern="1200" dirty="0" smtClean="0">
                          <a:solidFill>
                            <a:srgbClr val="002060"/>
                          </a:solidFill>
                          <a:latin typeface="Times New Roman" panose="02020603050405020304" pitchFamily="18" charset="0"/>
                          <a:cs typeface="Times New Roman" panose="02020603050405020304" pitchFamily="18" charset="0"/>
                        </a:rPr>
                        <a:t>Расходы бюджета Шарангского муниципального округа на отрасли социальной сферы в 2026 году</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38</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Национальные проекты Шарангского 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39</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Программный бюджет Шарангского 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40</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0050">
                <a:tc>
                  <a:txBody>
                    <a:bodyPr/>
                    <a:lstStyle/>
                    <a:p>
                      <a:pPr algn="l"/>
                      <a:r>
                        <a:rPr lang="ru-RU" sz="1200" kern="1200" dirty="0" smtClean="0">
                          <a:solidFill>
                            <a:srgbClr val="002060"/>
                          </a:solidFill>
                          <a:latin typeface="Times New Roman" panose="02020603050405020304" pitchFamily="18" charset="0"/>
                          <a:cs typeface="Times New Roman" panose="02020603050405020304" pitchFamily="18" charset="0"/>
                        </a:rPr>
                        <a:t>Сведения о расходах Шарангского муниципального округа в разрезе муниципальных программ</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41-43</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Муниципальные</a:t>
                      </a:r>
                      <a:r>
                        <a:rPr lang="ru-RU" sz="1200" kern="1200" baseline="0" dirty="0" smtClean="0">
                          <a:solidFill>
                            <a:srgbClr val="002060"/>
                          </a:solidFill>
                          <a:latin typeface="Times New Roman" panose="02020603050405020304" pitchFamily="18" charset="0"/>
                          <a:cs typeface="Times New Roman" panose="02020603050405020304" pitchFamily="18" charset="0"/>
                        </a:rPr>
                        <a:t> программы Шарангского муниципального округа</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44-74</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Сведения о муниципальном долге Шарангского муниципального округа </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75</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5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002060"/>
                          </a:solidFill>
                          <a:latin typeface="Times New Roman" panose="02020603050405020304" pitchFamily="18" charset="0"/>
                          <a:cs typeface="Times New Roman" panose="02020603050405020304" pitchFamily="18" charset="0"/>
                        </a:rPr>
                        <a:t>Контактная информация</a:t>
                      </a:r>
                      <a:endParaRPr lang="ru-RU" sz="1200" b="0" kern="1200" dirty="0" smtClean="0">
                        <a:solidFill>
                          <a:srgbClr val="002060"/>
                        </a:solidFill>
                        <a:latin typeface="Times New Roman" panose="02020603050405020304" pitchFamily="18" charset="0"/>
                        <a:ea typeface="+mn-ea"/>
                        <a:cs typeface="Times New Roman" panose="02020603050405020304" pitchFamily="18"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b="0" kern="1200" dirty="0" smtClean="0">
                          <a:solidFill>
                            <a:srgbClr val="002060"/>
                          </a:solidFill>
                          <a:latin typeface="Times New Roman" panose="02020603050405020304" pitchFamily="18" charset="0"/>
                          <a:ea typeface="+mn-ea"/>
                          <a:cs typeface="Times New Roman" panose="02020603050405020304" pitchFamily="18" charset="0"/>
                        </a:rPr>
                        <a:t>76</a:t>
                      </a:r>
                      <a:endParaRPr lang="ru-RU" sz="12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p:spTree>
    <p:extLst>
      <p:ext uri="{BB962C8B-B14F-4D97-AF65-F5344CB8AC3E}">
        <p14:creationId xmlns:p14="http://schemas.microsoft.com/office/powerpoint/2010/main" val="159546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3779912" y="5589240"/>
            <a:ext cx="3240360" cy="1008112"/>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smtClean="0">
              <a:latin typeface="Times New Roman" panose="02020603050405020304" pitchFamily="18" charset="0"/>
              <a:cs typeface="Times New Roman" panose="02020603050405020304" pitchFamily="18" charset="0"/>
            </a:endParaRPr>
          </a:p>
          <a:p>
            <a:pPr algn="ctr"/>
            <a:r>
              <a:rPr lang="ru-RU" sz="1400" dirty="0" smtClean="0">
                <a:solidFill>
                  <a:srgbClr val="002060"/>
                </a:solidFill>
                <a:latin typeface="Times New Roman" panose="02020603050405020304" pitchFamily="18" charset="0"/>
                <a:cs typeface="Times New Roman" panose="02020603050405020304" pitchFamily="18" charset="0"/>
              </a:rPr>
              <a:t>Мониторинг </a:t>
            </a:r>
            <a:r>
              <a:rPr lang="ru-RU" sz="1400" dirty="0">
                <a:solidFill>
                  <a:srgbClr val="002060"/>
                </a:solidFill>
                <a:latin typeface="Times New Roman" panose="02020603050405020304" pitchFamily="18" charset="0"/>
                <a:cs typeface="Times New Roman" panose="02020603050405020304" pitchFamily="18" charset="0"/>
              </a:rPr>
              <a:t>показателей исполнения целевых программ</a:t>
            </a:r>
          </a:p>
          <a:p>
            <a:pPr algn="ctr"/>
            <a:endParaRPr lang="ru-RU" dirty="0"/>
          </a:p>
        </p:txBody>
      </p:sp>
      <p:sp>
        <p:nvSpPr>
          <p:cNvPr id="11" name="Прямоугольник 10"/>
          <p:cNvSpPr/>
          <p:nvPr/>
        </p:nvSpPr>
        <p:spPr>
          <a:xfrm>
            <a:off x="5148064" y="4699992"/>
            <a:ext cx="3028006" cy="1105272"/>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smtClean="0">
              <a:solidFill>
                <a:schemeClr val="tx1"/>
              </a:solidFill>
              <a:latin typeface="Times New Roman" panose="02020603050405020304" pitchFamily="18" charset="0"/>
              <a:cs typeface="Times New Roman" panose="02020603050405020304" pitchFamily="18" charset="0"/>
            </a:endParaRPr>
          </a:p>
          <a:p>
            <a:pPr algn="ctr"/>
            <a:endParaRPr lang="ru-RU" sz="1400" dirty="0">
              <a:solidFill>
                <a:schemeClr val="tx1"/>
              </a:solidFill>
              <a:latin typeface="Times New Roman" panose="02020603050405020304" pitchFamily="18" charset="0"/>
              <a:cs typeface="Times New Roman" panose="02020603050405020304" pitchFamily="18" charset="0"/>
            </a:endParaRPr>
          </a:p>
          <a:p>
            <a:pPr algn="ctr"/>
            <a:r>
              <a:rPr lang="ru-RU" sz="1400" dirty="0" smtClean="0">
                <a:solidFill>
                  <a:schemeClr val="tx1"/>
                </a:solidFill>
                <a:latin typeface="Times New Roman" panose="02020603050405020304" pitchFamily="18" charset="0"/>
                <a:cs typeface="Times New Roman" panose="02020603050405020304" pitchFamily="18" charset="0"/>
              </a:rPr>
              <a:t>Взаимосвязь </a:t>
            </a:r>
            <a:r>
              <a:rPr lang="ru-RU" sz="1400" dirty="0">
                <a:solidFill>
                  <a:schemeClr val="tx1"/>
                </a:solidFill>
                <a:latin typeface="Times New Roman" panose="02020603050405020304" pitchFamily="18" charset="0"/>
                <a:cs typeface="Times New Roman" panose="02020603050405020304" pitchFamily="18" charset="0"/>
              </a:rPr>
              <a:t>бюджетных расходов с результатами реализации муниципальных программ </a:t>
            </a:r>
          </a:p>
          <a:p>
            <a:pPr algn="ctr"/>
            <a:endParaRPr lang="ru-RU" dirty="0"/>
          </a:p>
        </p:txBody>
      </p:sp>
      <p:sp>
        <p:nvSpPr>
          <p:cNvPr id="9" name="Прямоугольник 8"/>
          <p:cNvSpPr/>
          <p:nvPr/>
        </p:nvSpPr>
        <p:spPr>
          <a:xfrm>
            <a:off x="6012160" y="3852303"/>
            <a:ext cx="2880320" cy="1096014"/>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smtClean="0">
              <a:solidFill>
                <a:schemeClr val="tx1"/>
              </a:solidFill>
              <a:latin typeface="Times New Roman" panose="02020603050405020304" pitchFamily="18" charset="0"/>
              <a:cs typeface="Times New Roman" panose="02020603050405020304" pitchFamily="18" charset="0"/>
            </a:endParaRPr>
          </a:p>
          <a:p>
            <a:pPr algn="ctr"/>
            <a:endParaRPr lang="ru-RU" sz="1400" dirty="0" smtClean="0">
              <a:solidFill>
                <a:schemeClr val="tx1"/>
              </a:solidFill>
              <a:latin typeface="Times New Roman" panose="02020603050405020304" pitchFamily="18" charset="0"/>
              <a:cs typeface="Times New Roman" panose="02020603050405020304" pitchFamily="18" charset="0"/>
            </a:endParaRPr>
          </a:p>
          <a:p>
            <a:pPr algn="ctr"/>
            <a:r>
              <a:rPr lang="ru-RU" sz="1400" dirty="0" smtClean="0">
                <a:solidFill>
                  <a:schemeClr val="tx1"/>
                </a:solidFill>
                <a:latin typeface="Times New Roman" panose="02020603050405020304" pitchFamily="18" charset="0"/>
                <a:cs typeface="Times New Roman" panose="02020603050405020304" pitchFamily="18" charset="0"/>
              </a:rPr>
              <a:t>Повышение </a:t>
            </a:r>
            <a:r>
              <a:rPr lang="ru-RU" sz="1400" dirty="0">
                <a:solidFill>
                  <a:schemeClr val="tx1"/>
                </a:solidFill>
                <a:latin typeface="Times New Roman" panose="02020603050405020304" pitchFamily="18" charset="0"/>
                <a:cs typeface="Times New Roman" panose="02020603050405020304" pitchFamily="18" charset="0"/>
              </a:rPr>
              <a:t>качества бюджетного планирования и исполнения бюджета</a:t>
            </a:r>
          </a:p>
          <a:p>
            <a:pPr algn="ctr"/>
            <a:endParaRPr lang="ru-RU" dirty="0"/>
          </a:p>
        </p:txBody>
      </p:sp>
      <p:sp>
        <p:nvSpPr>
          <p:cNvPr id="8" name="Прямоугольник 7"/>
          <p:cNvSpPr/>
          <p:nvPr/>
        </p:nvSpPr>
        <p:spPr>
          <a:xfrm>
            <a:off x="323528" y="5157192"/>
            <a:ext cx="2808312" cy="1296144"/>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smtClean="0">
              <a:solidFill>
                <a:srgbClr val="002060"/>
              </a:solidFill>
              <a:latin typeface="Times New Roman" panose="02020603050405020304" pitchFamily="18" charset="0"/>
              <a:cs typeface="Times New Roman" panose="02020603050405020304" pitchFamily="18" charset="0"/>
            </a:endParaRPr>
          </a:p>
          <a:p>
            <a:pPr algn="ctr"/>
            <a:r>
              <a:rPr lang="ru-RU" sz="1400" dirty="0" smtClean="0">
                <a:solidFill>
                  <a:srgbClr val="002060"/>
                </a:solidFill>
                <a:latin typeface="Times New Roman" panose="02020603050405020304" pitchFamily="18" charset="0"/>
                <a:cs typeface="Times New Roman" panose="02020603050405020304" pitchFamily="18" charset="0"/>
              </a:rPr>
              <a:t>Осуществление </a:t>
            </a:r>
            <a:endParaRPr lang="ru-RU" sz="1400" dirty="0">
              <a:solidFill>
                <a:srgbClr val="002060"/>
              </a:solidFill>
              <a:latin typeface="Times New Roman" panose="02020603050405020304" pitchFamily="18" charset="0"/>
              <a:cs typeface="Times New Roman" panose="02020603050405020304" pitchFamily="18" charset="0"/>
            </a:endParaRPr>
          </a:p>
          <a:p>
            <a:pPr algn="ctr"/>
            <a:r>
              <a:rPr lang="ru-RU" sz="1400" dirty="0">
                <a:solidFill>
                  <a:srgbClr val="002060"/>
                </a:solidFill>
                <a:latin typeface="Times New Roman" panose="02020603050405020304" pitchFamily="18" charset="0"/>
                <a:cs typeface="Times New Roman" panose="02020603050405020304" pitchFamily="18" charset="0"/>
              </a:rPr>
              <a:t>бюджетных расходов посредством финансирования муниципальных программ</a:t>
            </a:r>
            <a:endParaRPr lang="ru-RU" sz="1400" dirty="0">
              <a:solidFill>
                <a:srgbClr val="002060"/>
              </a:solidFill>
            </a:endParaRPr>
          </a:p>
        </p:txBody>
      </p:sp>
      <p:sp>
        <p:nvSpPr>
          <p:cNvPr id="7" name="Прямоугольник 6"/>
          <p:cNvSpPr/>
          <p:nvPr/>
        </p:nvSpPr>
        <p:spPr>
          <a:xfrm>
            <a:off x="1619673" y="4491117"/>
            <a:ext cx="2736303" cy="9144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a:latin typeface="Times New Roman" panose="02020603050405020304" pitchFamily="18" charset="0"/>
              <a:cs typeface="Times New Roman" panose="02020603050405020304" pitchFamily="18" charset="0"/>
            </a:endParaRPr>
          </a:p>
          <a:p>
            <a:pPr algn="ctr"/>
            <a:r>
              <a:rPr lang="ru-RU" sz="1400" dirty="0" smtClean="0">
                <a:solidFill>
                  <a:srgbClr val="002060"/>
                </a:solidFill>
                <a:latin typeface="Times New Roman" panose="02020603050405020304" pitchFamily="18" charset="0"/>
                <a:cs typeface="Times New Roman" panose="02020603050405020304" pitchFamily="18" charset="0"/>
              </a:rPr>
              <a:t>Оценка </a:t>
            </a:r>
            <a:r>
              <a:rPr lang="ru-RU" sz="1400" dirty="0">
                <a:solidFill>
                  <a:srgbClr val="002060"/>
                </a:solidFill>
                <a:latin typeface="Times New Roman" panose="02020603050405020304" pitchFamily="18" charset="0"/>
                <a:cs typeface="Times New Roman" panose="02020603050405020304" pitchFamily="18" charset="0"/>
              </a:rPr>
              <a:t>эффективности бюджетных расходов</a:t>
            </a:r>
          </a:p>
          <a:p>
            <a:pPr algn="ctr"/>
            <a:endParaRPr lang="ru-RU" dirty="0"/>
          </a:p>
        </p:txBody>
      </p:sp>
      <p:sp>
        <p:nvSpPr>
          <p:cNvPr id="6" name="Прямоугольник 5"/>
          <p:cNvSpPr/>
          <p:nvPr/>
        </p:nvSpPr>
        <p:spPr>
          <a:xfrm>
            <a:off x="323528" y="3861048"/>
            <a:ext cx="2808312" cy="91440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smtClean="0">
              <a:latin typeface="Times New Roman" panose="02020603050405020304" pitchFamily="18" charset="0"/>
              <a:cs typeface="Times New Roman" panose="02020603050405020304" pitchFamily="18" charset="0"/>
            </a:endParaRPr>
          </a:p>
          <a:p>
            <a:pPr algn="ctr"/>
            <a:r>
              <a:rPr lang="ru-RU" sz="1400" dirty="0" smtClean="0">
                <a:solidFill>
                  <a:srgbClr val="002060"/>
                </a:solidFill>
                <a:latin typeface="Times New Roman" panose="02020603050405020304" pitchFamily="18" charset="0"/>
                <a:cs typeface="Times New Roman" panose="02020603050405020304" pitchFamily="18" charset="0"/>
              </a:rPr>
              <a:t>Исполнение </a:t>
            </a:r>
            <a:r>
              <a:rPr lang="ru-RU" sz="1400" dirty="0">
                <a:solidFill>
                  <a:srgbClr val="002060"/>
                </a:solidFill>
                <a:latin typeface="Times New Roman" panose="02020603050405020304" pitchFamily="18" charset="0"/>
                <a:cs typeface="Times New Roman" panose="02020603050405020304" pitchFamily="18" charset="0"/>
              </a:rPr>
              <a:t>бюджета в программной классификации</a:t>
            </a:r>
          </a:p>
          <a:p>
            <a:pPr algn="ct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592165123"/>
              </p:ext>
            </p:extLst>
          </p:nvPr>
        </p:nvGraphicFramePr>
        <p:xfrm>
          <a:off x="619785" y="1873888"/>
          <a:ext cx="8305782" cy="1049714"/>
        </p:xfrm>
        <a:graphic>
          <a:graphicData uri="http://schemas.openxmlformats.org/drawingml/2006/table">
            <a:tbl>
              <a:tblPr firstRow="1" bandRow="1">
                <a:tableStyleId>{21E4AEA4-8DFA-4A89-87EB-49C32662AFE0}</a:tableStyleId>
              </a:tblPr>
              <a:tblGrid>
                <a:gridCol w="3914892"/>
                <a:gridCol w="1470029"/>
                <a:gridCol w="1470029"/>
                <a:gridCol w="1450832"/>
              </a:tblGrid>
              <a:tr h="310580">
                <a:tc>
                  <a:txBody>
                    <a:bodyPr/>
                    <a:lstStyle/>
                    <a:p>
                      <a:pPr algn="ctr"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Наименование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Бюджет </a:t>
                      </a:r>
                      <a:r>
                        <a:rPr lang="ru-RU" sz="1200" b="1"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2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Бюджет </a:t>
                      </a:r>
                      <a:r>
                        <a:rPr lang="ru-RU" sz="1200" b="1" i="0" u="none" strike="noStrike" dirty="0" smtClean="0">
                          <a:solidFill>
                            <a:srgbClr val="002060"/>
                          </a:solidFill>
                          <a:effectLst/>
                          <a:latin typeface="Times New Roman" panose="02020603050405020304" pitchFamily="18" charset="0"/>
                          <a:cs typeface="Times New Roman" panose="02020603050405020304" pitchFamily="18" charset="0"/>
                        </a:rPr>
                        <a:t>2027 </a:t>
                      </a:r>
                      <a:r>
                        <a:rPr lang="ru-RU" sz="12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dirty="0">
                          <a:solidFill>
                            <a:srgbClr val="002060"/>
                          </a:solidFill>
                          <a:effectLst/>
                          <a:latin typeface="Times New Roman" panose="02020603050405020304" pitchFamily="18" charset="0"/>
                          <a:cs typeface="Times New Roman" panose="02020603050405020304" pitchFamily="18" charset="0"/>
                        </a:rPr>
                        <a:t>Бюджет </a:t>
                      </a:r>
                      <a:r>
                        <a:rPr lang="ru-RU" sz="1200" b="1" i="0" u="none" strike="noStrike" dirty="0" smtClean="0">
                          <a:solidFill>
                            <a:srgbClr val="002060"/>
                          </a:solidFill>
                          <a:effectLst/>
                          <a:latin typeface="Times New Roman" panose="02020603050405020304" pitchFamily="18" charset="0"/>
                          <a:cs typeface="Times New Roman" panose="02020603050405020304" pitchFamily="18" charset="0"/>
                        </a:rPr>
                        <a:t>2028 </a:t>
                      </a:r>
                      <a:r>
                        <a:rPr lang="ru-RU" sz="12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246378">
                <a:tc>
                  <a:txBody>
                    <a:bodyPr/>
                    <a:lstStyle/>
                    <a:p>
                      <a:pPr algn="l" fontAlgn="b"/>
                      <a:r>
                        <a:rPr lang="ru-RU" sz="1200" b="1" i="0" u="none" strike="noStrike" dirty="0">
                          <a:solidFill>
                            <a:srgbClr val="002060"/>
                          </a:solidFill>
                          <a:effectLst/>
                          <a:latin typeface="Times New Roman" panose="02020603050405020304" pitchFamily="18" charset="0"/>
                          <a:cs typeface="Times New Roman" panose="02020603050405020304" pitchFamily="18" charset="0"/>
                        </a:rPr>
                        <a:t>Итого, в том числе</a:t>
                      </a: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65000"/>
                        <a:lumOff val="35000"/>
                      </a:schemeClr>
                    </a:solidFill>
                  </a:tcPr>
                </a:tc>
                <a:tc>
                  <a:txBody>
                    <a:bodyPr/>
                    <a:lstStyle/>
                    <a:p>
                      <a:pPr algn="ctr" fontAlgn="b"/>
                      <a:r>
                        <a:rPr lang="ru-RU" sz="1200" b="1" i="0" u="none" strike="noStrike" dirty="0" smtClean="0">
                          <a:solidFill>
                            <a:srgbClr val="002060"/>
                          </a:solidFill>
                          <a:effectLst/>
                          <a:latin typeface="Times New Roman" panose="02020603050405020304" pitchFamily="18" charset="0"/>
                          <a:cs typeface="Times New Roman" panose="02020603050405020304" pitchFamily="18" charset="0"/>
                        </a:rPr>
                        <a:t>1 129,9</a:t>
                      </a:r>
                      <a:endParaRPr lang="ru-RU" sz="1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65000"/>
                        <a:lumOff val="35000"/>
                      </a:schemeClr>
                    </a:solidFill>
                  </a:tcPr>
                </a:tc>
                <a:tc>
                  <a:txBody>
                    <a:bodyPr/>
                    <a:lstStyle/>
                    <a:p>
                      <a:pPr algn="ctr" fontAlgn="b"/>
                      <a:r>
                        <a:rPr lang="ru-RU" sz="1200" b="1" i="0" u="none" strike="noStrike" dirty="0" smtClean="0">
                          <a:solidFill>
                            <a:srgbClr val="002060"/>
                          </a:solidFill>
                          <a:effectLst/>
                          <a:latin typeface="Times New Roman" panose="02020603050405020304" pitchFamily="18" charset="0"/>
                          <a:cs typeface="Times New Roman" panose="02020603050405020304" pitchFamily="18" charset="0"/>
                        </a:rPr>
                        <a:t>911,0</a:t>
                      </a:r>
                      <a:endParaRPr lang="ru-RU" sz="1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65000"/>
                        <a:lumOff val="35000"/>
                      </a:schemeClr>
                    </a:solidFill>
                  </a:tcPr>
                </a:tc>
                <a:tc>
                  <a:txBody>
                    <a:bodyPr/>
                    <a:lstStyle/>
                    <a:p>
                      <a:pPr algn="ctr" fontAlgn="b"/>
                      <a:r>
                        <a:rPr lang="ru-RU" sz="1200" b="1" i="0" u="none" strike="noStrike" dirty="0" smtClean="0">
                          <a:solidFill>
                            <a:srgbClr val="002060"/>
                          </a:solidFill>
                          <a:effectLst/>
                          <a:latin typeface="Times New Roman" panose="02020603050405020304" pitchFamily="18" charset="0"/>
                          <a:cs typeface="Times New Roman" panose="02020603050405020304" pitchFamily="18" charset="0"/>
                        </a:rPr>
                        <a:t>936,8</a:t>
                      </a:r>
                      <a:endParaRPr lang="ru-RU" sz="1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65000"/>
                        <a:lumOff val="35000"/>
                      </a:schemeClr>
                    </a:solidFill>
                  </a:tcPr>
                </a:tc>
              </a:tr>
              <a:tr h="246378">
                <a:tc>
                  <a:txBody>
                    <a:bodyPr/>
                    <a:lstStyle/>
                    <a:p>
                      <a:pPr algn="l" fontAlgn="b"/>
                      <a:r>
                        <a:rPr lang="ru-RU" sz="1200" b="0" i="0" u="none" strike="noStrike" dirty="0">
                          <a:solidFill>
                            <a:srgbClr val="002060"/>
                          </a:solidFill>
                          <a:effectLst/>
                          <a:latin typeface="Times New Roman" panose="02020603050405020304" pitchFamily="18" charset="0"/>
                          <a:cs typeface="Times New Roman" panose="02020603050405020304" pitchFamily="18" charset="0"/>
                        </a:rPr>
                        <a:t>Программные расходы</a:t>
                      </a: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985,1</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805,7</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819,2</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246378">
                <a:tc>
                  <a:txBody>
                    <a:bodyPr/>
                    <a:lstStyle/>
                    <a:p>
                      <a:pPr algn="l" fontAlgn="b"/>
                      <a:r>
                        <a:rPr lang="ru-RU" sz="1200" b="0" i="0" u="none" strike="noStrike" dirty="0">
                          <a:solidFill>
                            <a:srgbClr val="002060"/>
                          </a:solidFill>
                          <a:effectLst/>
                          <a:latin typeface="Times New Roman" panose="02020603050405020304" pitchFamily="18" charset="0"/>
                          <a:cs typeface="Times New Roman" panose="02020603050405020304" pitchFamily="18" charset="0"/>
                        </a:rPr>
                        <a:t>Непрограммные расходы</a:t>
                      </a: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144,8</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105,3</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b"/>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117,6</a:t>
                      </a:r>
                    </a:p>
                  </a:txBody>
                  <a:tcPr marL="9525" marR="9525" marT="9525"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10" name="TextBox 9"/>
          <p:cNvSpPr txBox="1"/>
          <p:nvPr/>
        </p:nvSpPr>
        <p:spPr>
          <a:xfrm>
            <a:off x="611560" y="404664"/>
            <a:ext cx="8342584" cy="1169551"/>
          </a:xfrm>
          <a:prstGeom prst="rect">
            <a:avLst/>
          </a:prstGeom>
          <a:solidFill>
            <a:schemeClr val="accent1">
              <a:lumMod val="40000"/>
              <a:lumOff val="60000"/>
            </a:schemeClr>
          </a:solidFill>
          <a:ln>
            <a:solidFill>
              <a:schemeClr val="accent1">
                <a:lumMod val="40000"/>
                <a:lumOff val="60000"/>
              </a:schemeClr>
            </a:solidFill>
          </a:ln>
          <a:effectLst/>
        </p:spPr>
        <p:txBody>
          <a:bodyPr wrap="square" rtlCol="0">
            <a:spAutoFit/>
          </a:bodyPr>
          <a:lstStyle/>
          <a:p>
            <a:pPr algn="just"/>
            <a:endParaRPr lang="ru-RU" sz="1400" b="1" dirty="0" smtClean="0">
              <a:solidFill>
                <a:srgbClr val="002060"/>
              </a:solidFill>
              <a:latin typeface="Times New Roman" panose="02020603050405020304" pitchFamily="18" charset="0"/>
              <a:cs typeface="Times New Roman" panose="02020603050405020304" pitchFamily="18" charset="0"/>
            </a:endParaRPr>
          </a:p>
          <a:p>
            <a:pPr algn="just"/>
            <a:r>
              <a:rPr lang="ru-RU" sz="1400" b="1" dirty="0" smtClean="0">
                <a:solidFill>
                  <a:srgbClr val="002060"/>
                </a:solidFill>
                <a:latin typeface="Times New Roman" panose="02020603050405020304" pitchFamily="18" charset="0"/>
                <a:cs typeface="Times New Roman" panose="02020603050405020304" pitchFamily="18" charset="0"/>
              </a:rPr>
              <a:t>Муниципальная </a:t>
            </a:r>
            <a:r>
              <a:rPr lang="ru-RU" sz="1400" b="1" dirty="0">
                <a:solidFill>
                  <a:srgbClr val="002060"/>
                </a:solidFill>
                <a:latin typeface="Times New Roman" panose="02020603050405020304" pitchFamily="18" charset="0"/>
                <a:cs typeface="Times New Roman" panose="02020603050405020304" pitchFamily="18" charset="0"/>
              </a:rPr>
              <a:t>программа – </a:t>
            </a:r>
            <a:r>
              <a:rPr lang="ru-RU" sz="1400" dirty="0">
                <a:solidFill>
                  <a:srgbClr val="002060"/>
                </a:solidFill>
                <a:latin typeface="Times New Roman" panose="02020603050405020304" pitchFamily="18" charset="0"/>
                <a:cs typeface="Times New Roman" panose="02020603050405020304" pitchFamily="18" charset="0"/>
              </a:rPr>
              <a:t>документ стратегического планирования, содержащий комплекс планируемых мероприятий, взаимоувязанных по задачам, срокам осуществления, исполнителям и ресурсам и обеспечивающих наиболее эффективное достижение целей и решение задач </a:t>
            </a:r>
            <a:r>
              <a:rPr lang="ru-RU" sz="1400" dirty="0" smtClean="0">
                <a:solidFill>
                  <a:srgbClr val="002060"/>
                </a:solidFill>
                <a:latin typeface="Times New Roman" panose="02020603050405020304" pitchFamily="18" charset="0"/>
                <a:cs typeface="Times New Roman" panose="02020603050405020304" pitchFamily="18" charset="0"/>
              </a:rPr>
              <a:t>социально-экономического развития муниципального </a:t>
            </a:r>
            <a:r>
              <a:rPr lang="ru-RU" sz="1400" dirty="0">
                <a:solidFill>
                  <a:srgbClr val="002060"/>
                </a:solidFill>
                <a:latin typeface="Times New Roman" panose="02020603050405020304" pitchFamily="18" charset="0"/>
                <a:cs typeface="Times New Roman" panose="02020603050405020304" pitchFamily="18" charset="0"/>
              </a:rPr>
              <a:t>округа. </a:t>
            </a:r>
          </a:p>
        </p:txBody>
      </p:sp>
      <p:sp>
        <p:nvSpPr>
          <p:cNvPr id="18" name="TextBox 17"/>
          <p:cNvSpPr txBox="1"/>
          <p:nvPr/>
        </p:nvSpPr>
        <p:spPr>
          <a:xfrm>
            <a:off x="7397997" y="1578597"/>
            <a:ext cx="1556147" cy="276999"/>
          </a:xfrm>
          <a:prstGeom prst="rect">
            <a:avLst/>
          </a:prstGeom>
          <a:noFill/>
        </p:spPr>
        <p:txBody>
          <a:bodyPr wrap="square" rtlCol="0">
            <a:spAutoFit/>
          </a:bodyPr>
          <a:lstStyle/>
          <a:p>
            <a:pPr algn="r"/>
            <a:r>
              <a:rPr lang="ru-RU" sz="1200" dirty="0" smtClean="0">
                <a:solidFill>
                  <a:srgbClr val="002060"/>
                </a:solidFill>
                <a:latin typeface="Times New Roman" panose="02020603050405020304" pitchFamily="18" charset="0"/>
                <a:cs typeface="Times New Roman" panose="02020603050405020304" pitchFamily="18" charset="0"/>
              </a:rPr>
              <a:t>Млн. 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0" y="219998"/>
            <a:ext cx="7236296" cy="369332"/>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Программный бюджет Шарангского муниципального округа</a:t>
            </a:r>
          </a:p>
        </p:txBody>
      </p:sp>
      <p:sp>
        <p:nvSpPr>
          <p:cNvPr id="5" name="Прямоугольник 4"/>
          <p:cNvSpPr/>
          <p:nvPr/>
        </p:nvSpPr>
        <p:spPr>
          <a:xfrm>
            <a:off x="1259632" y="3096652"/>
            <a:ext cx="6916438" cy="914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solidFill>
                <a:schemeClr val="tx1"/>
              </a:solidFill>
              <a:latin typeface="Times New Roman" panose="02020603050405020304" pitchFamily="18" charset="0"/>
              <a:cs typeface="Times New Roman" panose="02020603050405020304" pitchFamily="18" charset="0"/>
            </a:endParaRPr>
          </a:p>
          <a:p>
            <a:pPr algn="ctr"/>
            <a:r>
              <a:rPr lang="ru-RU" sz="1600" b="1" dirty="0" smtClean="0">
                <a:solidFill>
                  <a:schemeClr val="tx1"/>
                </a:solidFill>
                <a:latin typeface="Times New Roman" panose="02020603050405020304" pitchFamily="18" charset="0"/>
                <a:cs typeface="Times New Roman" panose="02020603050405020304" pitchFamily="18" charset="0"/>
              </a:rPr>
              <a:t>Бюджет </a:t>
            </a:r>
            <a:r>
              <a:rPr lang="ru-RU" sz="1600" b="1" dirty="0">
                <a:solidFill>
                  <a:schemeClr val="tx1"/>
                </a:solidFill>
                <a:latin typeface="Times New Roman" panose="02020603050405020304" pitchFamily="18" charset="0"/>
                <a:cs typeface="Times New Roman" panose="02020603050405020304" pitchFamily="18" charset="0"/>
              </a:rPr>
              <a:t>муниципального округа на </a:t>
            </a:r>
            <a:r>
              <a:rPr lang="ru-RU" sz="1600" b="1" dirty="0" smtClean="0">
                <a:solidFill>
                  <a:schemeClr val="tx1"/>
                </a:solidFill>
                <a:latin typeface="Times New Roman" panose="02020603050405020304" pitchFamily="18" charset="0"/>
                <a:cs typeface="Times New Roman" panose="02020603050405020304" pitchFamily="18" charset="0"/>
              </a:rPr>
              <a:t>2026 </a:t>
            </a:r>
            <a:r>
              <a:rPr lang="ru-RU" sz="1600" b="1" dirty="0">
                <a:solidFill>
                  <a:schemeClr val="tx1"/>
                </a:solidFill>
                <a:latin typeface="Times New Roman" panose="02020603050405020304" pitchFamily="18" charset="0"/>
                <a:cs typeface="Times New Roman" panose="02020603050405020304" pitchFamily="18" charset="0"/>
              </a:rPr>
              <a:t>год и на плановый период </a:t>
            </a:r>
            <a:r>
              <a:rPr lang="ru-RU" sz="1600" b="1" dirty="0" smtClean="0">
                <a:solidFill>
                  <a:schemeClr val="tx1"/>
                </a:solidFill>
                <a:latin typeface="Times New Roman" panose="02020603050405020304" pitchFamily="18" charset="0"/>
                <a:cs typeface="Times New Roman" panose="02020603050405020304" pitchFamily="18" charset="0"/>
              </a:rPr>
              <a:t>2027 и 2028 </a:t>
            </a:r>
            <a:r>
              <a:rPr lang="ru-RU" sz="1600" b="1" dirty="0">
                <a:solidFill>
                  <a:schemeClr val="tx1"/>
                </a:solidFill>
                <a:latin typeface="Times New Roman" panose="02020603050405020304" pitchFamily="18" charset="0"/>
                <a:cs typeface="Times New Roman" panose="02020603050405020304" pitchFamily="18" charset="0"/>
              </a:rPr>
              <a:t>года сформирован </a:t>
            </a:r>
            <a:r>
              <a:rPr lang="ru-RU" sz="1600" b="1" dirty="0" smtClean="0">
                <a:solidFill>
                  <a:schemeClr val="tx1"/>
                </a:solidFill>
                <a:latin typeface="Times New Roman" panose="02020603050405020304" pitchFamily="18" charset="0"/>
                <a:cs typeface="Times New Roman" panose="02020603050405020304" pitchFamily="18" charset="0"/>
              </a:rPr>
              <a:t>на </a:t>
            </a:r>
            <a:r>
              <a:rPr lang="ru-RU" sz="1600" b="1" dirty="0">
                <a:solidFill>
                  <a:schemeClr val="tx1"/>
                </a:solidFill>
                <a:latin typeface="Times New Roman" panose="02020603050405020304" pitchFamily="18" charset="0"/>
                <a:cs typeface="Times New Roman" panose="02020603050405020304" pitchFamily="18" charset="0"/>
              </a:rPr>
              <a:t>основании </a:t>
            </a:r>
            <a:r>
              <a:rPr lang="ru-RU" sz="1600" b="1" dirty="0" smtClean="0">
                <a:solidFill>
                  <a:schemeClr val="tx1"/>
                </a:solidFill>
                <a:latin typeface="Times New Roman" panose="02020603050405020304" pitchFamily="18" charset="0"/>
                <a:cs typeface="Times New Roman" panose="02020603050405020304" pitchFamily="18" charset="0"/>
              </a:rPr>
              <a:t>2</a:t>
            </a:r>
            <a:r>
              <a:rPr lang="en-US" sz="1600" b="1" dirty="0" smtClean="0">
                <a:solidFill>
                  <a:schemeClr val="tx1"/>
                </a:solidFill>
                <a:latin typeface="Times New Roman" panose="02020603050405020304" pitchFamily="18" charset="0"/>
                <a:cs typeface="Times New Roman" panose="02020603050405020304" pitchFamily="18" charset="0"/>
              </a:rPr>
              <a:t>4</a:t>
            </a:r>
            <a:r>
              <a:rPr lang="ru-RU" sz="1600" b="1" dirty="0" smtClean="0">
                <a:solidFill>
                  <a:schemeClr val="tx1"/>
                </a:solidFill>
                <a:latin typeface="Times New Roman" panose="02020603050405020304" pitchFamily="18" charset="0"/>
                <a:cs typeface="Times New Roman" panose="02020603050405020304" pitchFamily="18" charset="0"/>
              </a:rPr>
              <a:t> </a:t>
            </a:r>
            <a:r>
              <a:rPr lang="ru-RU" sz="1600" b="1" dirty="0">
                <a:solidFill>
                  <a:schemeClr val="tx1"/>
                </a:solidFill>
                <a:latin typeface="Times New Roman" panose="02020603050405020304" pitchFamily="18" charset="0"/>
                <a:cs typeface="Times New Roman" panose="02020603050405020304" pitchFamily="18" charset="0"/>
              </a:rPr>
              <a:t>муниципальных программ </a:t>
            </a:r>
          </a:p>
          <a:p>
            <a:pPr algn="ctr"/>
            <a:endParaRPr lang="ru-RU" dirty="0"/>
          </a:p>
        </p:txBody>
      </p:sp>
      <p:sp>
        <p:nvSpPr>
          <p:cNvPr id="3" name="Номер слайда 2"/>
          <p:cNvSpPr>
            <a:spLocks noGrp="1"/>
          </p:cNvSpPr>
          <p:nvPr>
            <p:ph type="sldNum" sz="quarter" idx="12"/>
          </p:nvPr>
        </p:nvSpPr>
        <p:spPr/>
        <p:txBody>
          <a:bodyPr/>
          <a:lstStyle/>
          <a:p>
            <a:fld id="{544A1F6A-164B-43BA-A19E-4AE6BB502A21}" type="slidenum">
              <a:rPr lang="ru-RU" smtClean="0">
                <a:solidFill>
                  <a:srgbClr val="C6E7FC">
                    <a:lumMod val="50000"/>
                  </a:srgbClr>
                </a:solidFill>
              </a:rPr>
              <a:pPr/>
              <a:t>40</a:t>
            </a:fld>
            <a:endParaRPr lang="ru-RU" dirty="0">
              <a:solidFill>
                <a:srgbClr val="C6E7FC">
                  <a:lumMod val="50000"/>
                </a:srgbClr>
              </a:solidFill>
            </a:endParaRPr>
          </a:p>
        </p:txBody>
      </p:sp>
    </p:spTree>
    <p:extLst>
      <p:ext uri="{BB962C8B-B14F-4D97-AF65-F5344CB8AC3E}">
        <p14:creationId xmlns:p14="http://schemas.microsoft.com/office/powerpoint/2010/main" val="128491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88640"/>
            <a:ext cx="7092280"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Сведения о расходах Шарангского муниципального округа </a:t>
            </a:r>
          </a:p>
          <a:p>
            <a:pPr algn="ctr"/>
            <a:r>
              <a:rPr lang="ru-RU" b="1" dirty="0" smtClean="0">
                <a:solidFill>
                  <a:srgbClr val="002060"/>
                </a:solidFill>
                <a:latin typeface="Times New Roman" panose="02020603050405020304" pitchFamily="18" charset="0"/>
                <a:cs typeface="Times New Roman" panose="02020603050405020304" pitchFamily="18" charset="0"/>
              </a:rPr>
              <a:t>в разрезе муниципальных программ</a:t>
            </a:r>
            <a:endParaRPr lang="ru-RU" b="1"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309972707"/>
              </p:ext>
            </p:extLst>
          </p:nvPr>
        </p:nvGraphicFramePr>
        <p:xfrm>
          <a:off x="251519" y="967255"/>
          <a:ext cx="8640961" cy="5699789"/>
        </p:xfrm>
        <a:graphic>
          <a:graphicData uri="http://schemas.openxmlformats.org/drawingml/2006/table">
            <a:tbl>
              <a:tblPr firstRow="1" bandRow="1">
                <a:tableStyleId>{21E4AEA4-8DFA-4A89-87EB-49C32662AFE0}</a:tableStyleId>
              </a:tblPr>
              <a:tblGrid>
                <a:gridCol w="5081773"/>
                <a:gridCol w="1138391"/>
                <a:gridCol w="1138391"/>
                <a:gridCol w="1282406"/>
              </a:tblGrid>
              <a:tr h="453466">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7</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8</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262843">
                <a:tc>
                  <a:txBody>
                    <a:bodyPr/>
                    <a:lstStyle/>
                    <a:p>
                      <a:pPr algn="l"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ИТОГО</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tx2">
                        <a:lumMod val="20000"/>
                        <a:lumOff val="8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985,1</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805,</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7</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tx2">
                        <a:lumMod val="20000"/>
                        <a:lumOff val="8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819,2</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tx2">
                        <a:lumMod val="20000"/>
                        <a:lumOff val="80000"/>
                      </a:schemeClr>
                    </a:solidFill>
                  </a:tcPr>
                </a:tc>
              </a:tr>
              <a:tr h="631134">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«Профилактика преступлений и иных правонарушений в Шарангском муниципальном округе на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30</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31134">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«Развитие предпринимательства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в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Шарангском муниципальном округе Нижегородской области на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30</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31134">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«Укрепление общественного здоровья населения Шарангского муниципального округа Нижегородской области на 2025-2027 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31134">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«Обеспечение граждан Шарангского муниципального округа доступным и комфортным жильем на период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24</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годов»</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0,8</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0,8</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0,8</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23841">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«Противодействие коррупции в Шарангском муниципальном округе на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30</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chemeClr val="tx1"/>
                          </a:solidFill>
                          <a:effectLst/>
                          <a:latin typeface="Times New Roman" panose="02020603050405020304" pitchFamily="18" charset="0"/>
                          <a:cs typeface="Times New Roman" panose="02020603050405020304" pitchFamily="18" charset="0"/>
                        </a:rPr>
                        <a:t>0,01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31134">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«Развитие транспортной системы в Шарангском муниципальном округе Нижегородской области в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30</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годы</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22,5</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24,4</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27,9</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23841">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«Информационная среда в Шарангском муниципальном округе на 2025-2027 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9,7</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9,7</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9,7</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838428">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«Защита населения и территорий от чрезвычайных ситуаций, обеспечение пожарной безопасности и безопасности людей на водных объектах Шарангского муниципального округа на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2030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20,3</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20,3</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chemeClr val="tx1"/>
                          </a:solidFill>
                          <a:effectLst/>
                          <a:latin typeface="Times New Roman" panose="02020603050405020304" pitchFamily="18" charset="0"/>
                          <a:cs typeface="Times New Roman" panose="02020603050405020304" pitchFamily="18" charset="0"/>
                        </a:rPr>
                        <a:t>20,3</a:t>
                      </a:r>
                      <a:endParaRPr lang="ru-RU"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6" name="TextBox 5"/>
          <p:cNvSpPr txBox="1"/>
          <p:nvPr/>
        </p:nvSpPr>
        <p:spPr>
          <a:xfrm>
            <a:off x="7911941" y="682823"/>
            <a:ext cx="1052548" cy="276999"/>
          </a:xfrm>
          <a:prstGeom prst="rect">
            <a:avLst/>
          </a:prstGeom>
          <a:noFill/>
        </p:spPr>
        <p:txBody>
          <a:bodyPr wrap="square" rtlCol="0">
            <a:spAutoFit/>
          </a:bodyPr>
          <a:lstStyle/>
          <a:p>
            <a:r>
              <a:rPr lang="ru-RU" sz="1200" dirty="0" smtClean="0">
                <a:solidFill>
                  <a:srgbClr val="002060"/>
                </a:solidFill>
                <a:latin typeface="Times New Roman" panose="02020603050405020304" pitchFamily="18" charset="0"/>
                <a:cs typeface="Times New Roman" panose="02020603050405020304" pitchFamily="18" charset="0"/>
              </a:rPr>
              <a:t>Млн. 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544A1F6A-164B-43BA-A19E-4AE6BB502A21}" type="slidenum">
              <a:rPr lang="ru-RU" smtClean="0">
                <a:solidFill>
                  <a:srgbClr val="C6E7FC">
                    <a:lumMod val="50000"/>
                  </a:srgbClr>
                </a:solidFill>
              </a:rPr>
              <a:pPr/>
              <a:t>41</a:t>
            </a:fld>
            <a:endParaRPr lang="ru-RU" dirty="0">
              <a:solidFill>
                <a:srgbClr val="C6E7FC">
                  <a:lumMod val="50000"/>
                </a:srgbClr>
              </a:solidFill>
            </a:endParaRPr>
          </a:p>
        </p:txBody>
      </p:sp>
    </p:spTree>
    <p:extLst>
      <p:ext uri="{BB962C8B-B14F-4D97-AF65-F5344CB8AC3E}">
        <p14:creationId xmlns:p14="http://schemas.microsoft.com/office/powerpoint/2010/main" val="3985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119941245"/>
              </p:ext>
            </p:extLst>
          </p:nvPr>
        </p:nvGraphicFramePr>
        <p:xfrm>
          <a:off x="179512" y="260648"/>
          <a:ext cx="8712969" cy="6295366"/>
        </p:xfrm>
        <a:graphic>
          <a:graphicData uri="http://schemas.openxmlformats.org/drawingml/2006/table">
            <a:tbl>
              <a:tblPr firstRow="1" bandRow="1">
                <a:tableStyleId>{21E4AEA4-8DFA-4A89-87EB-49C32662AFE0}</a:tableStyleId>
              </a:tblPr>
              <a:tblGrid>
                <a:gridCol w="5376088"/>
                <a:gridCol w="1112293"/>
                <a:gridCol w="1112293"/>
                <a:gridCol w="1112295"/>
              </a:tblGrid>
              <a:tr h="560154">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7</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8</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1627660">
                <a:tc>
                  <a:txBody>
                    <a:bodyPr/>
                    <a:lstStyle/>
                    <a:p>
                      <a:pPr algn="l"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Муниципальная программа «Поэтапная ликвидация накопившейся задолженности по обеспечению жилыми помещениями детей-сирот и детей, оставшихся без попечения родителей, лиц из числа детей-сирот и детей, оставшихся без попечения родителей, лиц, которые относились к категории детей-сирот и детей, оставшихся без попечения родителей, лиц из числа детей-сирот и детей, оставшихся без попечения родителей,</a:t>
                      </a:r>
                      <a:r>
                        <a:rPr lang="en-US" sz="1400" b="0" i="0" u="none" strike="noStrike" baseline="0" dirty="0" smtClean="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и достигли возраста 23 лет» на 2026-2030 годы»</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15,0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15,0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15,0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16018">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«Социальная поддержка граждан в Шарангском муниципальном округе Нижегородской области на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30</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0,2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0,2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0,2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530220">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«Развитие агропромышленного комплекса Шарангского муниципального округа Нижегородской области»</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8,2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8,2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8,2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16018">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«Противодействие терроризму и профилактика экстремизма в Шарангском муниципальном округе на 2024-2026 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4,4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4,6</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1368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«Развитие культуры Шарангского муниципального округа на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30</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116,6</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116,6</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116,6</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1368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Шарангского муниципального округа»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19,5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17,7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17,7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44397">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 Шарангского муниципального округа на 2025 - 2029 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70,3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70,3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70,3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1368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«Развитие образования Шарангского муниципального округа»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468,8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482,3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493,0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1368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«Экология Шарангского муниципального округа на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30</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0,1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0,05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0,05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3" name="Номер слайда 2"/>
          <p:cNvSpPr>
            <a:spLocks noGrp="1"/>
          </p:cNvSpPr>
          <p:nvPr>
            <p:ph type="sldNum" sz="quarter" idx="12"/>
          </p:nvPr>
        </p:nvSpPr>
        <p:spPr>
          <a:xfrm>
            <a:off x="7164288" y="6533568"/>
            <a:ext cx="1828800" cy="324432"/>
          </a:xfrm>
        </p:spPr>
        <p:txBody>
          <a:bodyPr/>
          <a:lstStyle/>
          <a:p>
            <a:fld id="{544A1F6A-164B-43BA-A19E-4AE6BB502A21}" type="slidenum">
              <a:rPr lang="ru-RU" smtClean="0">
                <a:solidFill>
                  <a:srgbClr val="C6E7FC">
                    <a:lumMod val="50000"/>
                  </a:srgbClr>
                </a:solidFill>
              </a:rPr>
              <a:pPr/>
              <a:t>42</a:t>
            </a:fld>
            <a:endParaRPr lang="ru-RU" dirty="0">
              <a:solidFill>
                <a:srgbClr val="C6E7FC">
                  <a:lumMod val="50000"/>
                </a:srgbClr>
              </a:solidFill>
            </a:endParaRPr>
          </a:p>
        </p:txBody>
      </p:sp>
    </p:spTree>
    <p:extLst>
      <p:ext uri="{BB962C8B-B14F-4D97-AF65-F5344CB8AC3E}">
        <p14:creationId xmlns:p14="http://schemas.microsoft.com/office/powerpoint/2010/main" val="11726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640807453"/>
              </p:ext>
            </p:extLst>
          </p:nvPr>
        </p:nvGraphicFramePr>
        <p:xfrm>
          <a:off x="179512" y="404665"/>
          <a:ext cx="8496943" cy="5760638"/>
        </p:xfrm>
        <a:graphic>
          <a:graphicData uri="http://schemas.openxmlformats.org/drawingml/2006/table">
            <a:tbl>
              <a:tblPr firstRow="1" bandRow="1">
                <a:tableStyleId>{21E4AEA4-8DFA-4A89-87EB-49C32662AFE0}</a:tableStyleId>
              </a:tblPr>
              <a:tblGrid>
                <a:gridCol w="5151474"/>
                <a:gridCol w="1175435"/>
                <a:gridCol w="1085017"/>
                <a:gridCol w="1085017"/>
              </a:tblGrid>
              <a:tr h="760209">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7</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8</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65319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«Профилактика безнадзорности и правонарушений несовершеннолетних на территории Шарангского муниципального округа на 2024-2026 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0,05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0,05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0,05</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867217">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«Энергосбережение и повышение энергетической эффективности на территории Шарангского муниципального округа Нижегородской области на 2024-2028 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2,4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2,4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2,4</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5319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«Управление муниципальным имуществом Шарангского муниципального округа Нижегородской области на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30</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4,7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3,8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3,8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5319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«Инвестиционная программа Шарангского муниципального округа Нижегородской области на 2024-2026 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190,7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867217">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«Снос расселенных многоквартирных жилых домов в Шарангском муниципальном округе Нижегородской области, признанных аварийными в период 1 января 2017г. до 1 января 2022 г»</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1,9</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1,0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0,02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5319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«Формирование комфортной городской среды на территории Шарангского муниципального округа на </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2023-20</a:t>
                      </a: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30</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6,8</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7,2</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7,3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5319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«Благоустройство территории Шарангского муниципального округа Нижегородской области на период 2025-2030гг.»</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24,1</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2060"/>
                          </a:solidFill>
                          <a:effectLst/>
                          <a:latin typeface="Times New Roman"/>
                        </a:rPr>
                        <a:t>20,7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2060"/>
                          </a:solidFill>
                          <a:effectLst/>
                          <a:latin typeface="Times New Roman"/>
                        </a:rPr>
                        <a:t>20,7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3" name="Номер слайда 2"/>
          <p:cNvSpPr>
            <a:spLocks noGrp="1"/>
          </p:cNvSpPr>
          <p:nvPr>
            <p:ph type="sldNum" sz="quarter" idx="12"/>
          </p:nvPr>
        </p:nvSpPr>
        <p:spPr>
          <a:xfrm>
            <a:off x="7164288" y="6459761"/>
            <a:ext cx="1828800" cy="281607"/>
          </a:xfrm>
        </p:spPr>
        <p:txBody>
          <a:bodyPr/>
          <a:lstStyle/>
          <a:p>
            <a:fld id="{544A1F6A-164B-43BA-A19E-4AE6BB502A21}" type="slidenum">
              <a:rPr lang="ru-RU" smtClean="0">
                <a:solidFill>
                  <a:srgbClr val="C6E7FC">
                    <a:lumMod val="50000"/>
                  </a:srgbClr>
                </a:solidFill>
              </a:rPr>
              <a:pPr/>
              <a:t>43</a:t>
            </a:fld>
            <a:endParaRPr lang="ru-RU" dirty="0">
              <a:solidFill>
                <a:srgbClr val="C6E7FC">
                  <a:lumMod val="50000"/>
                </a:srgbClr>
              </a:solidFill>
            </a:endParaRPr>
          </a:p>
        </p:txBody>
      </p:sp>
    </p:spTree>
    <p:extLst>
      <p:ext uri="{BB962C8B-B14F-4D97-AF65-F5344CB8AC3E}">
        <p14:creationId xmlns:p14="http://schemas.microsoft.com/office/powerpoint/2010/main" val="124364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471775"/>
            <a:ext cx="8442192" cy="3108543"/>
          </a:xfrm>
          <a:prstGeom prst="rect">
            <a:avLst/>
          </a:prstGeom>
          <a:solidFill>
            <a:schemeClr val="accent1">
              <a:lumMod val="20000"/>
              <a:lumOff val="80000"/>
            </a:schemeClr>
          </a:solidFill>
          <a:ln>
            <a:solidFill>
              <a:schemeClr val="accent1">
                <a:lumMod val="40000"/>
                <a:lumOff val="60000"/>
              </a:schemeClr>
            </a:solidFill>
          </a:ln>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a:t>
            </a:r>
            <a:r>
              <a:rPr lang="en-US" sz="1400" dirty="0" smtClean="0">
                <a:solidFill>
                  <a:srgbClr val="002060"/>
                </a:solidFill>
                <a:latin typeface="Times New Roman" panose="02020603050405020304" pitchFamily="18" charset="0"/>
                <a:cs typeface="Times New Roman" panose="02020603050405020304" pitchFamily="18" charset="0"/>
              </a:rPr>
              <a:t>6</a:t>
            </a:r>
            <a:r>
              <a:rPr lang="ru-RU" sz="1400" dirty="0" smtClean="0">
                <a:solidFill>
                  <a:srgbClr val="002060"/>
                </a:solidFill>
                <a:latin typeface="Times New Roman" panose="02020603050405020304" pitchFamily="18" charset="0"/>
                <a:cs typeface="Times New Roman" panose="02020603050405020304" pitchFamily="18" charset="0"/>
              </a:rPr>
              <a:t>-20</a:t>
            </a:r>
            <a:r>
              <a:rPr lang="en-US" sz="1400" dirty="0" smtClean="0">
                <a:solidFill>
                  <a:srgbClr val="002060"/>
                </a:solidFill>
                <a:latin typeface="Times New Roman" panose="02020603050405020304" pitchFamily="18" charset="0"/>
                <a:cs typeface="Times New Roman" panose="02020603050405020304" pitchFamily="18" charset="0"/>
              </a:rPr>
              <a:t>30</a:t>
            </a:r>
            <a:r>
              <a:rPr lang="ru-RU" sz="1400" dirty="0" smtClean="0">
                <a:solidFill>
                  <a:srgbClr val="002060"/>
                </a:solidFill>
                <a:latin typeface="Times New Roman" panose="02020603050405020304" pitchFamily="18" charset="0"/>
                <a:cs typeface="Times New Roman" panose="02020603050405020304" pitchFamily="18" charset="0"/>
              </a:rPr>
              <a:t>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управление образования и молодежной политики администрации </a:t>
            </a:r>
            <a:r>
              <a:rPr lang="ru-RU" sz="1400" dirty="0">
                <a:solidFill>
                  <a:srgbClr val="002060"/>
                </a:solidFill>
                <a:latin typeface="Times New Roman" panose="02020603050405020304" pitchFamily="18" charset="0"/>
                <a:cs typeface="Times New Roman" panose="02020603050405020304" pitchFamily="18" charset="0"/>
              </a:rPr>
              <a:t>Ш</a:t>
            </a:r>
            <a:r>
              <a:rPr lang="ru-RU" sz="1400" dirty="0" smtClean="0">
                <a:solidFill>
                  <a:srgbClr val="002060"/>
                </a:solidFill>
                <a:latin typeface="Times New Roman" panose="02020603050405020304" pitchFamily="18" charset="0"/>
                <a:cs typeface="Times New Roman" panose="02020603050405020304" pitchFamily="18" charset="0"/>
              </a:rPr>
              <a:t>арангского муниципального округа Нижегородской области.</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Цель:</a:t>
            </a:r>
            <a:r>
              <a:rPr lang="ru-RU" sz="1400"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itchFamily="18" charset="0"/>
                <a:cs typeface="Times New Roman" pitchFamily="18" charset="0"/>
              </a:rPr>
              <a:t>формирование на территории Шарангского муниципального округа  образовательной системы, обеспечивающей доступность качественного образования, </a:t>
            </a:r>
            <a:r>
              <a:rPr lang="ru-RU" sz="1400" dirty="0" smtClean="0">
                <a:solidFill>
                  <a:srgbClr val="002060"/>
                </a:solidFill>
                <a:latin typeface="Times New Roman" pitchFamily="18" charset="0"/>
                <a:cs typeface="Times New Roman" pitchFamily="18" charset="0"/>
              </a:rPr>
              <a:t>отвечающего потребностям </a:t>
            </a:r>
            <a:r>
              <a:rPr lang="ru-RU" sz="1400" dirty="0">
                <a:solidFill>
                  <a:srgbClr val="002060"/>
                </a:solidFill>
                <a:latin typeface="Times New Roman" pitchFamily="18" charset="0"/>
                <a:cs typeface="Times New Roman" pitchFamily="18" charset="0"/>
              </a:rPr>
              <a:t>инновационного развития экономики, ожиданиям общества и каждого гражданина</a:t>
            </a:r>
            <a:r>
              <a:rPr lang="ru-RU" sz="1400" dirty="0" smtClean="0">
                <a:solidFill>
                  <a:srgbClr val="002060"/>
                </a:solidFill>
                <a:latin typeface="Times New Roman" pitchFamily="18" charset="0"/>
                <a:cs typeface="Times New Roman" pitchFamily="18" charset="0"/>
              </a:rPr>
              <a:t>.</a:t>
            </a:r>
          </a:p>
          <a:p>
            <a:pPr algn="just"/>
            <a:endParaRPr lang="ru-RU" sz="1400" dirty="0" smtClean="0">
              <a:solidFill>
                <a:srgbClr val="002060"/>
              </a:solidFill>
              <a:latin typeface="Times New Roman" pitchFamily="18" charset="0"/>
              <a:cs typeface="Times New Roman" pitchFamily="18" charset="0"/>
            </a:endParaRPr>
          </a:p>
          <a:p>
            <a:pPr algn="just"/>
            <a:r>
              <a:rPr lang="ru-RU" sz="1400" dirty="0" smtClean="0">
                <a:solidFill>
                  <a:srgbClr val="002060"/>
                </a:solidFill>
                <a:latin typeface="Times New Roman" pitchFamily="18" charset="0"/>
                <a:cs typeface="Times New Roman" pitchFamily="18" charset="0"/>
              </a:rPr>
              <a:t>В рамках муниципальной программы услугу оказывают: </a:t>
            </a:r>
          </a:p>
          <a:p>
            <a:pPr algn="just"/>
            <a:r>
              <a:rPr lang="ru-RU" sz="1400" dirty="0" smtClean="0">
                <a:solidFill>
                  <a:srgbClr val="002060"/>
                </a:solidFill>
                <a:latin typeface="Times New Roman" pitchFamily="18" charset="0"/>
                <a:cs typeface="Times New Roman" pitchFamily="18" charset="0"/>
              </a:rPr>
              <a:t>1</a:t>
            </a:r>
            <a:r>
              <a:rPr lang="en-US" sz="1400" dirty="0" smtClean="0">
                <a:solidFill>
                  <a:srgbClr val="002060"/>
                </a:solidFill>
                <a:latin typeface="Times New Roman" pitchFamily="18" charset="0"/>
                <a:cs typeface="Times New Roman" pitchFamily="18" charset="0"/>
              </a:rPr>
              <a:t>1</a:t>
            </a:r>
            <a:r>
              <a:rPr lang="ru-RU" sz="1400" dirty="0" smtClean="0">
                <a:solidFill>
                  <a:srgbClr val="002060"/>
                </a:solidFill>
                <a:latin typeface="Times New Roman" pitchFamily="18" charset="0"/>
                <a:cs typeface="Times New Roman" pitchFamily="18" charset="0"/>
              </a:rPr>
              <a:t> детских садов</a:t>
            </a:r>
            <a:r>
              <a:rPr lang="ru-RU" sz="1400" dirty="0">
                <a:solidFill>
                  <a:srgbClr val="002060"/>
                </a:solidFill>
                <a:latin typeface="Times New Roman" pitchFamily="18" charset="0"/>
                <a:cs typeface="Times New Roman" pitchFamily="18" charset="0"/>
              </a:rPr>
              <a:t> (</a:t>
            </a:r>
            <a:r>
              <a:rPr lang="ru-RU" sz="1400" dirty="0" smtClean="0">
                <a:solidFill>
                  <a:srgbClr val="002060"/>
                </a:solidFill>
                <a:latin typeface="Times New Roman" pitchFamily="18" charset="0"/>
                <a:cs typeface="Times New Roman" pitchFamily="18" charset="0"/>
              </a:rPr>
              <a:t>дети дошкольного возраста – 461 чел.); </a:t>
            </a:r>
          </a:p>
          <a:p>
            <a:pPr algn="just"/>
            <a:r>
              <a:rPr lang="ru-RU" sz="1400" dirty="0" smtClean="0">
                <a:solidFill>
                  <a:srgbClr val="002060"/>
                </a:solidFill>
                <a:latin typeface="Times New Roman" pitchFamily="18" charset="0"/>
                <a:cs typeface="Times New Roman" pitchFamily="18" charset="0"/>
              </a:rPr>
              <a:t>8 школ (учащиеся общеобразовательных учреждений – 1 268 чел.); </a:t>
            </a:r>
          </a:p>
          <a:p>
            <a:pPr algn="just"/>
            <a:r>
              <a:rPr lang="ru-RU" sz="1400" dirty="0" smtClean="0">
                <a:solidFill>
                  <a:srgbClr val="002060"/>
                </a:solidFill>
                <a:latin typeface="Times New Roman" pitchFamily="18" charset="0"/>
                <a:cs typeface="Times New Roman" pitchFamily="18" charset="0"/>
              </a:rPr>
              <a:t>2 учреждения дополнительного образования (дети, получающие дополнительное образование  -  756 чел.);</a:t>
            </a:r>
          </a:p>
          <a:p>
            <a:pPr algn="just"/>
            <a:r>
              <a:rPr lang="ru-RU" sz="1400" dirty="0" smtClean="0">
                <a:solidFill>
                  <a:srgbClr val="002060"/>
                </a:solidFill>
                <a:latin typeface="Times New Roman" pitchFamily="18" charset="0"/>
                <a:cs typeface="Times New Roman" pitchFamily="18" charset="0"/>
              </a:rPr>
              <a:t>МКУ «Сервис +»;</a:t>
            </a:r>
          </a:p>
          <a:p>
            <a:pPr algn="just"/>
            <a:r>
              <a:rPr lang="ru-RU" sz="1400" dirty="0" smtClean="0">
                <a:solidFill>
                  <a:srgbClr val="002060"/>
                </a:solidFill>
                <a:latin typeface="Times New Roman" pitchFamily="18" charset="0"/>
                <a:cs typeface="Times New Roman" pitchFamily="18" charset="0"/>
              </a:rPr>
              <a:t>Управление образования и молодежной политики.</a:t>
            </a:r>
          </a:p>
        </p:txBody>
      </p:sp>
      <p:sp>
        <p:nvSpPr>
          <p:cNvPr id="3" name="TextBox 2"/>
          <p:cNvSpPr txBox="1"/>
          <p:nvPr/>
        </p:nvSpPr>
        <p:spPr>
          <a:xfrm>
            <a:off x="0" y="179388"/>
            <a:ext cx="7740352"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«РАЗВИТИЕ ОБРАЗОВАНИЯ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Диаграмма 4"/>
          <p:cNvGraphicFramePr/>
          <p:nvPr>
            <p:extLst>
              <p:ext uri="{D42A27DB-BD31-4B8C-83A1-F6EECF244321}">
                <p14:modId xmlns:p14="http://schemas.microsoft.com/office/powerpoint/2010/main" val="1346879968"/>
              </p:ext>
            </p:extLst>
          </p:nvPr>
        </p:nvGraphicFramePr>
        <p:xfrm>
          <a:off x="1187624" y="3580318"/>
          <a:ext cx="6777380" cy="2989650"/>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44</a:t>
            </a:fld>
            <a:endParaRPr lang="ru-RU" dirty="0">
              <a:solidFill>
                <a:srgbClr val="C6E7FC">
                  <a:lumMod val="50000"/>
                </a:srgbClr>
              </a:solidFill>
            </a:endParaRPr>
          </a:p>
        </p:txBody>
      </p:sp>
    </p:spTree>
    <p:extLst>
      <p:ext uri="{BB962C8B-B14F-4D97-AF65-F5344CB8AC3E}">
        <p14:creationId xmlns:p14="http://schemas.microsoft.com/office/powerpoint/2010/main" val="46347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2656"/>
            <a:ext cx="8100392"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«РАЗВИТИЕ ОБРАЗОВАНИЯ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733173747"/>
              </p:ext>
            </p:extLst>
          </p:nvPr>
        </p:nvGraphicFramePr>
        <p:xfrm>
          <a:off x="412788" y="1412777"/>
          <a:ext cx="8263668" cy="4880231"/>
        </p:xfrm>
        <a:graphic>
          <a:graphicData uri="http://schemas.openxmlformats.org/drawingml/2006/table">
            <a:tbl>
              <a:tblPr firstRow="1" bandRow="1">
                <a:tableStyleId>{21E4AEA4-8DFA-4A89-87EB-49C32662AFE0}</a:tableStyleId>
              </a:tblPr>
              <a:tblGrid>
                <a:gridCol w="4663268"/>
                <a:gridCol w="1224136"/>
                <a:gridCol w="1220849"/>
                <a:gridCol w="1155415"/>
              </a:tblGrid>
              <a:tr h="1078991">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7</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a:t>
                      </a: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8</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699933">
                <a:tc>
                  <a:txBody>
                    <a:bodyPr/>
                    <a:lstStyle/>
                    <a:p>
                      <a:pPr algn="l"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«Развитие образования Шарангского муниципального округа»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468,</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8</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482,3</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400" b="1" i="0" u="none" strike="noStrike" dirty="0" smtClean="0">
                          <a:solidFill>
                            <a:srgbClr val="002060"/>
                          </a:solidFill>
                          <a:effectLst/>
                          <a:latin typeface="Times New Roman" panose="02020603050405020304" pitchFamily="18" charset="0"/>
                          <a:cs typeface="Times New Roman" panose="02020603050405020304" pitchFamily="18" charset="0"/>
                        </a:rPr>
                        <a:t>493,0</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463940">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«Развитие общего образования»</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400,1</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403,0</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413,4</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504056">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"Развитие дополнительного образования и воспитания детей"</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21,9</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21,9</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21,9</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504056">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«Патриотическое воспитание детей и молодежи»</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1,9</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1,9</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1,9</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32048">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"Ресурсное обеспечение сферы образования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6,</a:t>
                      </a: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9</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19,3</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19,7</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32048">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«Социально-правовая защита детей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13,3</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11,5</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11,3</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308353">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«Молодежь»</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0,04</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0,04</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0,04</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56806">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 Обеспечение реализации муниципальной программы»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24,7</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24,7</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smtClean="0">
                          <a:solidFill>
                            <a:srgbClr val="002060"/>
                          </a:solidFill>
                          <a:effectLst/>
                          <a:latin typeface="Times New Roman" panose="02020603050405020304" pitchFamily="18" charset="0"/>
                          <a:cs typeface="Times New Roman" panose="02020603050405020304" pitchFamily="18" charset="0"/>
                        </a:rPr>
                        <a:t>24,8</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6" name="TextBox 5"/>
          <p:cNvSpPr txBox="1"/>
          <p:nvPr/>
        </p:nvSpPr>
        <p:spPr>
          <a:xfrm>
            <a:off x="7884368" y="1110917"/>
            <a:ext cx="1171566" cy="276999"/>
          </a:xfrm>
          <a:prstGeom prst="rect">
            <a:avLst/>
          </a:prstGeom>
          <a:noFill/>
        </p:spPr>
        <p:txBody>
          <a:bodyPr wrap="square" rtlCol="0">
            <a:spAutoFit/>
          </a:bodyPr>
          <a:lstStyle/>
          <a:p>
            <a:r>
              <a:rPr lang="ru-RU" sz="1200" dirty="0" smtClean="0">
                <a:solidFill>
                  <a:srgbClr val="002060"/>
                </a:solidFill>
                <a:latin typeface="Times New Roman" panose="02020603050405020304" pitchFamily="18" charset="0"/>
                <a:cs typeface="Times New Roman" panose="02020603050405020304" pitchFamily="18" charset="0"/>
              </a:rPr>
              <a:t>Млн. рублей</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544A1F6A-164B-43BA-A19E-4AE6BB502A21}" type="slidenum">
              <a:rPr lang="ru-RU" smtClean="0">
                <a:solidFill>
                  <a:srgbClr val="C6E7FC">
                    <a:lumMod val="50000"/>
                  </a:srgbClr>
                </a:solidFill>
              </a:rPr>
              <a:pPr/>
              <a:t>45</a:t>
            </a:fld>
            <a:endParaRPr lang="ru-RU" dirty="0">
              <a:solidFill>
                <a:srgbClr val="C6E7FC">
                  <a:lumMod val="50000"/>
                </a:srgbClr>
              </a:solidFill>
            </a:endParaRPr>
          </a:p>
        </p:txBody>
      </p:sp>
    </p:spTree>
    <p:extLst>
      <p:ext uri="{BB962C8B-B14F-4D97-AF65-F5344CB8AC3E}">
        <p14:creationId xmlns:p14="http://schemas.microsoft.com/office/powerpoint/2010/main" val="174093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2456" y="326527"/>
            <a:ext cx="8488024" cy="3108543"/>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2026-2030 годы.</a:t>
            </a:r>
          </a:p>
          <a:p>
            <a:pPr hangingPunct="0"/>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itchFamily="18" charset="0"/>
                <a:cs typeface="Times New Roman" pitchFamily="18" charset="0"/>
              </a:rPr>
              <a:t>а</a:t>
            </a:r>
            <a:r>
              <a:rPr lang="ru-RU" sz="1400" dirty="0" smtClean="0">
                <a:solidFill>
                  <a:srgbClr val="002060"/>
                </a:solidFill>
                <a:latin typeface="Times New Roman" pitchFamily="18" charset="0"/>
                <a:cs typeface="Times New Roman" pitchFamily="18" charset="0"/>
              </a:rPr>
              <a:t>дминистрация </a:t>
            </a:r>
            <a:r>
              <a:rPr lang="ru-RU" sz="1400" dirty="0">
                <a:solidFill>
                  <a:srgbClr val="002060"/>
                </a:solidFill>
                <a:latin typeface="Times New Roman" pitchFamily="18" charset="0"/>
                <a:cs typeface="Times New Roman" pitchFamily="18" charset="0"/>
              </a:rPr>
              <a:t>Шарангского </a:t>
            </a:r>
            <a:r>
              <a:rPr lang="ru-RU" sz="1400" dirty="0" smtClean="0">
                <a:solidFill>
                  <a:srgbClr val="002060"/>
                </a:solidFill>
                <a:latin typeface="Times New Roman" pitchFamily="18" charset="0"/>
                <a:cs typeface="Times New Roman" pitchFamily="18" charset="0"/>
              </a:rPr>
              <a:t>муниципального округа Нижегородской области.</a:t>
            </a:r>
            <a:endParaRPr lang="ru-RU" sz="1400" dirty="0">
              <a:solidFill>
                <a:srgbClr val="002060"/>
              </a:solidFill>
              <a:latin typeface="Times New Roman" pitchFamily="18" charset="0"/>
              <a:cs typeface="Times New Roman" pitchFamily="18" charset="0"/>
            </a:endParaRPr>
          </a:p>
          <a:p>
            <a:pPr algn="just"/>
            <a:r>
              <a:rPr lang="ru-RU" sz="1400" b="1" u="sng" dirty="0" smtClean="0">
                <a:solidFill>
                  <a:srgbClr val="002060"/>
                </a:solidFill>
                <a:latin typeface="Times New Roman" panose="02020603050405020304" pitchFamily="18" charset="0"/>
                <a:cs typeface="Times New Roman" panose="02020603050405020304" pitchFamily="18" charset="0"/>
              </a:rPr>
              <a:t>Цель:</a:t>
            </a:r>
            <a:r>
              <a:rPr lang="ru-RU" sz="1400" dirty="0" smtClean="0">
                <a:solidFill>
                  <a:srgbClr val="002060"/>
                </a:solidFill>
                <a:latin typeface="Times New Roman" panose="02020603050405020304" pitchFamily="18" charset="0"/>
                <a:cs typeface="Times New Roman" panose="02020603050405020304" pitchFamily="18" charset="0"/>
              </a:rPr>
              <a:t> </a:t>
            </a:r>
          </a:p>
          <a:p>
            <a:r>
              <a:rPr lang="ru-RU" sz="1400"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itchFamily="18" charset="0"/>
                <a:cs typeface="Times New Roman" pitchFamily="18" charset="0"/>
              </a:rPr>
              <a:t>сохранение и развитие материально-технической базы учреждений </a:t>
            </a:r>
            <a:r>
              <a:rPr lang="ru-RU" sz="1400" dirty="0" smtClean="0">
                <a:solidFill>
                  <a:srgbClr val="002060"/>
                </a:solidFill>
                <a:latin typeface="Times New Roman" pitchFamily="18" charset="0"/>
                <a:cs typeface="Times New Roman" pitchFamily="18" charset="0"/>
              </a:rPr>
              <a:t>культуры                                      </a:t>
            </a:r>
            <a:r>
              <a:rPr lang="ru-RU" sz="1400" dirty="0">
                <a:solidFill>
                  <a:srgbClr val="002060"/>
                </a:solidFill>
                <a:latin typeface="Times New Roman" pitchFamily="18" charset="0"/>
                <a:cs typeface="Times New Roman" pitchFamily="18" charset="0"/>
              </a:rPr>
              <a:t>Шарангского муниципального </a:t>
            </a:r>
            <a:r>
              <a:rPr lang="ru-RU" sz="1400" spc="-30" dirty="0">
                <a:solidFill>
                  <a:srgbClr val="002060"/>
                </a:solidFill>
                <a:latin typeface="Times New Roman"/>
                <a:ea typeface="Times New Roman"/>
              </a:rPr>
              <a:t>округа</a:t>
            </a:r>
            <a:r>
              <a:rPr lang="ru-RU" sz="1400" dirty="0" smtClean="0">
                <a:solidFill>
                  <a:srgbClr val="002060"/>
                </a:solidFill>
                <a:latin typeface="Times New Roman" pitchFamily="18" charset="0"/>
                <a:cs typeface="Times New Roman" pitchFamily="18" charset="0"/>
              </a:rPr>
              <a:t>;</a:t>
            </a:r>
            <a:endParaRPr lang="ru-RU" sz="1400" dirty="0">
              <a:solidFill>
                <a:srgbClr val="002060"/>
              </a:solidFill>
              <a:latin typeface="Times New Roman" pitchFamily="18" charset="0"/>
              <a:cs typeface="Times New Roman" pitchFamily="18" charset="0"/>
            </a:endParaRPr>
          </a:p>
          <a:p>
            <a:pPr algn="just"/>
            <a:r>
              <a:rPr lang="ru-RU" sz="1400" dirty="0">
                <a:solidFill>
                  <a:srgbClr val="002060"/>
                </a:solidFill>
                <a:latin typeface="Times New Roman" pitchFamily="18" charset="0"/>
                <a:cs typeface="Times New Roman" pitchFamily="18" charset="0"/>
              </a:rPr>
              <a:t>- повышение творческого потенциала </a:t>
            </a:r>
            <a:r>
              <a:rPr lang="ru-RU" sz="1400" dirty="0" smtClean="0">
                <a:solidFill>
                  <a:srgbClr val="002060"/>
                </a:solidFill>
                <a:latin typeface="Times New Roman" pitchFamily="18" charset="0"/>
                <a:cs typeface="Times New Roman" pitchFamily="18" charset="0"/>
              </a:rPr>
              <a:t>округа, </a:t>
            </a:r>
            <a:r>
              <a:rPr lang="ru-RU" sz="1400" dirty="0">
                <a:solidFill>
                  <a:srgbClr val="002060"/>
                </a:solidFill>
                <a:latin typeface="Times New Roman" pitchFamily="18" charset="0"/>
                <a:cs typeface="Times New Roman" pitchFamily="18" charset="0"/>
              </a:rPr>
              <a:t>создание единого культурного пространства;</a:t>
            </a:r>
          </a:p>
          <a:p>
            <a:pPr algn="just"/>
            <a:r>
              <a:rPr lang="ru-RU" sz="1400" dirty="0" smtClean="0">
                <a:solidFill>
                  <a:srgbClr val="002060"/>
                </a:solidFill>
                <a:latin typeface="Times New Roman" pitchFamily="18" charset="0"/>
                <a:cs typeface="Times New Roman" pitchFamily="18" charset="0"/>
              </a:rPr>
              <a:t>- сохранение </a:t>
            </a:r>
            <a:r>
              <a:rPr lang="ru-RU" sz="1400" dirty="0">
                <a:solidFill>
                  <a:srgbClr val="002060"/>
                </a:solidFill>
                <a:latin typeface="Times New Roman" pitchFamily="18" charset="0"/>
                <a:cs typeface="Times New Roman" pitchFamily="18" charset="0"/>
              </a:rPr>
              <a:t>культурного и исторического наследия, расширение доступа населения к культурным ценностям и информации Шарангского муниципального </a:t>
            </a:r>
            <a:r>
              <a:rPr lang="ru-RU" sz="1400" spc="-30" dirty="0">
                <a:solidFill>
                  <a:srgbClr val="002060"/>
                </a:solidFill>
                <a:latin typeface="Times New Roman"/>
                <a:ea typeface="Times New Roman"/>
              </a:rPr>
              <a:t>округа</a:t>
            </a:r>
            <a:r>
              <a:rPr lang="ru-RU" sz="1400" dirty="0" smtClean="0">
                <a:solidFill>
                  <a:srgbClr val="002060"/>
                </a:solidFill>
                <a:latin typeface="Times New Roman" pitchFamily="18" charset="0"/>
                <a:cs typeface="Times New Roman" pitchFamily="18" charset="0"/>
              </a:rPr>
              <a:t>;</a:t>
            </a:r>
            <a:endParaRPr lang="ru-RU" sz="1400" dirty="0">
              <a:solidFill>
                <a:srgbClr val="002060"/>
              </a:solidFill>
              <a:latin typeface="Times New Roman" pitchFamily="18" charset="0"/>
              <a:cs typeface="Times New Roman" pitchFamily="18" charset="0"/>
            </a:endParaRPr>
          </a:p>
          <a:p>
            <a:pPr algn="just"/>
            <a:r>
              <a:rPr lang="ru-RU" sz="1400" dirty="0">
                <a:solidFill>
                  <a:srgbClr val="002060"/>
                </a:solidFill>
                <a:latin typeface="Times New Roman" pitchFamily="18" charset="0"/>
                <a:cs typeface="Times New Roman" pitchFamily="18" charset="0"/>
              </a:rPr>
              <a:t>- повышение доступности и качества оказания услуг в сфере культуры;</a:t>
            </a:r>
          </a:p>
          <a:p>
            <a:pPr algn="just"/>
            <a:r>
              <a:rPr lang="ru-RU" sz="1400" dirty="0" smtClean="0">
                <a:solidFill>
                  <a:srgbClr val="002060"/>
                </a:solidFill>
                <a:latin typeface="Times New Roman" pitchFamily="18" charset="0"/>
                <a:cs typeface="Times New Roman" pitchFamily="18" charset="0"/>
              </a:rPr>
              <a:t>- проведение </a:t>
            </a:r>
            <a:r>
              <a:rPr lang="ru-RU" sz="1400" dirty="0">
                <a:solidFill>
                  <a:srgbClr val="002060"/>
                </a:solidFill>
                <a:latin typeface="Times New Roman" pitchFamily="18" charset="0"/>
                <a:cs typeface="Times New Roman" pitchFamily="18" charset="0"/>
              </a:rPr>
              <a:t>организационно-правовых мероприятий по обеспечению пожарной безопасности учреждений культуры Шарангского муниципального </a:t>
            </a:r>
            <a:r>
              <a:rPr lang="ru-RU" sz="1400" spc="-30" dirty="0">
                <a:solidFill>
                  <a:srgbClr val="002060"/>
                </a:solidFill>
                <a:latin typeface="Times New Roman"/>
                <a:ea typeface="Times New Roman"/>
              </a:rPr>
              <a:t>округа</a:t>
            </a:r>
            <a:r>
              <a:rPr lang="ru-RU" sz="1400" dirty="0" smtClean="0">
                <a:solidFill>
                  <a:srgbClr val="002060"/>
                </a:solidFill>
                <a:latin typeface="Times New Roman" pitchFamily="18" charset="0"/>
                <a:cs typeface="Times New Roman" pitchFamily="18" charset="0"/>
              </a:rPr>
              <a:t>;</a:t>
            </a:r>
            <a:endParaRPr lang="ru-RU" sz="1400" dirty="0">
              <a:solidFill>
                <a:srgbClr val="002060"/>
              </a:solidFill>
              <a:latin typeface="Times New Roman" pitchFamily="18" charset="0"/>
              <a:cs typeface="Times New Roman" pitchFamily="18" charset="0"/>
            </a:endParaRPr>
          </a:p>
        </p:txBody>
      </p:sp>
      <p:sp>
        <p:nvSpPr>
          <p:cNvPr id="4" name="TextBox 3"/>
          <p:cNvSpPr txBox="1"/>
          <p:nvPr/>
        </p:nvSpPr>
        <p:spPr>
          <a:xfrm>
            <a:off x="472455" y="3435070"/>
            <a:ext cx="4027537" cy="3108543"/>
          </a:xfrm>
          <a:prstGeom prst="rect">
            <a:avLst/>
          </a:prstGeom>
          <a:solidFill>
            <a:schemeClr val="accent1">
              <a:lumMod val="40000"/>
              <a:lumOff val="60000"/>
            </a:schemeClr>
          </a:solidFill>
        </p:spPr>
        <p:txBody>
          <a:bodyPr wrap="square" rtlCol="0">
            <a:spAutoFit/>
          </a:bodyPr>
          <a:lstStyle/>
          <a:p>
            <a:pPr algn="just"/>
            <a:r>
              <a:rPr lang="ru-RU" sz="1400" dirty="0" smtClean="0">
                <a:solidFill>
                  <a:srgbClr val="002060"/>
                </a:solidFill>
                <a:latin typeface="Times New Roman" pitchFamily="18" charset="0"/>
                <a:cs typeface="Times New Roman" pitchFamily="18" charset="0"/>
              </a:rPr>
              <a:t>-совершенствование </a:t>
            </a:r>
            <a:r>
              <a:rPr lang="ru-RU" sz="1400" dirty="0">
                <a:solidFill>
                  <a:srgbClr val="002060"/>
                </a:solidFill>
                <a:latin typeface="Times New Roman" pitchFamily="18" charset="0"/>
                <a:cs typeface="Times New Roman" pitchFamily="18" charset="0"/>
              </a:rPr>
              <a:t>системы обеспечения пожарной безопасности для эффективного решения проблем предупреждения и ликвидации пожаров в учреждениях культуры Шарангского муниципального </a:t>
            </a:r>
            <a:r>
              <a:rPr lang="ru-RU" sz="1400" spc="-30" dirty="0">
                <a:solidFill>
                  <a:srgbClr val="002060"/>
                </a:solidFill>
                <a:latin typeface="Times New Roman"/>
                <a:ea typeface="Times New Roman"/>
              </a:rPr>
              <a:t>округа</a:t>
            </a:r>
            <a:r>
              <a:rPr lang="ru-RU" sz="1400" dirty="0" smtClean="0">
                <a:solidFill>
                  <a:srgbClr val="002060"/>
                </a:solidFill>
                <a:latin typeface="Times New Roman" pitchFamily="18" charset="0"/>
                <a:cs typeface="Times New Roman" pitchFamily="18" charset="0"/>
              </a:rPr>
              <a:t>;</a:t>
            </a:r>
            <a:endParaRPr lang="ru-RU" sz="1400" dirty="0">
              <a:solidFill>
                <a:srgbClr val="002060"/>
              </a:solidFill>
              <a:latin typeface="Times New Roman" pitchFamily="18" charset="0"/>
              <a:cs typeface="Times New Roman" pitchFamily="18" charset="0"/>
            </a:endParaRPr>
          </a:p>
          <a:p>
            <a:pPr algn="just"/>
            <a:r>
              <a:rPr lang="ru-RU" sz="1400" dirty="0" smtClean="0">
                <a:solidFill>
                  <a:srgbClr val="002060"/>
                </a:solidFill>
                <a:latin typeface="Times New Roman" pitchFamily="18" charset="0"/>
                <a:cs typeface="Times New Roman" pitchFamily="18" charset="0"/>
              </a:rPr>
              <a:t>- обеспечение </a:t>
            </a:r>
            <a:r>
              <a:rPr lang="ru-RU" sz="1400" dirty="0">
                <a:solidFill>
                  <a:srgbClr val="002060"/>
                </a:solidFill>
                <a:latin typeface="Times New Roman" pitchFamily="18" charset="0"/>
                <a:cs typeface="Times New Roman" pitchFamily="18" charset="0"/>
              </a:rPr>
              <a:t>безопасного пребывания граждан в учреждениях культуры Шарангского муниципального </a:t>
            </a:r>
            <a:r>
              <a:rPr lang="ru-RU" sz="1400" spc="-30" dirty="0">
                <a:solidFill>
                  <a:srgbClr val="002060"/>
                </a:solidFill>
                <a:latin typeface="Times New Roman"/>
                <a:ea typeface="Times New Roman"/>
              </a:rPr>
              <a:t>округа</a:t>
            </a:r>
            <a:r>
              <a:rPr lang="ru-RU" sz="1400" dirty="0" smtClean="0">
                <a:solidFill>
                  <a:srgbClr val="002060"/>
                </a:solidFill>
                <a:latin typeface="Times New Roman" pitchFamily="18" charset="0"/>
                <a:cs typeface="Times New Roman" pitchFamily="18" charset="0"/>
              </a:rPr>
              <a:t> </a:t>
            </a:r>
            <a:r>
              <a:rPr lang="ru-RU" sz="1400" dirty="0">
                <a:solidFill>
                  <a:srgbClr val="002060"/>
                </a:solidFill>
                <a:latin typeface="Times New Roman" pitchFamily="18" charset="0"/>
                <a:cs typeface="Times New Roman" pitchFamily="18" charset="0"/>
              </a:rPr>
              <a:t>посредством укрепления их материально-технического оснащения</a:t>
            </a:r>
            <a:r>
              <a:rPr lang="ru-RU" sz="1400" dirty="0" smtClean="0">
                <a:solidFill>
                  <a:srgbClr val="002060"/>
                </a:solidFill>
                <a:latin typeface="Times New Roman" pitchFamily="18" charset="0"/>
                <a:cs typeface="Times New Roman" pitchFamily="18" charset="0"/>
              </a:rPr>
              <a:t>.</a:t>
            </a:r>
          </a:p>
          <a:p>
            <a:pPr algn="just"/>
            <a:endParaRPr lang="ru-RU" sz="1400" dirty="0" smtClean="0">
              <a:solidFill>
                <a:srgbClr val="002060"/>
              </a:solidFill>
              <a:latin typeface="Times New Roman" pitchFamily="18" charset="0"/>
              <a:cs typeface="Times New Roman" pitchFamily="18" charset="0"/>
            </a:endParaRPr>
          </a:p>
          <a:p>
            <a:pPr algn="just"/>
            <a:r>
              <a:rPr lang="ru-RU" sz="1400" dirty="0">
                <a:solidFill>
                  <a:srgbClr val="002060"/>
                </a:solidFill>
                <a:latin typeface="Times New Roman" pitchFamily="18" charset="0"/>
                <a:cs typeface="Times New Roman" pitchFamily="18" charset="0"/>
              </a:rPr>
              <a:t>В рамках муниципальной программы услугу </a:t>
            </a:r>
            <a:r>
              <a:rPr lang="ru-RU" sz="1400" dirty="0" smtClean="0">
                <a:solidFill>
                  <a:srgbClr val="002060"/>
                </a:solidFill>
                <a:latin typeface="Times New Roman" pitchFamily="18" charset="0"/>
                <a:cs typeface="Times New Roman" pitchFamily="18" charset="0"/>
              </a:rPr>
              <a:t>оказывают: МБУК «МЦБС», МБУК «ШЦКС», МБУК «ШНКМ», МБУК «ШРДК», МБДОУ «ДШИ».</a:t>
            </a:r>
            <a:endParaRPr lang="ru-RU" sz="1400" dirty="0">
              <a:solidFill>
                <a:srgbClr val="002060"/>
              </a:solidFill>
              <a:latin typeface="Times New Roman" pitchFamily="18" charset="0"/>
              <a:cs typeface="Times New Roman" pitchFamily="18" charset="0"/>
            </a:endParaRPr>
          </a:p>
        </p:txBody>
      </p:sp>
      <p:graphicFrame>
        <p:nvGraphicFramePr>
          <p:cNvPr id="5" name="Диаграмма 4"/>
          <p:cNvGraphicFramePr/>
          <p:nvPr>
            <p:extLst>
              <p:ext uri="{D42A27DB-BD31-4B8C-83A1-F6EECF244321}">
                <p14:modId xmlns:p14="http://schemas.microsoft.com/office/powerpoint/2010/main" val="2177332058"/>
              </p:ext>
            </p:extLst>
          </p:nvPr>
        </p:nvGraphicFramePr>
        <p:xfrm>
          <a:off x="4702362" y="3549472"/>
          <a:ext cx="4151784" cy="290386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0" y="128649"/>
            <a:ext cx="7092280"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«РАЗВИТИЕ КУЛЬТУРЫ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46</a:t>
            </a:fld>
            <a:endParaRPr lang="ru-RU" dirty="0">
              <a:solidFill>
                <a:srgbClr val="C6E7FC">
                  <a:lumMod val="50000"/>
                </a:srgbClr>
              </a:solidFill>
            </a:endParaRPr>
          </a:p>
        </p:txBody>
      </p:sp>
    </p:spTree>
    <p:extLst>
      <p:ext uri="{BB962C8B-B14F-4D97-AF65-F5344CB8AC3E}">
        <p14:creationId xmlns:p14="http://schemas.microsoft.com/office/powerpoint/2010/main" val="20651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9388"/>
            <a:ext cx="6804248"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«РАЗВИТИЕ </a:t>
            </a:r>
            <a:r>
              <a:rPr lang="ru-RU" sz="1600" b="1" dirty="0">
                <a:solidFill>
                  <a:srgbClr val="002060"/>
                </a:solidFill>
                <a:latin typeface="Times New Roman" panose="02020603050405020304" pitchFamily="18" charset="0"/>
                <a:cs typeface="Times New Roman" panose="02020603050405020304" pitchFamily="18" charset="0"/>
              </a:rPr>
              <a:t>КУЛЬТУРЫ </a:t>
            </a:r>
            <a:r>
              <a:rPr lang="ru-RU" sz="1600" b="1"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126590561"/>
              </p:ext>
            </p:extLst>
          </p:nvPr>
        </p:nvGraphicFramePr>
        <p:xfrm>
          <a:off x="412788" y="1340769"/>
          <a:ext cx="8263668" cy="4968552"/>
        </p:xfrm>
        <a:graphic>
          <a:graphicData uri="http://schemas.openxmlformats.org/drawingml/2006/table">
            <a:tbl>
              <a:tblPr firstRow="1" bandRow="1">
                <a:tableStyleId>{21E4AEA4-8DFA-4A89-87EB-49C32662AFE0}</a:tableStyleId>
              </a:tblPr>
              <a:tblGrid>
                <a:gridCol w="4663268"/>
                <a:gridCol w="1224136"/>
                <a:gridCol w="1220849"/>
                <a:gridCol w="1155415"/>
              </a:tblGrid>
              <a:tr h="643129">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2027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2028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838023">
                <a:tc>
                  <a:txBody>
                    <a:bodyPr/>
                    <a:lstStyle/>
                    <a:p>
                      <a:pPr algn="l"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«Развитие культуры Шарангского муниципального округа на </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2026-2030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116,6</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116,6</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116,6</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49975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«Развитие библиотечно-информационного обслуживания населения»</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23,1</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23,1</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23,1</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9975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«Организация культурно-массовых мероприятий»</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19,4</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19,4</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19,4</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744182">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«Организация культурно-массовых мероприятий в сельских учреждениях культуры»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28,5</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28,5</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28,5</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9975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«Развитие сферы музейной деятельности»</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3,0</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3,0</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3,0</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744182">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«Повышение качества и доступности услуг в сфере дополнительного образования»</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13,5</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13,5</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13,5</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49975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«Обеспечение реализации муниципальной программы»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29,1</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29,1</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29,1</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4" name="Прямоугольник 3"/>
          <p:cNvSpPr/>
          <p:nvPr/>
        </p:nvSpPr>
        <p:spPr>
          <a:xfrm>
            <a:off x="7901062" y="1052736"/>
            <a:ext cx="1008674" cy="276999"/>
          </a:xfrm>
          <a:prstGeom prst="rect">
            <a:avLst/>
          </a:prstGeom>
        </p:spPr>
        <p:txBody>
          <a:bodyPr wrap="none">
            <a:spAutoFit/>
          </a:bodyPr>
          <a:lstStyle/>
          <a:p>
            <a:r>
              <a:rPr lang="ru-RU" sz="1200" dirty="0">
                <a:solidFill>
                  <a:srgbClr val="002060"/>
                </a:solidFill>
                <a:latin typeface="Times New Roman" pitchFamily="18" charset="0"/>
                <a:cs typeface="Times New Roman" pitchFamily="18" charset="0"/>
              </a:rPr>
              <a:t>Млн</a:t>
            </a:r>
            <a:r>
              <a:rPr lang="ru-RU" sz="1200" dirty="0" smtClean="0">
                <a:solidFill>
                  <a:srgbClr val="002060"/>
                </a:solidFill>
                <a:latin typeface="Times New Roman" pitchFamily="18" charset="0"/>
                <a:cs typeface="Times New Roman" pitchFamily="18" charset="0"/>
              </a:rPr>
              <a:t>.</a:t>
            </a:r>
            <a:r>
              <a:rPr lang="en-US" sz="1200" dirty="0" smtClean="0">
                <a:solidFill>
                  <a:srgbClr val="002060"/>
                </a:solidFill>
                <a:latin typeface="Times New Roman" pitchFamily="18" charset="0"/>
                <a:cs typeface="Times New Roman" pitchFamily="18" charset="0"/>
              </a:rPr>
              <a:t> </a:t>
            </a:r>
            <a:r>
              <a:rPr lang="ru-RU" sz="1200" dirty="0" smtClean="0">
                <a:solidFill>
                  <a:srgbClr val="002060"/>
                </a:solidFill>
                <a:latin typeface="Times New Roman" pitchFamily="18" charset="0"/>
                <a:cs typeface="Times New Roman" pitchFamily="18" charset="0"/>
              </a:rPr>
              <a:t>рублей</a:t>
            </a:r>
            <a:endParaRPr lang="ru-RU" sz="1200" dirty="0">
              <a:solidFill>
                <a:srgbClr val="002060"/>
              </a:solidFill>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544A1F6A-164B-43BA-A19E-4AE6BB502A21}" type="slidenum">
              <a:rPr lang="ru-RU" smtClean="0">
                <a:solidFill>
                  <a:srgbClr val="C6E7FC">
                    <a:lumMod val="50000"/>
                  </a:srgbClr>
                </a:solidFill>
              </a:rPr>
              <a:pPr/>
              <a:t>47</a:t>
            </a:fld>
            <a:endParaRPr lang="ru-RU" dirty="0">
              <a:solidFill>
                <a:srgbClr val="C6E7FC">
                  <a:lumMod val="50000"/>
                </a:srgbClr>
              </a:solidFill>
            </a:endParaRPr>
          </a:p>
        </p:txBody>
      </p:sp>
    </p:spTree>
    <p:extLst>
      <p:ext uri="{BB962C8B-B14F-4D97-AF65-F5344CB8AC3E}">
        <p14:creationId xmlns:p14="http://schemas.microsoft.com/office/powerpoint/2010/main" val="121224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456488"/>
            <a:ext cx="8442192" cy="2677656"/>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2025-2029 годы.</a:t>
            </a:r>
          </a:p>
          <a:p>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Сектор по физической культуре и спорту </a:t>
            </a:r>
            <a:r>
              <a:rPr lang="ru-RU" sz="1400" dirty="0" smtClean="0">
                <a:solidFill>
                  <a:srgbClr val="002060"/>
                </a:solidFill>
                <a:latin typeface="Times New Roman" panose="02020603050405020304" pitchFamily="18" charset="0"/>
                <a:cs typeface="Times New Roman" panose="02020603050405020304" pitchFamily="18" charset="0"/>
              </a:rPr>
              <a:t>администрации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 </a:t>
            </a:r>
            <a:r>
              <a:rPr lang="ru-RU" sz="1400" dirty="0">
                <a:solidFill>
                  <a:srgbClr val="002060"/>
                </a:solidFill>
                <a:latin typeface="Times New Roman" panose="02020603050405020304" pitchFamily="18" charset="0"/>
                <a:cs typeface="Times New Roman" panose="02020603050405020304" pitchFamily="18" charset="0"/>
              </a:rPr>
              <a:t>с</a:t>
            </a:r>
            <a:r>
              <a:rPr lang="ru-RU" sz="1400" dirty="0" smtClean="0">
                <a:solidFill>
                  <a:srgbClr val="002060"/>
                </a:solidFill>
                <a:latin typeface="Times New Roman" panose="02020603050405020304" pitchFamily="18" charset="0"/>
                <a:cs typeface="Times New Roman" panose="02020603050405020304" pitchFamily="18" charset="0"/>
              </a:rPr>
              <a:t>оздание </a:t>
            </a:r>
            <a:r>
              <a:rPr lang="ru-RU" sz="1400" dirty="0">
                <a:solidFill>
                  <a:srgbClr val="002060"/>
                </a:solidFill>
                <a:latin typeface="Times New Roman" panose="02020603050405020304" pitchFamily="18" charset="0"/>
                <a:cs typeface="Times New Roman" panose="02020603050405020304" pitchFamily="18" charset="0"/>
              </a:rPr>
              <a:t>условий, обеспечивающих возможность гражданам систематически заниматься физической культурой и спортом, повышение конкурентоспособности спортсменов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на </a:t>
            </a:r>
            <a:r>
              <a:rPr lang="ru-RU" sz="1400" dirty="0" smtClean="0">
                <a:solidFill>
                  <a:srgbClr val="002060"/>
                </a:solidFill>
                <a:latin typeface="Times New Roman" panose="02020603050405020304" pitchFamily="18" charset="0"/>
                <a:cs typeface="Times New Roman" panose="02020603050405020304" pitchFamily="18" charset="0"/>
              </a:rPr>
              <a:t>межокружных, </a:t>
            </a:r>
            <a:r>
              <a:rPr lang="ru-RU" sz="1400" dirty="0">
                <a:solidFill>
                  <a:srgbClr val="002060"/>
                </a:solidFill>
                <a:latin typeface="Times New Roman" panose="02020603050405020304" pitchFamily="18" charset="0"/>
                <a:cs typeface="Times New Roman" panose="02020603050405020304" pitchFamily="18" charset="0"/>
              </a:rPr>
              <a:t>областных и всероссийских соревнованиях</a:t>
            </a:r>
            <a:r>
              <a:rPr lang="ru-RU" sz="1400" dirty="0" smtClean="0">
                <a:solidFill>
                  <a:srgbClr val="002060"/>
                </a:solidFill>
                <a:latin typeface="Times New Roman" panose="02020603050405020304" pitchFamily="18" charset="0"/>
                <a:cs typeface="Times New Roman" panose="02020603050405020304" pitchFamily="18" charset="0"/>
              </a:rPr>
              <a:t>.</a:t>
            </a:r>
          </a:p>
          <a:p>
            <a:pPr algn="just"/>
            <a:endParaRPr lang="ru-RU" sz="1400" dirty="0" smtClean="0">
              <a:solidFill>
                <a:srgbClr val="002060"/>
              </a:solidFill>
              <a:latin typeface="Times New Roman" panose="02020603050405020304" pitchFamily="18" charset="0"/>
              <a:cs typeface="Times New Roman" panose="02020603050405020304" pitchFamily="18" charset="0"/>
            </a:endParaRPr>
          </a:p>
          <a:p>
            <a:pPr algn="just"/>
            <a:r>
              <a:rPr lang="ru-RU" sz="1400" dirty="0" smtClean="0">
                <a:solidFill>
                  <a:srgbClr val="002060"/>
                </a:solidFill>
                <a:latin typeface="Times New Roman" panose="02020603050405020304" pitchFamily="18" charset="0"/>
                <a:cs typeface="Times New Roman" panose="02020603050405020304" pitchFamily="18" charset="0"/>
              </a:rPr>
              <a:t>В рамках муниципальной программы услугу оказывают: </a:t>
            </a:r>
          </a:p>
          <a:p>
            <a:pPr algn="just"/>
            <a:r>
              <a:rPr lang="ru-RU" sz="1400" dirty="0">
                <a:solidFill>
                  <a:srgbClr val="002060"/>
                </a:solidFill>
                <a:latin typeface="Times New Roman" pitchFamily="18" charset="0"/>
                <a:cs typeface="Times New Roman" pitchFamily="18" charset="0"/>
              </a:rPr>
              <a:t>МАУ ДО "СШ "ФОК "ЖЕМЧУЖИНА" </a:t>
            </a:r>
            <a:r>
              <a:rPr lang="ru-RU" sz="1400" dirty="0" smtClean="0">
                <a:solidFill>
                  <a:srgbClr val="002060"/>
                </a:solidFill>
                <a:latin typeface="Times New Roman" pitchFamily="18" charset="0"/>
                <a:cs typeface="Times New Roman" pitchFamily="18" charset="0"/>
              </a:rPr>
              <a:t>в р.п. </a:t>
            </a:r>
            <a:r>
              <a:rPr lang="ru-RU" sz="1400" dirty="0">
                <a:solidFill>
                  <a:srgbClr val="002060"/>
                </a:solidFill>
                <a:latin typeface="Times New Roman" pitchFamily="18" charset="0"/>
                <a:cs typeface="Times New Roman" pitchFamily="18" charset="0"/>
              </a:rPr>
              <a:t>Ш</a:t>
            </a:r>
            <a:r>
              <a:rPr lang="ru-RU" sz="1400" dirty="0" smtClean="0">
                <a:solidFill>
                  <a:srgbClr val="002060"/>
                </a:solidFill>
                <a:latin typeface="Times New Roman" pitchFamily="18" charset="0"/>
                <a:cs typeface="Times New Roman" pitchFamily="18" charset="0"/>
              </a:rPr>
              <a:t>аранга НО</a:t>
            </a:r>
            <a:r>
              <a:rPr lang="en-US" sz="1400" dirty="0" smtClean="0">
                <a:solidFill>
                  <a:srgbClr val="002060"/>
                </a:solidFill>
                <a:latin typeface="Times New Roman" pitchFamily="18" charset="0"/>
                <a:cs typeface="Times New Roman" pitchFamily="18" charset="0"/>
              </a:rPr>
              <a:t>”</a:t>
            </a:r>
            <a:r>
              <a:rPr lang="ru-RU" sz="1400" dirty="0" smtClean="0">
                <a:solidFill>
                  <a:srgbClr val="002060"/>
                </a:solidFill>
                <a:latin typeface="Times New Roman" pitchFamily="18" charset="0"/>
                <a:cs typeface="Times New Roman" pitchFamily="18" charset="0"/>
              </a:rPr>
              <a:t>;</a:t>
            </a:r>
          </a:p>
          <a:p>
            <a:pPr algn="just"/>
            <a:r>
              <a:rPr lang="ru-RU" sz="1400" dirty="0">
                <a:solidFill>
                  <a:srgbClr val="002060"/>
                </a:solidFill>
                <a:latin typeface="Times New Roman" panose="02020603050405020304" pitchFamily="18" charset="0"/>
                <a:cs typeface="Times New Roman" panose="02020603050405020304" pitchFamily="18" charset="0"/>
              </a:rPr>
              <a:t>Сектор по физической культуре и </a:t>
            </a:r>
            <a:r>
              <a:rPr lang="ru-RU" sz="1400" dirty="0" smtClean="0">
                <a:solidFill>
                  <a:srgbClr val="002060"/>
                </a:solidFill>
                <a:latin typeface="Times New Roman" panose="02020603050405020304" pitchFamily="18" charset="0"/>
                <a:cs typeface="Times New Roman" panose="02020603050405020304" pitchFamily="18" charset="0"/>
              </a:rPr>
              <a:t>спорту.</a:t>
            </a:r>
            <a:endParaRPr lang="ru-RU" sz="1400" dirty="0">
              <a:solidFill>
                <a:srgbClr val="002060"/>
              </a:solidFill>
              <a:latin typeface="Times New Roman" pitchFamily="18" charset="0"/>
              <a:cs typeface="Times New Roman" pitchFamily="18" charset="0"/>
            </a:endParaRPr>
          </a:p>
        </p:txBody>
      </p:sp>
      <p:sp>
        <p:nvSpPr>
          <p:cNvPr id="3" name="TextBox 2"/>
          <p:cNvSpPr txBox="1"/>
          <p:nvPr/>
        </p:nvSpPr>
        <p:spPr>
          <a:xfrm>
            <a:off x="0" y="179388"/>
            <a:ext cx="7668344"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1083282192"/>
              </p:ext>
            </p:extLst>
          </p:nvPr>
        </p:nvGraphicFramePr>
        <p:xfrm>
          <a:off x="1547664" y="3272336"/>
          <a:ext cx="6048672" cy="3181000"/>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48</a:t>
            </a:fld>
            <a:endParaRPr lang="ru-RU" dirty="0">
              <a:solidFill>
                <a:srgbClr val="C6E7FC">
                  <a:lumMod val="50000"/>
                </a:srgbClr>
              </a:solidFill>
            </a:endParaRPr>
          </a:p>
        </p:txBody>
      </p:sp>
    </p:spTree>
    <p:extLst>
      <p:ext uri="{BB962C8B-B14F-4D97-AF65-F5344CB8AC3E}">
        <p14:creationId xmlns:p14="http://schemas.microsoft.com/office/powerpoint/2010/main" val="353862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17260"/>
            <a:ext cx="7884024" cy="584775"/>
          </a:xfrm>
          <a:prstGeom prst="rect">
            <a:avLst/>
          </a:prstGeom>
          <a:solidFill>
            <a:schemeClr val="accent1">
              <a:lumMod val="60000"/>
              <a:lumOff val="40000"/>
            </a:schemeClr>
          </a:solidFill>
        </p:spPr>
        <p:txBody>
          <a:bodyPr wrap="square" rtlCol="0">
            <a:spAutoFit/>
          </a:bodyPr>
          <a:lstStyle/>
          <a:p>
            <a:pPr algn="ctr"/>
            <a:r>
              <a:rPr lang="ru-RU" sz="1600" b="1" dirty="0">
                <a:solidFill>
                  <a:srgbClr val="002060"/>
                </a:solidFill>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 ШАРАНГСКОГО МУНИЦИПАЛЬНОГО ОКРУГА»</a:t>
            </a:r>
          </a:p>
        </p:txBody>
      </p:sp>
      <p:graphicFrame>
        <p:nvGraphicFramePr>
          <p:cNvPr id="3" name="Таблица 2"/>
          <p:cNvGraphicFramePr>
            <a:graphicFrameLocks noGrp="1"/>
          </p:cNvGraphicFramePr>
          <p:nvPr>
            <p:extLst>
              <p:ext uri="{D42A27DB-BD31-4B8C-83A1-F6EECF244321}">
                <p14:modId xmlns:p14="http://schemas.microsoft.com/office/powerpoint/2010/main" val="2226030665"/>
              </p:ext>
            </p:extLst>
          </p:nvPr>
        </p:nvGraphicFramePr>
        <p:xfrm>
          <a:off x="323528" y="1988840"/>
          <a:ext cx="8424935" cy="4219813"/>
        </p:xfrm>
        <a:graphic>
          <a:graphicData uri="http://schemas.openxmlformats.org/drawingml/2006/table">
            <a:tbl>
              <a:tblPr firstRow="1" bandRow="1">
                <a:tableStyleId>{21E4AEA4-8DFA-4A89-87EB-49C32662AFE0}</a:tableStyleId>
              </a:tblPr>
              <a:tblGrid>
                <a:gridCol w="4608512"/>
                <a:gridCol w="1296144"/>
                <a:gridCol w="1224136"/>
                <a:gridCol w="1296143"/>
              </a:tblGrid>
              <a:tr h="909140">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2027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2028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1014425">
                <a:tc>
                  <a:txBody>
                    <a:bodyPr/>
                    <a:lstStyle/>
                    <a:p>
                      <a:pPr algn="l"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 Шарангского муниципального округа на 2025 - 2029 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70,3</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70,3</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70,3</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765416">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«Развитие физической культуры и массового спорта»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68,2</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68,2</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68,2</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765416">
                <a:tc>
                  <a:txBody>
                    <a:bodyPr/>
                    <a:lstStyle/>
                    <a:p>
                      <a:pPr algn="l"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Подпрограмма «Развитие спорта высших достижений и системы подготовки спортивного резерва»</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0,2</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0,2</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0,2</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765416">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«Обеспечение реализации муниципальной программы»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1,9</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1,9</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1,9</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4" name="Прямоугольник 3"/>
          <p:cNvSpPr/>
          <p:nvPr/>
        </p:nvSpPr>
        <p:spPr>
          <a:xfrm>
            <a:off x="7884024" y="1562308"/>
            <a:ext cx="1008674" cy="276999"/>
          </a:xfrm>
          <a:prstGeom prst="rect">
            <a:avLst/>
          </a:prstGeom>
        </p:spPr>
        <p:txBody>
          <a:bodyPr wrap="none">
            <a:spAutoFit/>
          </a:bodyPr>
          <a:lstStyle/>
          <a:p>
            <a:r>
              <a:rPr lang="ru-RU" sz="1200" dirty="0">
                <a:solidFill>
                  <a:srgbClr val="002060"/>
                </a:solidFill>
                <a:latin typeface="Times New Roman" pitchFamily="18" charset="0"/>
                <a:cs typeface="Times New Roman" pitchFamily="18" charset="0"/>
              </a:rPr>
              <a:t>Млн</a:t>
            </a:r>
            <a:r>
              <a:rPr lang="ru-RU" sz="1200" dirty="0" smtClean="0">
                <a:solidFill>
                  <a:srgbClr val="002060"/>
                </a:solidFill>
                <a:latin typeface="Times New Roman" pitchFamily="18" charset="0"/>
                <a:cs typeface="Times New Roman" pitchFamily="18" charset="0"/>
              </a:rPr>
              <a:t>.</a:t>
            </a:r>
            <a:r>
              <a:rPr lang="en-US" sz="1200" dirty="0" smtClean="0">
                <a:solidFill>
                  <a:srgbClr val="002060"/>
                </a:solidFill>
                <a:latin typeface="Times New Roman" pitchFamily="18" charset="0"/>
                <a:cs typeface="Times New Roman" pitchFamily="18" charset="0"/>
              </a:rPr>
              <a:t> </a:t>
            </a:r>
            <a:r>
              <a:rPr lang="ru-RU" sz="1200" dirty="0" smtClean="0">
                <a:solidFill>
                  <a:srgbClr val="002060"/>
                </a:solidFill>
                <a:latin typeface="Times New Roman" pitchFamily="18" charset="0"/>
                <a:cs typeface="Times New Roman" pitchFamily="18" charset="0"/>
              </a:rPr>
              <a:t>рублей</a:t>
            </a:r>
            <a:endParaRPr lang="ru-RU" sz="1200" dirty="0">
              <a:solidFill>
                <a:srgbClr val="002060"/>
              </a:solidFill>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544A1F6A-164B-43BA-A19E-4AE6BB502A21}" type="slidenum">
              <a:rPr lang="ru-RU" smtClean="0">
                <a:solidFill>
                  <a:srgbClr val="C6E7FC">
                    <a:lumMod val="50000"/>
                  </a:srgbClr>
                </a:solidFill>
              </a:rPr>
              <a:pPr/>
              <a:t>49</a:t>
            </a:fld>
            <a:endParaRPr lang="ru-RU" dirty="0">
              <a:solidFill>
                <a:srgbClr val="C6E7FC">
                  <a:lumMod val="50000"/>
                </a:srgbClr>
              </a:solidFill>
            </a:endParaRPr>
          </a:p>
        </p:txBody>
      </p:sp>
    </p:spTree>
    <p:extLst>
      <p:ext uri="{BB962C8B-B14F-4D97-AF65-F5344CB8AC3E}">
        <p14:creationId xmlns:p14="http://schemas.microsoft.com/office/powerpoint/2010/main" val="247053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403649" y="4941168"/>
            <a:ext cx="7632846" cy="1296144"/>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b="1" dirty="0" smtClean="0">
              <a:solidFill>
                <a:srgbClr val="002060"/>
              </a:solidFill>
              <a:latin typeface="Times New Roman" panose="02020603050405020304" pitchFamily="18" charset="0"/>
              <a:cs typeface="Times New Roman" panose="02020603050405020304" pitchFamily="18" charset="0"/>
            </a:endParaRPr>
          </a:p>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Муниципальный</a:t>
            </a:r>
            <a:r>
              <a:rPr lang="ru-RU" sz="1600" dirty="0">
                <a:solidFill>
                  <a:srgbClr val="002060"/>
                </a:solidFill>
                <a:latin typeface="Times New Roman" panose="02020603050405020304" pitchFamily="18" charset="0"/>
                <a:cs typeface="Times New Roman" panose="02020603050405020304" pitchFamily="18" charset="0"/>
              </a:rPr>
              <a:t> </a:t>
            </a:r>
            <a:r>
              <a:rPr lang="ru-RU" sz="1600" b="1" dirty="0">
                <a:solidFill>
                  <a:srgbClr val="002060"/>
                </a:solidFill>
                <a:latin typeface="Times New Roman" panose="02020603050405020304" pitchFamily="18" charset="0"/>
                <a:cs typeface="Times New Roman" panose="02020603050405020304" pitchFamily="18" charset="0"/>
              </a:rPr>
              <a:t>долг</a:t>
            </a:r>
            <a:r>
              <a:rPr lang="ru-RU" sz="1600" dirty="0">
                <a:solidFill>
                  <a:srgbClr val="002060"/>
                </a:solidFill>
                <a:latin typeface="Times New Roman" panose="02020603050405020304" pitchFamily="18" charset="0"/>
                <a:cs typeface="Times New Roman" panose="02020603050405020304" pitchFamily="18" charset="0"/>
              </a:rPr>
              <a:t> – общий объем долговых и других обязательств органа местного самоуправления перед юридическими и физическими лицами, возникший из муниципальных заимствований, принятых на себя органом местного самоуправления поручительств и гарантий, а также обязательств третьих </a:t>
            </a:r>
            <a:r>
              <a:rPr lang="ru-RU" sz="1600" dirty="0" smtClean="0">
                <a:solidFill>
                  <a:srgbClr val="002060"/>
                </a:solidFill>
                <a:latin typeface="Times New Roman" panose="02020603050405020304" pitchFamily="18" charset="0"/>
                <a:cs typeface="Times New Roman" panose="02020603050405020304" pitchFamily="18" charset="0"/>
              </a:rPr>
              <a:t>лиц</a:t>
            </a:r>
            <a:endParaRPr lang="ru-RU" sz="1600" dirty="0">
              <a:solidFill>
                <a:srgbClr val="002060"/>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467544" y="4170784"/>
            <a:ext cx="8079573" cy="9144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b="1" dirty="0" smtClean="0">
              <a:solidFill>
                <a:srgbClr val="002060"/>
              </a:solidFill>
              <a:latin typeface="Times New Roman" panose="02020603050405020304" pitchFamily="18" charset="0"/>
              <a:cs typeface="Times New Roman" panose="02020603050405020304" pitchFamily="18" charset="0"/>
            </a:endParaRPr>
          </a:p>
          <a:p>
            <a:pPr algn="ctr"/>
            <a:r>
              <a:rPr lang="ru-RU" sz="1600" b="1" dirty="0" smtClean="0">
                <a:solidFill>
                  <a:srgbClr val="002060"/>
                </a:solidFill>
                <a:latin typeface="Times New Roman" panose="02020603050405020304" pitchFamily="18" charset="0"/>
                <a:cs typeface="Times New Roman" panose="02020603050405020304" pitchFamily="18" charset="0"/>
              </a:rPr>
              <a:t>Профицит </a:t>
            </a:r>
            <a:r>
              <a:rPr lang="ru-RU" sz="1600" b="1" dirty="0">
                <a:solidFill>
                  <a:srgbClr val="002060"/>
                </a:solidFill>
                <a:latin typeface="Times New Roman" panose="02020603050405020304" pitchFamily="18" charset="0"/>
                <a:cs typeface="Times New Roman" panose="02020603050405020304" pitchFamily="18" charset="0"/>
              </a:rPr>
              <a:t>бюджета</a:t>
            </a:r>
            <a:r>
              <a:rPr lang="ru-RU" sz="1600" dirty="0">
                <a:solidFill>
                  <a:srgbClr val="002060"/>
                </a:solidFill>
                <a:latin typeface="Times New Roman" panose="02020603050405020304" pitchFamily="18" charset="0"/>
                <a:cs typeface="Times New Roman" panose="02020603050405020304" pitchFamily="18" charset="0"/>
              </a:rPr>
              <a:t> — это положительное сальдо, превышение доходов бюджета над его расходами</a:t>
            </a:r>
          </a:p>
          <a:p>
            <a:pPr algn="ctr"/>
            <a:endParaRPr lang="ru-RU" dirty="0"/>
          </a:p>
        </p:txBody>
      </p:sp>
      <p:sp>
        <p:nvSpPr>
          <p:cNvPr id="11" name="Прямоугольник 10"/>
          <p:cNvSpPr/>
          <p:nvPr/>
        </p:nvSpPr>
        <p:spPr>
          <a:xfrm>
            <a:off x="1403648" y="3403848"/>
            <a:ext cx="7560839" cy="914400"/>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solidFill>
                <a:srgbClr val="002060"/>
              </a:solidFill>
              <a:latin typeface="Times New Roman" panose="02020603050405020304" pitchFamily="18" charset="0"/>
              <a:cs typeface="Times New Roman" panose="02020603050405020304" pitchFamily="18" charset="0"/>
            </a:endParaRPr>
          </a:p>
          <a:p>
            <a:pPr algn="ctr"/>
            <a:r>
              <a:rPr lang="ru-RU" sz="1600" b="1" dirty="0" smtClean="0">
                <a:solidFill>
                  <a:srgbClr val="002060"/>
                </a:solidFill>
                <a:latin typeface="Times New Roman" panose="02020603050405020304" pitchFamily="18" charset="0"/>
                <a:cs typeface="Times New Roman" panose="02020603050405020304" pitchFamily="18" charset="0"/>
              </a:rPr>
              <a:t>Дефицит</a:t>
            </a:r>
            <a:r>
              <a:rPr lang="ru-RU" sz="1600" b="1" dirty="0">
                <a:solidFill>
                  <a:srgbClr val="002060"/>
                </a:solidFill>
                <a:latin typeface="Times New Roman" panose="02020603050405020304" pitchFamily="18" charset="0"/>
                <a:cs typeface="Times New Roman" panose="02020603050405020304" pitchFamily="18" charset="0"/>
              </a:rPr>
              <a:t> бюджета</a:t>
            </a:r>
            <a:r>
              <a:rPr lang="ru-RU" sz="1600" dirty="0">
                <a:solidFill>
                  <a:srgbClr val="002060"/>
                </a:solidFill>
                <a:latin typeface="Times New Roman" panose="02020603050405020304" pitchFamily="18" charset="0"/>
                <a:cs typeface="Times New Roman" panose="02020603050405020304" pitchFamily="18" charset="0"/>
              </a:rPr>
              <a:t> — это превышение расходов бюджета над его </a:t>
            </a:r>
            <a:r>
              <a:rPr lang="ru-RU" sz="1600" dirty="0" smtClean="0">
                <a:solidFill>
                  <a:srgbClr val="002060"/>
                </a:solidFill>
                <a:latin typeface="Times New Roman" panose="02020603050405020304" pitchFamily="18" charset="0"/>
                <a:cs typeface="Times New Roman" panose="02020603050405020304" pitchFamily="18" charset="0"/>
              </a:rPr>
              <a:t>доходами</a:t>
            </a:r>
            <a:endParaRPr lang="ru-RU" sz="1600"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67544" y="2636912"/>
            <a:ext cx="7128792" cy="1224136"/>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600" dirty="0">
              <a:solidFill>
                <a:srgbClr val="002060"/>
              </a:solidFill>
              <a:latin typeface="Times New Roman" panose="02020603050405020304" pitchFamily="18" charset="0"/>
              <a:cs typeface="Times New Roman" panose="02020603050405020304" pitchFamily="18" charset="0"/>
            </a:endParaRPr>
          </a:p>
          <a:p>
            <a:pPr algn="just"/>
            <a:r>
              <a:rPr lang="ru-RU" sz="1600" b="1" dirty="0" smtClean="0">
                <a:solidFill>
                  <a:srgbClr val="002060"/>
                </a:solidFill>
                <a:latin typeface="Times New Roman" panose="02020603050405020304" pitchFamily="18" charset="0"/>
                <a:cs typeface="Times New Roman" panose="02020603050405020304" pitchFamily="18" charset="0"/>
              </a:rPr>
              <a:t>Расходы </a:t>
            </a:r>
            <a:r>
              <a:rPr lang="ru-RU" sz="1600" b="1" dirty="0">
                <a:solidFill>
                  <a:srgbClr val="002060"/>
                </a:solidFill>
                <a:latin typeface="Times New Roman" panose="02020603050405020304" pitchFamily="18" charset="0"/>
                <a:cs typeface="Times New Roman" panose="02020603050405020304" pitchFamily="18" charset="0"/>
              </a:rPr>
              <a:t>бюджета </a:t>
            </a:r>
            <a:r>
              <a:rPr lang="ru-RU" sz="1600" dirty="0">
                <a:solidFill>
                  <a:srgbClr val="002060"/>
                </a:solidFill>
                <a:latin typeface="Times New Roman" panose="02020603050405020304" pitchFamily="18" charset="0"/>
                <a:cs typeface="Times New Roman" panose="02020603050405020304" pitchFamily="18" charset="0"/>
              </a:rPr>
              <a:t>– выплачиваемые из бюджета денежные средства, за исключением средств, являющихся в соответствии с Бюджетным кодексом Российской Федерации источниками финансирования дефицита</a:t>
            </a:r>
          </a:p>
        </p:txBody>
      </p:sp>
      <p:sp>
        <p:nvSpPr>
          <p:cNvPr id="5" name="TextBox 4"/>
          <p:cNvSpPr txBox="1"/>
          <p:nvPr/>
        </p:nvSpPr>
        <p:spPr>
          <a:xfrm>
            <a:off x="1403648" y="1317541"/>
            <a:ext cx="7632848" cy="1569660"/>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pPr algn="just"/>
            <a:endParaRPr lang="ru-RU" sz="1600" b="1" dirty="0" smtClean="0">
              <a:latin typeface="Times New Roman" panose="02020603050405020304" pitchFamily="18" charset="0"/>
              <a:cs typeface="Times New Roman" panose="02020603050405020304" pitchFamily="18" charset="0"/>
            </a:endParaRPr>
          </a:p>
          <a:p>
            <a:pPr algn="just"/>
            <a:endParaRPr lang="ru-RU" sz="1600" b="1" dirty="0" smtClean="0">
              <a:latin typeface="Times New Roman" panose="02020603050405020304" pitchFamily="18" charset="0"/>
              <a:cs typeface="Times New Roman" panose="02020603050405020304" pitchFamily="18" charset="0"/>
            </a:endParaRPr>
          </a:p>
          <a:p>
            <a:pPr algn="just"/>
            <a:r>
              <a:rPr lang="ru-RU" sz="1600" b="1" dirty="0" smtClean="0">
                <a:solidFill>
                  <a:srgbClr val="002060"/>
                </a:solidFill>
                <a:latin typeface="Times New Roman" panose="02020603050405020304" pitchFamily="18" charset="0"/>
                <a:cs typeface="Times New Roman" panose="02020603050405020304" pitchFamily="18" charset="0"/>
              </a:rPr>
              <a:t>Доходы </a:t>
            </a:r>
            <a:r>
              <a:rPr lang="ru-RU" sz="1600" b="1" dirty="0">
                <a:solidFill>
                  <a:srgbClr val="002060"/>
                </a:solidFill>
                <a:latin typeface="Times New Roman" panose="02020603050405020304" pitchFamily="18" charset="0"/>
                <a:cs typeface="Times New Roman" panose="02020603050405020304" pitchFamily="18" charset="0"/>
              </a:rPr>
              <a:t>бюджета </a:t>
            </a:r>
            <a:r>
              <a:rPr lang="ru-RU" sz="1600" dirty="0">
                <a:solidFill>
                  <a:srgbClr val="002060"/>
                </a:solidFill>
                <a:latin typeface="Times New Roman" panose="02020603050405020304" pitchFamily="18" charset="0"/>
                <a:cs typeface="Times New Roman" panose="02020603050405020304" pitchFamily="18" charset="0"/>
              </a:rPr>
              <a:t>– поступающие в бюджет денежные средства, за исключением средств, являющихся в соответствии с Бюджетным кодексом Российской Федерации источниками финансирования дефицита бюджета. К доходам бюджетов относятся налоговые доходы, неналоговые доходы и безвозмездные </a:t>
            </a:r>
            <a:r>
              <a:rPr lang="ru-RU" sz="1600" dirty="0" smtClean="0">
                <a:solidFill>
                  <a:srgbClr val="002060"/>
                </a:solidFill>
                <a:latin typeface="Times New Roman" panose="02020603050405020304" pitchFamily="18" charset="0"/>
                <a:cs typeface="Times New Roman" panose="02020603050405020304" pitchFamily="18" charset="0"/>
              </a:rPr>
              <a:t>поступления </a:t>
            </a:r>
            <a:endParaRPr lang="ru-RU" sz="1600"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67544" y="358948"/>
            <a:ext cx="5473122" cy="1323439"/>
          </a:xfrm>
          <a:prstGeom prst="rect">
            <a:avLst/>
          </a:prstGeom>
          <a:solidFill>
            <a:schemeClr val="accent1">
              <a:lumMod val="40000"/>
              <a:lumOff val="60000"/>
            </a:schemeClr>
          </a:solidFill>
          <a:ln>
            <a:solidFill>
              <a:schemeClr val="accent1">
                <a:lumMod val="40000"/>
                <a:lumOff val="60000"/>
              </a:schemeClr>
            </a:solidFill>
          </a:ln>
          <a:effectLst/>
        </p:spPr>
        <p:txBody>
          <a:bodyPr wrap="square" rtlCol="0">
            <a:spAutoFit/>
          </a:bodyPr>
          <a:lstStyle/>
          <a:p>
            <a:pPr algn="just"/>
            <a:endParaRPr lang="ru-RU" sz="1600" b="1" dirty="0" smtClean="0">
              <a:solidFill>
                <a:srgbClr val="002060"/>
              </a:solidFill>
              <a:latin typeface="Times New Roman" panose="02020603050405020304" pitchFamily="18" charset="0"/>
              <a:cs typeface="Times New Roman" panose="02020603050405020304" pitchFamily="18" charset="0"/>
            </a:endParaRPr>
          </a:p>
          <a:p>
            <a:pPr algn="just"/>
            <a:r>
              <a:rPr lang="ru-RU" sz="1600" b="1" dirty="0" smtClean="0">
                <a:solidFill>
                  <a:srgbClr val="002060"/>
                </a:solidFill>
                <a:latin typeface="Times New Roman" panose="02020603050405020304" pitchFamily="18" charset="0"/>
                <a:cs typeface="Times New Roman" panose="02020603050405020304" pitchFamily="18" charset="0"/>
              </a:rPr>
              <a:t>Бюджет </a:t>
            </a:r>
            <a:r>
              <a:rPr lang="ru-RU" sz="1600" b="1" dirty="0">
                <a:solidFill>
                  <a:srgbClr val="002060"/>
                </a:solidFill>
                <a:latin typeface="Times New Roman" panose="02020603050405020304" pitchFamily="18" charset="0"/>
                <a:cs typeface="Times New Roman" panose="02020603050405020304" pitchFamily="18" charset="0"/>
              </a:rPr>
              <a:t>муниципального образования </a:t>
            </a:r>
            <a:r>
              <a:rPr lang="ru-RU" sz="1600" dirty="0">
                <a:solidFill>
                  <a:srgbClr val="002060"/>
                </a:solidFill>
                <a:latin typeface="Times New Roman" panose="02020603050405020304" pitchFamily="18" charset="0"/>
                <a:cs typeface="Times New Roman" panose="02020603050405020304" pitchFamily="18" charset="0"/>
              </a:rPr>
              <a:t>– это форма образования и </a:t>
            </a:r>
            <a:r>
              <a:rPr lang="ru-RU" sz="1600" dirty="0" smtClean="0">
                <a:solidFill>
                  <a:srgbClr val="002060"/>
                </a:solidFill>
                <a:latin typeface="Times New Roman" panose="02020603050405020304" pitchFamily="18" charset="0"/>
                <a:cs typeface="Times New Roman" panose="02020603050405020304" pitchFamily="18" charset="0"/>
              </a:rPr>
              <a:t>расходования</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smtClean="0">
                <a:solidFill>
                  <a:srgbClr val="002060"/>
                </a:solidFill>
                <a:latin typeface="Times New Roman" panose="02020603050405020304" pitchFamily="18" charset="0"/>
                <a:cs typeface="Times New Roman" panose="02020603050405020304" pitchFamily="18" charset="0"/>
              </a:rPr>
              <a:t>денежных </a:t>
            </a:r>
            <a:r>
              <a:rPr lang="ru-RU" sz="1600" dirty="0">
                <a:solidFill>
                  <a:srgbClr val="002060"/>
                </a:solidFill>
                <a:latin typeface="Times New Roman" panose="02020603050405020304" pitchFamily="18" charset="0"/>
                <a:cs typeface="Times New Roman" panose="02020603050405020304" pitchFamily="18" charset="0"/>
              </a:rPr>
              <a:t>средств, предназначенных для обеспечения задач и функций, отнесенных к предметам ведения местного </a:t>
            </a:r>
            <a:r>
              <a:rPr lang="ru-RU" sz="1600" dirty="0" smtClean="0">
                <a:solidFill>
                  <a:srgbClr val="002060"/>
                </a:solidFill>
                <a:latin typeface="Times New Roman" panose="02020603050405020304" pitchFamily="18" charset="0"/>
                <a:cs typeface="Times New Roman" panose="02020603050405020304" pitchFamily="18" charset="0"/>
              </a:rPr>
              <a:t>самоуправления</a:t>
            </a:r>
            <a:endParaRPr lang="ru-RU" sz="16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190592"/>
            <a:ext cx="4096322" cy="400110"/>
          </a:xfrm>
          <a:prstGeom prst="rect">
            <a:avLst/>
          </a:prstGeom>
          <a:solidFill>
            <a:schemeClr val="accent1">
              <a:lumMod val="60000"/>
              <a:lumOff val="40000"/>
            </a:schemeClr>
          </a:solidFill>
          <a:ln>
            <a:solidFill>
              <a:schemeClr val="accent1">
                <a:lumMod val="60000"/>
                <a:lumOff val="40000"/>
              </a:schemeClr>
            </a:solidFill>
          </a:ln>
          <a:effectLst/>
        </p:spPr>
        <p:txBody>
          <a:bodyPr wrap="square" rtlCol="0">
            <a:spAutoFit/>
          </a:bodyPr>
          <a:lstStyle/>
          <a:p>
            <a:pPr algn="ctr"/>
            <a:r>
              <a:rPr lang="ru-RU" sz="2000" b="1" dirty="0" smtClean="0">
                <a:solidFill>
                  <a:srgbClr val="002060"/>
                </a:solidFill>
                <a:latin typeface="Times New Roman" panose="02020603050405020304" pitchFamily="18" charset="0"/>
                <a:cs typeface="Times New Roman" panose="02020603050405020304" pitchFamily="18" charset="0"/>
              </a:rPr>
              <a:t>Глоссарий</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5</a:t>
            </a:fld>
            <a:endParaRPr lang="ru-RU" dirty="0">
              <a:solidFill>
                <a:srgbClr val="C6E7FC">
                  <a:lumMod val="50000"/>
                </a:srgbClr>
              </a:solidFill>
            </a:endParaRPr>
          </a:p>
        </p:txBody>
      </p:sp>
    </p:spTree>
    <p:extLst>
      <p:ext uri="{BB962C8B-B14F-4D97-AF65-F5344CB8AC3E}">
        <p14:creationId xmlns:p14="http://schemas.microsoft.com/office/powerpoint/2010/main" val="24008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449149"/>
            <a:ext cx="8442192" cy="2246769"/>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2026-2030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администрация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r>
              <a:rPr lang="ru-RU" sz="1400" b="1" u="sng" dirty="0" smtClean="0">
                <a:solidFill>
                  <a:srgbClr val="002060"/>
                </a:solidFill>
                <a:latin typeface="Times New Roman" panose="02020603050405020304" pitchFamily="18" charset="0"/>
                <a:cs typeface="Times New Roman" panose="02020603050405020304" pitchFamily="18" charset="0"/>
              </a:rPr>
              <a:t>Цель:</a:t>
            </a:r>
          </a:p>
          <a:p>
            <a:pPr marL="285750" indent="-285750" algn="just">
              <a:buFontTx/>
              <a:buChar char="-"/>
            </a:pPr>
            <a:r>
              <a:rPr lang="ru-RU" sz="1400" dirty="0" smtClean="0">
                <a:solidFill>
                  <a:srgbClr val="002060"/>
                </a:solidFill>
                <a:latin typeface="Times New Roman"/>
                <a:ea typeface="Times New Roman"/>
              </a:rPr>
              <a:t>развитие </a:t>
            </a:r>
            <a:r>
              <a:rPr lang="ru-RU" sz="1400" dirty="0">
                <a:solidFill>
                  <a:srgbClr val="002060"/>
                </a:solidFill>
                <a:latin typeface="Times New Roman"/>
                <a:ea typeface="Times New Roman"/>
              </a:rPr>
              <a:t>производственно-финансовой деятельности организаций агропромышленного комплекса Шарангского муниципального </a:t>
            </a:r>
            <a:r>
              <a:rPr lang="ru-RU" sz="1400" dirty="0" smtClean="0">
                <a:solidFill>
                  <a:srgbClr val="002060"/>
                </a:solidFill>
                <a:latin typeface="Times New Roman"/>
                <a:ea typeface="Times New Roman"/>
              </a:rPr>
              <a:t>округа;</a:t>
            </a:r>
          </a:p>
          <a:p>
            <a:pPr marL="285750" indent="-285750" algn="just">
              <a:buFontTx/>
              <a:buChar char="-"/>
            </a:pPr>
            <a:r>
              <a:rPr lang="ru-RU" sz="1400" dirty="0" smtClean="0">
                <a:solidFill>
                  <a:srgbClr val="002060"/>
                </a:solidFill>
                <a:latin typeface="Times New Roman"/>
                <a:ea typeface="Times New Roman"/>
              </a:rPr>
              <a:t>создание </a:t>
            </a:r>
            <a:r>
              <a:rPr lang="ru-RU" sz="1400" dirty="0">
                <a:solidFill>
                  <a:srgbClr val="002060"/>
                </a:solidFill>
                <a:latin typeface="Times New Roman"/>
                <a:ea typeface="Times New Roman"/>
              </a:rPr>
              <a:t>условий для устойчивого развития сельских </a:t>
            </a:r>
            <a:r>
              <a:rPr lang="ru-RU" sz="1400" dirty="0" smtClean="0">
                <a:solidFill>
                  <a:srgbClr val="002060"/>
                </a:solidFill>
                <a:latin typeface="Times New Roman"/>
                <a:ea typeface="Times New Roman"/>
              </a:rPr>
              <a:t>территорий;</a:t>
            </a:r>
            <a:endParaRPr lang="ru-RU" sz="1050" dirty="0" smtClean="0">
              <a:solidFill>
                <a:srgbClr val="002060"/>
              </a:solidFill>
              <a:latin typeface="Times New Roman"/>
              <a:ea typeface="Times New Roman"/>
            </a:endParaRPr>
          </a:p>
          <a:p>
            <a:pPr marL="285750" indent="-285750" algn="just">
              <a:buFontTx/>
              <a:buChar char="-"/>
            </a:pPr>
            <a:r>
              <a:rPr lang="ru-RU" sz="1400" kern="0" dirty="0" smtClean="0">
                <a:solidFill>
                  <a:srgbClr val="002060"/>
                </a:solidFill>
                <a:latin typeface="Times New Roman"/>
                <a:ea typeface="Times New Roman"/>
              </a:rPr>
              <a:t>обеспечение </a:t>
            </a:r>
            <a:r>
              <a:rPr lang="ru-RU" sz="1400" kern="0" dirty="0">
                <a:solidFill>
                  <a:srgbClr val="002060"/>
                </a:solidFill>
                <a:latin typeface="Times New Roman"/>
                <a:ea typeface="Times New Roman"/>
              </a:rPr>
              <a:t>создания условий для реализации </a:t>
            </a:r>
            <a:r>
              <a:rPr lang="ru-RU" sz="1400" kern="0" dirty="0" smtClean="0">
                <a:solidFill>
                  <a:srgbClr val="002060"/>
                </a:solidFill>
                <a:latin typeface="Times New Roman"/>
                <a:ea typeface="Times New Roman"/>
              </a:rPr>
              <a:t>муниципальной программы.</a:t>
            </a:r>
            <a:endParaRPr lang="ru-RU" sz="1400" b="1" u="sng" dirty="0" smtClean="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179388"/>
            <a:ext cx="8028384"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«РАЗВИТИЕ АГРОПРОМЫШЛЕННОГО КОМПЛЕКСА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2282090852"/>
              </p:ext>
            </p:extLst>
          </p:nvPr>
        </p:nvGraphicFramePr>
        <p:xfrm>
          <a:off x="1691680" y="3068960"/>
          <a:ext cx="5883688"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50</a:t>
            </a:fld>
            <a:endParaRPr lang="ru-RU" dirty="0">
              <a:solidFill>
                <a:srgbClr val="C6E7FC">
                  <a:lumMod val="50000"/>
                </a:srgbClr>
              </a:solidFill>
            </a:endParaRPr>
          </a:p>
        </p:txBody>
      </p:sp>
    </p:spTree>
    <p:extLst>
      <p:ext uri="{BB962C8B-B14F-4D97-AF65-F5344CB8AC3E}">
        <p14:creationId xmlns:p14="http://schemas.microsoft.com/office/powerpoint/2010/main" val="266418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8" y="311080"/>
            <a:ext cx="7524328" cy="584775"/>
          </a:xfrm>
          <a:prstGeom prst="rect">
            <a:avLst/>
          </a:prstGeom>
          <a:solidFill>
            <a:schemeClr val="accent1">
              <a:lumMod val="60000"/>
              <a:lumOff val="40000"/>
            </a:schemeClr>
          </a:solidFill>
        </p:spPr>
        <p:txBody>
          <a:bodyPr wrap="square" rtlCol="0">
            <a:spAutoFit/>
          </a:bodyPr>
          <a:lstStyle/>
          <a:p>
            <a:pPr algn="ctr"/>
            <a:r>
              <a:rPr lang="ru-RU" sz="1600" b="1" dirty="0">
                <a:solidFill>
                  <a:srgbClr val="002060"/>
                </a:solidFill>
                <a:latin typeface="Times New Roman" panose="02020603050405020304" pitchFamily="18" charset="0"/>
                <a:cs typeface="Times New Roman" panose="02020603050405020304" pitchFamily="18" charset="0"/>
              </a:rPr>
              <a:t>МУНИЦИПАЛЬНАЯ ПРОГРАММА «РАЗВИТИЕ АГРОПРОМЫШЛЕННОГО КОМПЛЕКСА  ШАРАНГСКОГО МУНИЦИПАЛЬНОГО ОКРУГА»</a:t>
            </a:r>
          </a:p>
        </p:txBody>
      </p:sp>
      <p:graphicFrame>
        <p:nvGraphicFramePr>
          <p:cNvPr id="3" name="Таблица 2"/>
          <p:cNvGraphicFramePr>
            <a:graphicFrameLocks noGrp="1"/>
          </p:cNvGraphicFramePr>
          <p:nvPr>
            <p:extLst>
              <p:ext uri="{D42A27DB-BD31-4B8C-83A1-F6EECF244321}">
                <p14:modId xmlns:p14="http://schemas.microsoft.com/office/powerpoint/2010/main" val="2056845207"/>
              </p:ext>
            </p:extLst>
          </p:nvPr>
        </p:nvGraphicFramePr>
        <p:xfrm>
          <a:off x="395535" y="1628800"/>
          <a:ext cx="8424937" cy="3600400"/>
        </p:xfrm>
        <a:graphic>
          <a:graphicData uri="http://schemas.openxmlformats.org/drawingml/2006/table">
            <a:tbl>
              <a:tblPr firstRow="1" bandRow="1">
                <a:tableStyleId>{21E4AEA4-8DFA-4A89-87EB-49C32662AFE0}</a:tableStyleId>
              </a:tblPr>
              <a:tblGrid>
                <a:gridCol w="4803692"/>
                <a:gridCol w="1256350"/>
                <a:gridCol w="1186932"/>
                <a:gridCol w="1177963"/>
              </a:tblGrid>
              <a:tr h="1090463">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2027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2028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945250">
                <a:tc>
                  <a:txBody>
                    <a:bodyPr/>
                    <a:lstStyle/>
                    <a:p>
                      <a:pPr algn="l"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«Развитие агропромышленного комплекса Шарангского муниципального округа Нижегородской области»</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8,2</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8,2</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8,2</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1024686">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«Развитие сельского хозяйства, пищевой и перерабатывающей промышленности Шарангского муниципального округа Нижегородской области»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1,0</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1,0</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1,0</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540001">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Подпрограмма «Обеспечение реализации муниципальной программы»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7,2</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7,2</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7,2</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4" name="Прямоугольник 3"/>
          <p:cNvSpPr/>
          <p:nvPr/>
        </p:nvSpPr>
        <p:spPr>
          <a:xfrm>
            <a:off x="7884024" y="1034354"/>
            <a:ext cx="1008674" cy="276999"/>
          </a:xfrm>
          <a:prstGeom prst="rect">
            <a:avLst/>
          </a:prstGeom>
        </p:spPr>
        <p:txBody>
          <a:bodyPr wrap="none">
            <a:spAutoFit/>
          </a:bodyPr>
          <a:lstStyle/>
          <a:p>
            <a:r>
              <a:rPr lang="ru-RU" sz="1200" dirty="0">
                <a:solidFill>
                  <a:srgbClr val="002060"/>
                </a:solidFill>
                <a:latin typeface="Times New Roman" pitchFamily="18" charset="0"/>
                <a:cs typeface="Times New Roman" pitchFamily="18" charset="0"/>
              </a:rPr>
              <a:t>Млн</a:t>
            </a:r>
            <a:r>
              <a:rPr lang="ru-RU" sz="1200" dirty="0" smtClean="0">
                <a:solidFill>
                  <a:srgbClr val="002060"/>
                </a:solidFill>
                <a:latin typeface="Times New Roman" pitchFamily="18" charset="0"/>
                <a:cs typeface="Times New Roman" pitchFamily="18" charset="0"/>
              </a:rPr>
              <a:t>.</a:t>
            </a:r>
            <a:r>
              <a:rPr lang="en-US" sz="1200" dirty="0" smtClean="0">
                <a:solidFill>
                  <a:srgbClr val="002060"/>
                </a:solidFill>
                <a:latin typeface="Times New Roman" pitchFamily="18" charset="0"/>
                <a:cs typeface="Times New Roman" pitchFamily="18" charset="0"/>
              </a:rPr>
              <a:t> </a:t>
            </a:r>
            <a:r>
              <a:rPr lang="ru-RU" sz="1200" dirty="0" smtClean="0">
                <a:solidFill>
                  <a:srgbClr val="002060"/>
                </a:solidFill>
                <a:latin typeface="Times New Roman" pitchFamily="18" charset="0"/>
                <a:cs typeface="Times New Roman" pitchFamily="18" charset="0"/>
              </a:rPr>
              <a:t>рублей</a:t>
            </a:r>
            <a:endParaRPr lang="ru-RU" sz="1200" dirty="0">
              <a:solidFill>
                <a:srgbClr val="002060"/>
              </a:solidFill>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544A1F6A-164B-43BA-A19E-4AE6BB502A21}" type="slidenum">
              <a:rPr lang="ru-RU" smtClean="0">
                <a:solidFill>
                  <a:srgbClr val="C6E7FC">
                    <a:lumMod val="50000"/>
                  </a:srgbClr>
                </a:solidFill>
              </a:rPr>
              <a:pPr/>
              <a:t>51</a:t>
            </a:fld>
            <a:endParaRPr lang="ru-RU" dirty="0">
              <a:solidFill>
                <a:srgbClr val="C6E7FC">
                  <a:lumMod val="50000"/>
                </a:srgbClr>
              </a:solidFill>
            </a:endParaRPr>
          </a:p>
        </p:txBody>
      </p:sp>
    </p:spTree>
    <p:extLst>
      <p:ext uri="{BB962C8B-B14F-4D97-AF65-F5344CB8AC3E}">
        <p14:creationId xmlns:p14="http://schemas.microsoft.com/office/powerpoint/2010/main" val="104171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4595" y="430143"/>
            <a:ext cx="8442192" cy="2923877"/>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2026-2030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администрация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Цель:</a:t>
            </a:r>
            <a:r>
              <a:rPr lang="ru-RU" sz="1400" dirty="0" smtClean="0">
                <a:solidFill>
                  <a:srgbClr val="002060"/>
                </a:solidFill>
                <a:latin typeface="Times New Roman" panose="02020603050405020304" pitchFamily="18" charset="0"/>
                <a:cs typeface="Times New Roman" panose="02020603050405020304" pitchFamily="18" charset="0"/>
              </a:rPr>
              <a:t> </a:t>
            </a:r>
          </a:p>
          <a:p>
            <a:pPr marL="285750" indent="-285750" algn="just">
              <a:buFontTx/>
              <a:buChar char="-"/>
            </a:pPr>
            <a:r>
              <a:rPr lang="ru-RU" sz="1400" dirty="0" smtClean="0">
                <a:solidFill>
                  <a:srgbClr val="002060"/>
                </a:solidFill>
                <a:latin typeface="Times New Roman" panose="02020603050405020304" pitchFamily="18" charset="0"/>
                <a:cs typeface="Times New Roman" panose="02020603050405020304" pitchFamily="18" charset="0"/>
              </a:rPr>
              <a:t>п</a:t>
            </a:r>
            <a:r>
              <a:rPr lang="ru-RU" sz="1400" kern="100" dirty="0" smtClean="0">
                <a:solidFill>
                  <a:srgbClr val="002060"/>
                </a:solidFill>
                <a:latin typeface="Times New Roman"/>
                <a:ea typeface="Times New Roman"/>
              </a:rPr>
              <a:t>редупреждение </a:t>
            </a:r>
            <a:r>
              <a:rPr lang="ru-RU" sz="1400" kern="100" dirty="0">
                <a:solidFill>
                  <a:srgbClr val="002060"/>
                </a:solidFill>
                <a:latin typeface="Times New Roman"/>
                <a:ea typeface="Times New Roman"/>
              </a:rPr>
              <a:t>дорожно-транспортных происшествий, сокращение количества лиц, погибших в результате дорожно-транспортных происшествий, сокращение смертности от дорожно-транспортных </a:t>
            </a:r>
            <a:r>
              <a:rPr lang="ru-RU" sz="1400" kern="100" dirty="0" smtClean="0">
                <a:solidFill>
                  <a:srgbClr val="002060"/>
                </a:solidFill>
                <a:latin typeface="Times New Roman"/>
                <a:ea typeface="Times New Roman"/>
              </a:rPr>
              <a:t>происшествий;</a:t>
            </a:r>
          </a:p>
          <a:p>
            <a:pPr marL="285750" indent="-285750" algn="just">
              <a:buFontTx/>
              <a:buChar char="-"/>
            </a:pPr>
            <a:r>
              <a:rPr lang="ru-RU" sz="1600" kern="100" dirty="0" smtClean="0">
                <a:solidFill>
                  <a:srgbClr val="002060"/>
                </a:solidFill>
                <a:latin typeface="Times New Roman"/>
                <a:ea typeface="Times New Roman"/>
              </a:rPr>
              <a:t>с</a:t>
            </a:r>
            <a:r>
              <a:rPr lang="ru-RU" sz="1400" kern="0" dirty="0" smtClean="0">
                <a:solidFill>
                  <a:srgbClr val="002060"/>
                </a:solidFill>
                <a:latin typeface="Times New Roman"/>
                <a:ea typeface="Times New Roman"/>
              </a:rPr>
              <a:t>охранение </a:t>
            </a:r>
            <a:r>
              <a:rPr lang="ru-RU" sz="1400" kern="0" dirty="0">
                <a:solidFill>
                  <a:srgbClr val="002060"/>
                </a:solidFill>
                <a:latin typeface="Times New Roman"/>
                <a:ea typeface="Times New Roman"/>
              </a:rPr>
              <a:t>и восстановление существующей дорожной сети автомобильных </a:t>
            </a:r>
            <a:r>
              <a:rPr lang="ru-RU" sz="1400" kern="0" dirty="0" smtClean="0">
                <a:solidFill>
                  <a:srgbClr val="002060"/>
                </a:solidFill>
                <a:latin typeface="Times New Roman"/>
                <a:ea typeface="Times New Roman"/>
              </a:rPr>
              <a:t>дорог, </a:t>
            </a:r>
            <a:r>
              <a:rPr lang="ru-RU" sz="1400" kern="0" dirty="0">
                <a:solidFill>
                  <a:srgbClr val="002060"/>
                </a:solidFill>
                <a:latin typeface="Times New Roman"/>
                <a:ea typeface="Times New Roman"/>
              </a:rPr>
              <a:t>обеспечение их транспортно-эксплуатационных показателей на уровне, необходимом для удовлетворения потребностей пользователей автомобильных дорог, на основе своевременного и качественного выполнения работ по ремонту и </a:t>
            </a:r>
            <a:r>
              <a:rPr lang="ru-RU" sz="1400" kern="0" dirty="0" smtClean="0">
                <a:solidFill>
                  <a:srgbClr val="002060"/>
                </a:solidFill>
                <a:latin typeface="Times New Roman"/>
                <a:ea typeface="Times New Roman"/>
              </a:rPr>
              <a:t>содержанию.</a:t>
            </a:r>
            <a:endParaRPr lang="ru-RU" sz="1400" dirty="0" smtClean="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282" y="167187"/>
            <a:ext cx="8424936"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«РАЗВИТИЕ ТРАНСПОРТНОЙ СИСТЕМЫ В ШАРАНГСКОМ МУНИЦИПАЛЬНОМ ОКРУГЕ НИЖЕГОРОДСКОЙ ОБЛАСТИ»</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773512393"/>
              </p:ext>
            </p:extLst>
          </p:nvPr>
        </p:nvGraphicFramePr>
        <p:xfrm>
          <a:off x="1331640" y="3501008"/>
          <a:ext cx="6120680" cy="3096344"/>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52</a:t>
            </a:fld>
            <a:endParaRPr lang="ru-RU" dirty="0">
              <a:solidFill>
                <a:srgbClr val="C6E7FC">
                  <a:lumMod val="50000"/>
                </a:srgbClr>
              </a:solidFill>
            </a:endParaRPr>
          </a:p>
        </p:txBody>
      </p:sp>
    </p:spTree>
    <p:extLst>
      <p:ext uri="{BB962C8B-B14F-4D97-AF65-F5344CB8AC3E}">
        <p14:creationId xmlns:p14="http://schemas.microsoft.com/office/powerpoint/2010/main" val="344322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289675733"/>
              </p:ext>
            </p:extLst>
          </p:nvPr>
        </p:nvGraphicFramePr>
        <p:xfrm>
          <a:off x="323527" y="1772816"/>
          <a:ext cx="8280921" cy="4105633"/>
        </p:xfrm>
        <a:graphic>
          <a:graphicData uri="http://schemas.openxmlformats.org/drawingml/2006/table">
            <a:tbl>
              <a:tblPr firstRow="1" bandRow="1">
                <a:tableStyleId>{21E4AEA4-8DFA-4A89-87EB-49C32662AFE0}</a:tableStyleId>
              </a:tblPr>
              <a:tblGrid>
                <a:gridCol w="4864662"/>
                <a:gridCol w="1129216"/>
                <a:gridCol w="1129216"/>
                <a:gridCol w="1157827"/>
              </a:tblGrid>
              <a:tr h="1035033">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2027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2028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981191">
                <a:tc>
                  <a:txBody>
                    <a:bodyPr/>
                    <a:lstStyle/>
                    <a:p>
                      <a:pPr algn="l"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«Развитие транспортной системы в Шарангском муниципальном округе Нижегородской области в </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2026-2030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22,5</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24,4</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27,9</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720080">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Формирование у детей навыков безопасного поведения на дорогах</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0,03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0,03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0,03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720080">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Ремонт и содержание автомобильных дорог общего пользования в Шарангском муниципальном округе</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17,5</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23,4</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24,3</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49249">
                <a:tc>
                  <a:txBody>
                    <a:bodyPr/>
                    <a:lstStyle/>
                    <a:p>
                      <a:pPr algn="l"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Поддержка и развитие пассажирского транспорта</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a:solidFill>
                            <a:srgbClr val="002060"/>
                          </a:solidFill>
                          <a:effectLst/>
                          <a:latin typeface="Times New Roman" panose="02020603050405020304" pitchFamily="18" charset="0"/>
                          <a:cs typeface="Times New Roman" panose="02020603050405020304" pitchFamily="18" charset="0"/>
                        </a:rPr>
                        <a:t>5,0</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1,0</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3,6</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4" name="TextBox 3"/>
          <p:cNvSpPr txBox="1"/>
          <p:nvPr/>
        </p:nvSpPr>
        <p:spPr>
          <a:xfrm>
            <a:off x="0" y="332653"/>
            <a:ext cx="7668344" cy="830997"/>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«РАЗВИТИЕ ТРАНСПОРТНОЙ СИСТЕМЫ В ШАРАНГСКОМ МУНИЦИПАЛЬНОМ ОКРУГЕ НИЖЕГОРОДСКОЙ ОБЛАСТИ»</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7852165" y="1268760"/>
            <a:ext cx="1008674" cy="276999"/>
          </a:xfrm>
          <a:prstGeom prst="rect">
            <a:avLst/>
          </a:prstGeom>
        </p:spPr>
        <p:txBody>
          <a:bodyPr wrap="none">
            <a:spAutoFit/>
          </a:bodyPr>
          <a:lstStyle/>
          <a:p>
            <a:r>
              <a:rPr lang="ru-RU" sz="1200" dirty="0">
                <a:solidFill>
                  <a:srgbClr val="002060"/>
                </a:solidFill>
                <a:latin typeface="Times New Roman" pitchFamily="18" charset="0"/>
                <a:cs typeface="Times New Roman" pitchFamily="18" charset="0"/>
              </a:rPr>
              <a:t>Млн</a:t>
            </a:r>
            <a:r>
              <a:rPr lang="ru-RU" sz="1200" dirty="0" smtClean="0">
                <a:solidFill>
                  <a:srgbClr val="002060"/>
                </a:solidFill>
                <a:latin typeface="Times New Roman" pitchFamily="18" charset="0"/>
                <a:cs typeface="Times New Roman" pitchFamily="18" charset="0"/>
              </a:rPr>
              <a:t>.</a:t>
            </a:r>
            <a:r>
              <a:rPr lang="en-US" sz="1200" dirty="0" smtClean="0">
                <a:solidFill>
                  <a:srgbClr val="002060"/>
                </a:solidFill>
                <a:latin typeface="Times New Roman" pitchFamily="18" charset="0"/>
                <a:cs typeface="Times New Roman" pitchFamily="18" charset="0"/>
              </a:rPr>
              <a:t> </a:t>
            </a:r>
            <a:r>
              <a:rPr lang="ru-RU" sz="1200" dirty="0" smtClean="0">
                <a:solidFill>
                  <a:srgbClr val="002060"/>
                </a:solidFill>
                <a:latin typeface="Times New Roman" pitchFamily="18" charset="0"/>
                <a:cs typeface="Times New Roman" pitchFamily="18" charset="0"/>
              </a:rPr>
              <a:t>рублей</a:t>
            </a:r>
            <a:endParaRPr lang="ru-RU" sz="1200" dirty="0">
              <a:solidFill>
                <a:srgbClr val="002060"/>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a:xfrm>
            <a:off x="8424936" y="6381328"/>
            <a:ext cx="562744" cy="365125"/>
          </a:xfrm>
        </p:spPr>
        <p:txBody>
          <a:bodyPr/>
          <a:lstStyle/>
          <a:p>
            <a:fld id="{544A1F6A-164B-43BA-A19E-4AE6BB502A21}" type="slidenum">
              <a:rPr lang="ru-RU" smtClean="0">
                <a:solidFill>
                  <a:schemeClr val="bg2">
                    <a:lumMod val="50000"/>
                  </a:schemeClr>
                </a:solidFill>
              </a:rPr>
              <a:pPr/>
              <a:t>53</a:t>
            </a:fld>
            <a:endParaRPr lang="ru-RU" dirty="0">
              <a:solidFill>
                <a:schemeClr val="bg2">
                  <a:lumMod val="50000"/>
                </a:schemeClr>
              </a:solidFill>
            </a:endParaRPr>
          </a:p>
        </p:txBody>
      </p:sp>
    </p:spTree>
    <p:extLst>
      <p:ext uri="{BB962C8B-B14F-4D97-AF65-F5344CB8AC3E}">
        <p14:creationId xmlns:p14="http://schemas.microsoft.com/office/powerpoint/2010/main" val="135606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15616" y="908720"/>
            <a:ext cx="7128792" cy="1815882"/>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2026-2030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администрация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минимизация </a:t>
            </a:r>
            <a:r>
              <a:rPr lang="ru-RU" sz="1400" dirty="0">
                <a:solidFill>
                  <a:srgbClr val="002060"/>
                </a:solidFill>
                <a:latin typeface="Times New Roman" panose="02020603050405020304" pitchFamily="18" charset="0"/>
                <a:cs typeface="Times New Roman" panose="02020603050405020304" pitchFamily="18" charset="0"/>
              </a:rPr>
              <a:t>социального и экономического ущерба, наносимого населению, экономике и природной среде от чрезвычайных ситуаций природного и техногенного характера, пожаров и происшествий на водных объектах</a:t>
            </a:r>
            <a:r>
              <a:rPr lang="ru-RU" sz="1400" dirty="0" smtClean="0">
                <a:solidFill>
                  <a:srgbClr val="00206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0" y="161077"/>
            <a:ext cx="8730224" cy="1077218"/>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«ЗАЩИТА НАСЕЛЕНИЯ И ТЕРРИТОРИЙ ОТ ЧРЕЗВЫЧАЙНЫХ СИТУАЦИЙ, ОБЕСПЕЧЕНИЕ ПОЖАРНОЙ БЕЗОПАСНОСТИ И БЕЗОПАСНОСТИ ЛЮДЕЙ НА ВОДНЫХ ОБЪЕКТАХ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2" name="AutoShape 2" descr="Скачать картинки 3d человечки пожар, стоковые фото 3d человечки пожар в  хорошем качестве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solidFill>
                <a:prstClr val="black"/>
              </a:solidFill>
            </a:endParaRPr>
          </a:p>
        </p:txBody>
      </p:sp>
      <p:sp>
        <p:nvSpPr>
          <p:cNvPr id="4" name="AutoShape 4" descr="Скачать картинки 3d человечки пожар, стоковые фото 3d человечки пожар в  хорошем качестве | Depositphot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solidFill>
                <a:prstClr val="black"/>
              </a:solidFill>
            </a:endParaRPr>
          </a:p>
        </p:txBody>
      </p:sp>
      <p:graphicFrame>
        <p:nvGraphicFramePr>
          <p:cNvPr id="7" name="Диаграмма 6"/>
          <p:cNvGraphicFramePr/>
          <p:nvPr>
            <p:extLst>
              <p:ext uri="{D42A27DB-BD31-4B8C-83A1-F6EECF244321}">
                <p14:modId xmlns:p14="http://schemas.microsoft.com/office/powerpoint/2010/main" val="1801695470"/>
              </p:ext>
            </p:extLst>
          </p:nvPr>
        </p:nvGraphicFramePr>
        <p:xfrm>
          <a:off x="1475656" y="2996952"/>
          <a:ext cx="6264696"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5" name="Номер слайда 4"/>
          <p:cNvSpPr>
            <a:spLocks noGrp="1"/>
          </p:cNvSpPr>
          <p:nvPr>
            <p:ph type="sldNum" sz="quarter" idx="12"/>
          </p:nvPr>
        </p:nvSpPr>
        <p:spPr/>
        <p:txBody>
          <a:bodyPr/>
          <a:lstStyle/>
          <a:p>
            <a:fld id="{544A1F6A-164B-43BA-A19E-4AE6BB502A21}" type="slidenum">
              <a:rPr lang="ru-RU" smtClean="0">
                <a:solidFill>
                  <a:srgbClr val="C6E7FC">
                    <a:lumMod val="50000"/>
                  </a:srgbClr>
                </a:solidFill>
              </a:rPr>
              <a:pPr/>
              <a:t>54</a:t>
            </a:fld>
            <a:endParaRPr lang="ru-RU" dirty="0">
              <a:solidFill>
                <a:srgbClr val="C6E7FC">
                  <a:lumMod val="50000"/>
                </a:srgbClr>
              </a:solidFill>
            </a:endParaRPr>
          </a:p>
        </p:txBody>
      </p:sp>
    </p:spTree>
    <p:extLst>
      <p:ext uri="{BB962C8B-B14F-4D97-AF65-F5344CB8AC3E}">
        <p14:creationId xmlns:p14="http://schemas.microsoft.com/office/powerpoint/2010/main" val="167341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9388"/>
            <a:ext cx="8764604" cy="1077218"/>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«ЗАЩИТА НАСЕЛЕНИЯ И ТЕРРИТОРИЙ ОТ ЧРЕЗВЫЧАЙНЫХ СИТУАЦИЙ, ОБЕСПЕЧЕНИЕ ПОЖАРНОЙ БЕЗОПАСНОСТИ И БЕЗОПАСНОСТИ ЛЮДЕЙ НА ВОДНЫХ ОБЪЕКТАХ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785537145"/>
              </p:ext>
            </p:extLst>
          </p:nvPr>
        </p:nvGraphicFramePr>
        <p:xfrm>
          <a:off x="182611" y="1844824"/>
          <a:ext cx="8637860" cy="4295455"/>
        </p:xfrm>
        <a:graphic>
          <a:graphicData uri="http://schemas.openxmlformats.org/drawingml/2006/table">
            <a:tbl>
              <a:tblPr firstRow="1" bandRow="1">
                <a:tableStyleId>{21E4AEA4-8DFA-4A89-87EB-49C32662AFE0}</a:tableStyleId>
              </a:tblPr>
              <a:tblGrid>
                <a:gridCol w="5109469"/>
                <a:gridCol w="1224136"/>
                <a:gridCol w="1152128"/>
                <a:gridCol w="1152127"/>
              </a:tblGrid>
              <a:tr h="875520">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2027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2028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1428736">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Муниципальная программа «Защита населения и территорий от чрезвычайных ситуаций, обеспечение пожарной безопасности и безопасности людей на водных объектах Шарангского муниципального округа на </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2030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годы»</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20,3</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20,3</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20,3</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822708">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Защита населения от чрезвычайных ситуаций</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6,6</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6,6</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6,6</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19300">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Обеспечение пожарной безопасности</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13,4</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13,4</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13,4</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549191">
                <a:tc>
                  <a:txBody>
                    <a:bodyPr/>
                    <a:lstStyle/>
                    <a:p>
                      <a:pPr algn="l"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Построение и развитие аппаратно-программного комплекса «Безопасный город»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solidFill>
                            <a:srgbClr val="002060"/>
                          </a:solidFill>
                          <a:effectLst/>
                          <a:latin typeface="Times New Roman" panose="02020603050405020304" pitchFamily="18" charset="0"/>
                          <a:cs typeface="Times New Roman" panose="02020603050405020304" pitchFamily="18" charset="0"/>
                        </a:rPr>
                        <a:t>0,3</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7" name="Прямоугольник 6"/>
          <p:cNvSpPr/>
          <p:nvPr/>
        </p:nvSpPr>
        <p:spPr>
          <a:xfrm>
            <a:off x="7755930" y="1412776"/>
            <a:ext cx="1008674" cy="276999"/>
          </a:xfrm>
          <a:prstGeom prst="rect">
            <a:avLst/>
          </a:prstGeom>
        </p:spPr>
        <p:txBody>
          <a:bodyPr wrap="none">
            <a:spAutoFit/>
          </a:bodyPr>
          <a:lstStyle/>
          <a:p>
            <a:r>
              <a:rPr lang="ru-RU" sz="1200" dirty="0">
                <a:solidFill>
                  <a:srgbClr val="002060"/>
                </a:solidFill>
                <a:latin typeface="Times New Roman" pitchFamily="18" charset="0"/>
                <a:cs typeface="Times New Roman" pitchFamily="18" charset="0"/>
              </a:rPr>
              <a:t>Млн</a:t>
            </a:r>
            <a:r>
              <a:rPr lang="ru-RU" sz="1200" dirty="0" smtClean="0">
                <a:solidFill>
                  <a:srgbClr val="002060"/>
                </a:solidFill>
                <a:latin typeface="Times New Roman" pitchFamily="18" charset="0"/>
                <a:cs typeface="Times New Roman" pitchFamily="18" charset="0"/>
              </a:rPr>
              <a:t>.</a:t>
            </a:r>
            <a:r>
              <a:rPr lang="en-US" sz="1200" dirty="0" smtClean="0">
                <a:solidFill>
                  <a:srgbClr val="002060"/>
                </a:solidFill>
                <a:latin typeface="Times New Roman" pitchFamily="18" charset="0"/>
                <a:cs typeface="Times New Roman" pitchFamily="18" charset="0"/>
              </a:rPr>
              <a:t> </a:t>
            </a:r>
            <a:r>
              <a:rPr lang="ru-RU" sz="1200" dirty="0" smtClean="0">
                <a:solidFill>
                  <a:srgbClr val="002060"/>
                </a:solidFill>
                <a:latin typeface="Times New Roman" pitchFamily="18" charset="0"/>
                <a:cs typeface="Times New Roman" pitchFamily="18" charset="0"/>
              </a:rPr>
              <a:t>рублей</a:t>
            </a:r>
            <a:endParaRPr lang="ru-RU" sz="1200" dirty="0">
              <a:solidFill>
                <a:srgbClr val="002060"/>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a:xfrm>
            <a:off x="8519236" y="6381328"/>
            <a:ext cx="490736" cy="365125"/>
          </a:xfrm>
        </p:spPr>
        <p:txBody>
          <a:bodyPr/>
          <a:lstStyle/>
          <a:p>
            <a:fld id="{544A1F6A-164B-43BA-A19E-4AE6BB502A21}" type="slidenum">
              <a:rPr lang="ru-RU" smtClean="0">
                <a:solidFill>
                  <a:schemeClr val="bg2">
                    <a:lumMod val="50000"/>
                  </a:schemeClr>
                </a:solidFill>
              </a:rPr>
              <a:pPr/>
              <a:t>55</a:t>
            </a:fld>
            <a:endParaRPr lang="ru-RU" dirty="0">
              <a:solidFill>
                <a:schemeClr val="bg2">
                  <a:lumMod val="50000"/>
                </a:schemeClr>
              </a:solidFill>
            </a:endParaRPr>
          </a:p>
        </p:txBody>
      </p:sp>
    </p:spTree>
    <p:extLst>
      <p:ext uri="{BB962C8B-B14F-4D97-AF65-F5344CB8AC3E}">
        <p14:creationId xmlns:p14="http://schemas.microsoft.com/office/powerpoint/2010/main" val="239609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812214"/>
            <a:ext cx="8442192" cy="1815882"/>
          </a:xfrm>
          <a:prstGeom prst="rect">
            <a:avLst/>
          </a:prstGeom>
          <a:solidFill>
            <a:schemeClr val="accent1">
              <a:lumMod val="40000"/>
              <a:lumOff val="60000"/>
            </a:schemeClr>
          </a:solidFill>
        </p:spPr>
        <p:txBody>
          <a:bodyPr wrap="square" rtlCol="0">
            <a:spAutoFit/>
          </a:bodyPr>
          <a:lstStyle/>
          <a:p>
            <a:endParaRPr lang="ru-RU" sz="1400" b="1" u="sng" dirty="0" smtClean="0">
              <a:solidFill>
                <a:srgbClr val="002060"/>
              </a:solidFill>
              <a:latin typeface="Times New Roman" panose="02020603050405020304" pitchFamily="18" charset="0"/>
              <a:cs typeface="Times New Roman" panose="02020603050405020304" pitchFamily="18" charset="0"/>
            </a:endParaRPr>
          </a:p>
          <a:p>
            <a:endParaRPr lang="ru-RU" sz="1400" b="1" u="sng" dirty="0">
              <a:solidFill>
                <a:srgbClr val="002060"/>
              </a:solidFill>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2023-2027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финансовое управление администрации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обеспечение </a:t>
            </a:r>
            <a:r>
              <a:rPr lang="ru-RU" sz="1400" dirty="0">
                <a:solidFill>
                  <a:srgbClr val="002060"/>
                </a:solidFill>
                <a:latin typeface="Times New Roman" panose="02020603050405020304" pitchFamily="18" charset="0"/>
                <a:cs typeface="Times New Roman" panose="02020603050405020304" pitchFamily="18" charset="0"/>
              </a:rPr>
              <a:t>сбалансированности и устойчивости бюджета Шарангского муниципального округа, повышение эффективности и качества управления муниципальными финансами Шарангского муниципального округа </a:t>
            </a:r>
            <a:r>
              <a:rPr lang="ru-RU" sz="1400" dirty="0" smtClean="0">
                <a:solidFill>
                  <a:srgbClr val="00206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0" y="396716"/>
            <a:ext cx="6833093" cy="830997"/>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2319605708"/>
              </p:ext>
            </p:extLst>
          </p:nvPr>
        </p:nvGraphicFramePr>
        <p:xfrm>
          <a:off x="1187624" y="2924944"/>
          <a:ext cx="6408712"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56</a:t>
            </a:fld>
            <a:endParaRPr lang="ru-RU" dirty="0">
              <a:solidFill>
                <a:srgbClr val="C6E7FC">
                  <a:lumMod val="50000"/>
                </a:srgbClr>
              </a:solidFill>
            </a:endParaRPr>
          </a:p>
        </p:txBody>
      </p:sp>
    </p:spTree>
    <p:extLst>
      <p:ext uri="{BB962C8B-B14F-4D97-AF65-F5344CB8AC3E}">
        <p14:creationId xmlns:p14="http://schemas.microsoft.com/office/powerpoint/2010/main" val="261100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57</a:t>
            </a:fld>
            <a:endParaRPr lang="ru-RU" dirty="0">
              <a:solidFill>
                <a:srgbClr val="C6E7FC">
                  <a:lumMod val="50000"/>
                </a:srgbClr>
              </a:solidFill>
            </a:endParaRPr>
          </a:p>
        </p:txBody>
      </p:sp>
      <p:sp>
        <p:nvSpPr>
          <p:cNvPr id="5" name="TextBox 4"/>
          <p:cNvSpPr txBox="1"/>
          <p:nvPr/>
        </p:nvSpPr>
        <p:spPr>
          <a:xfrm>
            <a:off x="0" y="404664"/>
            <a:ext cx="7380312" cy="830997"/>
          </a:xfrm>
          <a:prstGeom prst="rect">
            <a:avLst/>
          </a:prstGeom>
          <a:solidFill>
            <a:schemeClr val="accent1">
              <a:lumMod val="60000"/>
              <a:lumOff val="40000"/>
            </a:schemeClr>
          </a:solidFill>
        </p:spPr>
        <p:txBody>
          <a:bodyPr wrap="square" rtlCol="0">
            <a:spAutoFit/>
          </a:bodyPr>
          <a:lstStyle/>
          <a:p>
            <a:pPr algn="ctr"/>
            <a:r>
              <a:rPr lang="ru-RU" sz="1600" b="1" dirty="0">
                <a:solidFill>
                  <a:srgbClr val="002060"/>
                </a:solidFill>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ШАРАНГСКОГО МУНИЦИПАЛЬНОГО ОКРУГА»</a:t>
            </a:r>
          </a:p>
        </p:txBody>
      </p:sp>
      <p:graphicFrame>
        <p:nvGraphicFramePr>
          <p:cNvPr id="6" name="Таблица 5"/>
          <p:cNvGraphicFramePr>
            <a:graphicFrameLocks noGrp="1"/>
          </p:cNvGraphicFramePr>
          <p:nvPr>
            <p:extLst>
              <p:ext uri="{D42A27DB-BD31-4B8C-83A1-F6EECF244321}">
                <p14:modId xmlns:p14="http://schemas.microsoft.com/office/powerpoint/2010/main" val="1668538050"/>
              </p:ext>
            </p:extLst>
          </p:nvPr>
        </p:nvGraphicFramePr>
        <p:xfrm>
          <a:off x="182611" y="1844824"/>
          <a:ext cx="8637860" cy="3528391"/>
        </p:xfrm>
        <a:graphic>
          <a:graphicData uri="http://schemas.openxmlformats.org/drawingml/2006/table">
            <a:tbl>
              <a:tblPr firstRow="1" bandRow="1">
                <a:tableStyleId>{21E4AEA4-8DFA-4A89-87EB-49C32662AFE0}</a:tableStyleId>
              </a:tblPr>
              <a:tblGrid>
                <a:gridCol w="5109469"/>
                <a:gridCol w="1224136"/>
                <a:gridCol w="1152128"/>
                <a:gridCol w="1152127"/>
              </a:tblGrid>
              <a:tr h="932099">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Наименование </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2026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2027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a:solidFill>
                            <a:srgbClr val="002060"/>
                          </a:solidFill>
                          <a:effectLst/>
                          <a:latin typeface="Times New Roman" panose="02020603050405020304" pitchFamily="18" charset="0"/>
                          <a:cs typeface="Times New Roman" panose="02020603050405020304" pitchFamily="18" charset="0"/>
                        </a:rPr>
                        <a:t>Бюджет </a:t>
                      </a:r>
                      <a:endParaRPr lang="ru-RU" sz="1400" b="1" i="0" u="none" strike="noStrike" dirty="0" smtClean="0">
                        <a:solidFill>
                          <a:srgbClr val="002060"/>
                        </a:solidFill>
                        <a:effectLst/>
                        <a:latin typeface="Times New Roman" panose="02020603050405020304" pitchFamily="18" charset="0"/>
                        <a:cs typeface="Times New Roman" panose="02020603050405020304" pitchFamily="18" charset="0"/>
                      </a:endParaRPr>
                    </a:p>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2028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год</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1061097">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Шарангского муниципального округа»</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19,5</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17,7</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400" b="1" i="0" u="none" strike="noStrike" dirty="0" smtClean="0">
                          <a:solidFill>
                            <a:srgbClr val="002060"/>
                          </a:solidFill>
                          <a:effectLst/>
                          <a:latin typeface="Times New Roman" panose="02020603050405020304" pitchFamily="18" charset="0"/>
                          <a:cs typeface="Times New Roman" panose="02020603050405020304" pitchFamily="18" charset="0"/>
                        </a:rPr>
                        <a:t>17,7</a:t>
                      </a:r>
                      <a:endParaRPr lang="ru-RU" sz="14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40000"/>
                        <a:lumOff val="60000"/>
                      </a:schemeClr>
                    </a:solidFill>
                  </a:tcPr>
                </a:tc>
              </a:tr>
              <a:tr h="875874">
                <a:tc>
                  <a:txBody>
                    <a:bodyPr/>
                    <a:lstStyle/>
                    <a:p>
                      <a:pPr algn="l"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Подпрограмма «Организация и совершенствование бюджетного процесса Шарангского муниципального округа»</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2,0</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0,5</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0,5</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r h="659321">
                <a:tc>
                  <a:txBody>
                    <a:bodyPr/>
                    <a:lstStyle/>
                    <a:p>
                      <a:pPr algn="l"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Подпрограмма «Обеспечение реализации муниципальной программы»</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17,5</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17,2</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17,2</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r>
            </a:tbl>
          </a:graphicData>
        </a:graphic>
      </p:graphicFrame>
      <p:sp>
        <p:nvSpPr>
          <p:cNvPr id="7" name="Прямоугольник 6"/>
          <p:cNvSpPr/>
          <p:nvPr/>
        </p:nvSpPr>
        <p:spPr>
          <a:xfrm>
            <a:off x="7755930" y="1412776"/>
            <a:ext cx="1008674" cy="276999"/>
          </a:xfrm>
          <a:prstGeom prst="rect">
            <a:avLst/>
          </a:prstGeom>
        </p:spPr>
        <p:txBody>
          <a:bodyPr wrap="none">
            <a:spAutoFit/>
          </a:bodyPr>
          <a:lstStyle/>
          <a:p>
            <a:r>
              <a:rPr lang="ru-RU" sz="1200" dirty="0">
                <a:solidFill>
                  <a:srgbClr val="002060"/>
                </a:solidFill>
                <a:latin typeface="Times New Roman" pitchFamily="18" charset="0"/>
                <a:cs typeface="Times New Roman" pitchFamily="18" charset="0"/>
              </a:rPr>
              <a:t>Млн</a:t>
            </a:r>
            <a:r>
              <a:rPr lang="ru-RU" sz="1200" dirty="0" smtClean="0">
                <a:solidFill>
                  <a:srgbClr val="002060"/>
                </a:solidFill>
                <a:latin typeface="Times New Roman" pitchFamily="18" charset="0"/>
                <a:cs typeface="Times New Roman" pitchFamily="18" charset="0"/>
              </a:rPr>
              <a:t>.</a:t>
            </a:r>
            <a:r>
              <a:rPr lang="en-US" sz="1200" dirty="0" smtClean="0">
                <a:solidFill>
                  <a:srgbClr val="002060"/>
                </a:solidFill>
                <a:latin typeface="Times New Roman" pitchFamily="18" charset="0"/>
                <a:cs typeface="Times New Roman" pitchFamily="18" charset="0"/>
              </a:rPr>
              <a:t> </a:t>
            </a:r>
            <a:r>
              <a:rPr lang="ru-RU" sz="1200" dirty="0" smtClean="0">
                <a:solidFill>
                  <a:srgbClr val="002060"/>
                </a:solidFill>
                <a:latin typeface="Times New Roman" pitchFamily="18" charset="0"/>
                <a:cs typeface="Times New Roman" pitchFamily="18" charset="0"/>
              </a:rPr>
              <a:t>рублей</a:t>
            </a:r>
            <a:endParaRPr lang="ru-RU" sz="1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91702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915" y="2060848"/>
            <a:ext cx="7128792" cy="1815882"/>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2026-2030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администрация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обеспечение ликвидации </a:t>
            </a:r>
            <a:r>
              <a:rPr lang="ru-RU" sz="1400" dirty="0">
                <a:solidFill>
                  <a:srgbClr val="002060"/>
                </a:solidFill>
                <a:latin typeface="Times New Roman" panose="02020603050405020304" pitchFamily="18" charset="0"/>
                <a:cs typeface="Times New Roman" panose="02020603050405020304" pitchFamily="18" charset="0"/>
              </a:rPr>
              <a:t>накопившейся задолженности по обеспечению жилыми помещениями детей-сирот и </a:t>
            </a:r>
            <a:r>
              <a:rPr lang="ru-RU" sz="1400" dirty="0" smtClean="0">
                <a:solidFill>
                  <a:srgbClr val="002060"/>
                </a:solidFill>
                <a:latin typeface="Times New Roman" panose="02020603050405020304" pitchFamily="18" charset="0"/>
                <a:cs typeface="Times New Roman" panose="02020603050405020304" pitchFamily="18" charset="0"/>
              </a:rPr>
              <a:t>детей, оставшихся без попечения родителей, лиц, которые относились к категории детей сирот.</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945" y="312738"/>
            <a:ext cx="8763288" cy="2062103"/>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«ПОЭТАПНАЯ ЛИКВИДАЦИЯ НАКОПИВШЕЙСЯ ЗАДОЛЖЕННОСТИ ПО ОБЕСПЕЧЕНИЮ ЖИЛЫМИ ПОМЕЩЕНИЯМИ ДЕТЕЙ-СИРОТ И ДЕТЕЙ, ОСТАВШИХСЯ БЕЗ ПОПЕЧЕНИЯ РОДИТЕЛЕЙ, ЛИЦ ИЗ ЧИСЛА ДЕТЕЙ-СИРОТ И ДЕТЕЙ, ОСТАВШИХСЯ БЕЗ ПОПЕЧЕНИЯ РОДИТЕЛЕЙ, ЛИЦ, КОТОРЫЕ ОТНОСИЛИСЬ К КАТЕГОРИИ ДЕТЕЙ-СИРОТ И ДЕТЕЙ, ОСТАВШИХСЯ БЕЗ ПОПЕЧЕНИЯ РОДИТЕЛЕЙ, ЛИЦ ИЗ ЧИСЛА ДЕТЕЙ-СИРОТ И ДЕТЕЙ, ОСТАВШИХСЯ БЕЗ ПОПЕЧЕНИЯ РОДИТЕЛЕЙ,</a:t>
            </a:r>
          </a:p>
          <a:p>
            <a:pPr algn="ctr"/>
            <a:r>
              <a:rPr lang="ru-RU" sz="1600" b="1" dirty="0" smtClean="0">
                <a:solidFill>
                  <a:srgbClr val="002060"/>
                </a:solidFill>
                <a:latin typeface="Times New Roman" panose="02020603050405020304" pitchFamily="18" charset="0"/>
                <a:cs typeface="Times New Roman" panose="02020603050405020304" pitchFamily="18" charset="0"/>
              </a:rPr>
              <a:t>И ДОСТИГЛИ ВОЗРАСТА 23 ЛЕТ» НА 2026-2030 ГОДЫ»</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2" name="AutoShape 2" descr="Скачать картинки 3d человечки пожар, стоковые фото 3d человечки пожар в  хорошем качестве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solidFill>
                <a:prstClr val="black"/>
              </a:solidFill>
            </a:endParaRPr>
          </a:p>
        </p:txBody>
      </p:sp>
      <p:sp>
        <p:nvSpPr>
          <p:cNvPr id="4" name="AutoShape 4" descr="Скачать картинки 3d человечки пожар, стоковые фото 3d человечки пожар в  хорошем качестве | Depositphot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solidFill>
                <a:prstClr val="black"/>
              </a:solidFill>
            </a:endParaRPr>
          </a:p>
        </p:txBody>
      </p:sp>
      <p:graphicFrame>
        <p:nvGraphicFramePr>
          <p:cNvPr id="7" name="Диаграмма 6"/>
          <p:cNvGraphicFramePr/>
          <p:nvPr>
            <p:extLst>
              <p:ext uri="{D42A27DB-BD31-4B8C-83A1-F6EECF244321}">
                <p14:modId xmlns:p14="http://schemas.microsoft.com/office/powerpoint/2010/main" val="778387743"/>
              </p:ext>
            </p:extLst>
          </p:nvPr>
        </p:nvGraphicFramePr>
        <p:xfrm>
          <a:off x="1403648" y="4005064"/>
          <a:ext cx="6264696" cy="2376264"/>
        </p:xfrm>
        <a:graphic>
          <a:graphicData uri="http://schemas.openxmlformats.org/drawingml/2006/chart">
            <c:chart xmlns:c="http://schemas.openxmlformats.org/drawingml/2006/chart" xmlns:r="http://schemas.openxmlformats.org/officeDocument/2006/relationships" r:id="rId3"/>
          </a:graphicData>
        </a:graphic>
      </p:graphicFrame>
      <p:sp>
        <p:nvSpPr>
          <p:cNvPr id="5" name="Номер слайда 4"/>
          <p:cNvSpPr>
            <a:spLocks noGrp="1"/>
          </p:cNvSpPr>
          <p:nvPr>
            <p:ph type="sldNum" sz="quarter" idx="12"/>
          </p:nvPr>
        </p:nvSpPr>
        <p:spPr/>
        <p:txBody>
          <a:bodyPr/>
          <a:lstStyle/>
          <a:p>
            <a:fld id="{544A1F6A-164B-43BA-A19E-4AE6BB502A21}" type="slidenum">
              <a:rPr lang="ru-RU" smtClean="0">
                <a:solidFill>
                  <a:srgbClr val="C6E7FC">
                    <a:lumMod val="50000"/>
                  </a:srgbClr>
                </a:solidFill>
              </a:rPr>
              <a:pPr/>
              <a:t>58</a:t>
            </a:fld>
            <a:endParaRPr lang="ru-RU" dirty="0">
              <a:solidFill>
                <a:srgbClr val="C6E7FC">
                  <a:lumMod val="50000"/>
                </a:srgbClr>
              </a:solidFill>
            </a:endParaRPr>
          </a:p>
        </p:txBody>
      </p:sp>
    </p:spTree>
    <p:extLst>
      <p:ext uri="{BB962C8B-B14F-4D97-AF65-F5344CB8AC3E}">
        <p14:creationId xmlns:p14="http://schemas.microsoft.com/office/powerpoint/2010/main" val="364602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471774"/>
            <a:ext cx="8442192" cy="2462213"/>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2026-2030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администрация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r>
              <a:rPr lang="ru-RU" sz="1400" b="1" u="sng" dirty="0" smtClean="0">
                <a:solidFill>
                  <a:srgbClr val="002060"/>
                </a:solidFill>
                <a:latin typeface="Times New Roman" panose="02020603050405020304" pitchFamily="18" charset="0"/>
                <a:cs typeface="Times New Roman" panose="02020603050405020304" pitchFamily="18" charset="0"/>
              </a:rPr>
              <a:t>Цель:</a:t>
            </a:r>
          </a:p>
          <a:p>
            <a:pPr marL="342900" indent="-342900" algn="just">
              <a:buFont typeface="+mj-lt"/>
              <a:buAutoNum type="arabicParenR"/>
              <a:tabLst>
                <a:tab pos="274320" algn="l"/>
              </a:tabLst>
            </a:pPr>
            <a:r>
              <a:rPr lang="ru-RU" sz="1400" spc="-30" dirty="0" smtClean="0">
                <a:solidFill>
                  <a:srgbClr val="002060"/>
                </a:solidFill>
                <a:latin typeface="Times New Roman"/>
                <a:ea typeface="Times New Roman"/>
              </a:rPr>
              <a:t>объединений </a:t>
            </a:r>
            <a:r>
              <a:rPr lang="ru-RU" sz="1400" spc="-30" dirty="0">
                <a:solidFill>
                  <a:srgbClr val="002060"/>
                </a:solidFill>
                <a:latin typeface="Times New Roman"/>
                <a:ea typeface="Times New Roman"/>
              </a:rPr>
              <a:t>усилий органов местного самоуправления и правоохранительных органов в профилактике правонарушений и борьбе с </a:t>
            </a:r>
            <a:r>
              <a:rPr lang="ru-RU" sz="1400" spc="-30" dirty="0" smtClean="0">
                <a:solidFill>
                  <a:srgbClr val="002060"/>
                </a:solidFill>
                <a:latin typeface="Times New Roman"/>
                <a:ea typeface="Times New Roman"/>
              </a:rPr>
              <a:t>преступностью;</a:t>
            </a:r>
            <a:endParaRPr lang="ru-RU" sz="1050" dirty="0">
              <a:solidFill>
                <a:srgbClr val="002060"/>
              </a:solidFill>
              <a:latin typeface="Times New Roman"/>
              <a:ea typeface="Times New Roman"/>
            </a:endParaRPr>
          </a:p>
          <a:p>
            <a:pPr marL="342900" indent="-342900" algn="just">
              <a:buFont typeface="+mj-lt"/>
              <a:buAutoNum type="arabicParenR"/>
              <a:tabLst>
                <a:tab pos="274320" algn="l"/>
              </a:tabLst>
            </a:pPr>
            <a:r>
              <a:rPr lang="ru-RU" sz="1400" spc="-30" dirty="0" smtClean="0">
                <a:solidFill>
                  <a:srgbClr val="002060"/>
                </a:solidFill>
                <a:latin typeface="Times New Roman"/>
                <a:ea typeface="Times New Roman"/>
              </a:rPr>
              <a:t>комплексное </a:t>
            </a:r>
            <a:r>
              <a:rPr lang="ru-RU" sz="1400" spc="-30" dirty="0">
                <a:solidFill>
                  <a:srgbClr val="002060"/>
                </a:solidFill>
                <a:latin typeface="Times New Roman"/>
                <a:ea typeface="Times New Roman"/>
              </a:rPr>
              <a:t>обеспечение безопасности граждан на территории Шарангского муниципального </a:t>
            </a:r>
            <a:r>
              <a:rPr lang="ru-RU" sz="1400" spc="-30" dirty="0" smtClean="0">
                <a:solidFill>
                  <a:srgbClr val="002060"/>
                </a:solidFill>
                <a:latin typeface="Times New Roman"/>
                <a:ea typeface="Times New Roman"/>
              </a:rPr>
              <a:t>округа;</a:t>
            </a:r>
            <a:endParaRPr lang="ru-RU" sz="1050" dirty="0">
              <a:solidFill>
                <a:srgbClr val="002060"/>
              </a:solidFill>
              <a:latin typeface="Times New Roman"/>
              <a:ea typeface="Times New Roman"/>
            </a:endParaRPr>
          </a:p>
          <a:p>
            <a:pPr marL="342900" indent="-342900" algn="just">
              <a:buFont typeface="+mj-lt"/>
              <a:buAutoNum type="arabicParenR"/>
              <a:tabLst>
                <a:tab pos="274320" algn="l"/>
              </a:tabLst>
            </a:pPr>
            <a:r>
              <a:rPr lang="ru-RU" sz="1400" spc="-30" dirty="0" smtClean="0">
                <a:solidFill>
                  <a:srgbClr val="002060"/>
                </a:solidFill>
                <a:latin typeface="Times New Roman"/>
                <a:ea typeface="Times New Roman"/>
              </a:rPr>
              <a:t>повышение </a:t>
            </a:r>
            <a:r>
              <a:rPr lang="ru-RU" sz="1400" spc="-30" dirty="0">
                <a:solidFill>
                  <a:srgbClr val="002060"/>
                </a:solidFill>
                <a:latin typeface="Times New Roman"/>
                <a:ea typeface="Times New Roman"/>
              </a:rPr>
              <a:t>уровня доверия населения к правоохранительным органам в сфере обеспечения </a:t>
            </a:r>
            <a:r>
              <a:rPr lang="ru-RU" sz="1400" spc="-30" dirty="0" smtClean="0">
                <a:solidFill>
                  <a:srgbClr val="002060"/>
                </a:solidFill>
                <a:latin typeface="Times New Roman"/>
                <a:ea typeface="Times New Roman"/>
              </a:rPr>
              <a:t>безопасности;</a:t>
            </a:r>
            <a:endParaRPr lang="ru-RU" sz="1050" dirty="0">
              <a:solidFill>
                <a:srgbClr val="002060"/>
              </a:solidFill>
              <a:latin typeface="Times New Roman"/>
              <a:ea typeface="Times New Roman"/>
            </a:endParaRPr>
          </a:p>
          <a:p>
            <a:pPr marL="342900" indent="-342900" algn="just">
              <a:buFont typeface="+mj-lt"/>
              <a:buAutoNum type="arabicParenR"/>
              <a:tabLst>
                <a:tab pos="274320" algn="l"/>
              </a:tabLst>
            </a:pPr>
            <a:r>
              <a:rPr lang="ru-RU" sz="1400" kern="0" spc="-30" dirty="0" smtClean="0">
                <a:solidFill>
                  <a:srgbClr val="002060"/>
                </a:solidFill>
                <a:latin typeface="Times New Roman"/>
                <a:ea typeface="Times New Roman"/>
              </a:rPr>
              <a:t>укрепление </a:t>
            </a:r>
            <a:r>
              <a:rPr lang="ru-RU" sz="1400" kern="0" spc="-30" dirty="0">
                <a:solidFill>
                  <a:srgbClr val="002060"/>
                </a:solidFill>
                <a:latin typeface="Times New Roman"/>
                <a:ea typeface="Times New Roman"/>
              </a:rPr>
              <a:t>правовой базы противодействия </a:t>
            </a:r>
            <a:r>
              <a:rPr lang="ru-RU" sz="1400" kern="0" spc="-30" dirty="0" smtClean="0">
                <a:solidFill>
                  <a:srgbClr val="002060"/>
                </a:solidFill>
                <a:latin typeface="Times New Roman"/>
                <a:ea typeface="Times New Roman"/>
              </a:rPr>
              <a:t>коррупции.</a:t>
            </a:r>
            <a:endParaRPr lang="ru-RU" sz="1400" b="1" u="sng" dirty="0" smtClean="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179387"/>
            <a:ext cx="7956376"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«ПРОФИЛАКТИКА ПРЕСТУПЛЕНИЙ И ИНЫХ ПРАВОНАРУШЕНИЙ В  ШАРАНГСКОМ МУНИЦИПАЛЬНОМ ОКРУГЕ»</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1194218944"/>
              </p:ext>
            </p:extLst>
          </p:nvPr>
        </p:nvGraphicFramePr>
        <p:xfrm>
          <a:off x="1331640" y="3140968"/>
          <a:ext cx="6264696" cy="3140968"/>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59</a:t>
            </a:fld>
            <a:endParaRPr lang="ru-RU" dirty="0">
              <a:solidFill>
                <a:srgbClr val="C6E7FC">
                  <a:lumMod val="50000"/>
                </a:srgbClr>
              </a:solidFill>
            </a:endParaRPr>
          </a:p>
        </p:txBody>
      </p:sp>
    </p:spTree>
    <p:extLst>
      <p:ext uri="{BB962C8B-B14F-4D97-AF65-F5344CB8AC3E}">
        <p14:creationId xmlns:p14="http://schemas.microsoft.com/office/powerpoint/2010/main" val="382082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1520" y="5157192"/>
            <a:ext cx="8418890" cy="144016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i="1" dirty="0" smtClean="0">
                <a:solidFill>
                  <a:srgbClr val="002060"/>
                </a:solidFill>
                <a:latin typeface="Times New Roman" panose="02020603050405020304" pitchFamily="18" charset="0"/>
                <a:cs typeface="Times New Roman" panose="02020603050405020304" pitchFamily="18" charset="0"/>
              </a:rPr>
              <a:t>   </a:t>
            </a:r>
            <a:endParaRPr lang="ru-RU" i="1" dirty="0">
              <a:solidFill>
                <a:srgbClr val="002060"/>
              </a:solidFill>
              <a:latin typeface="Times New Roman" panose="02020603050405020304" pitchFamily="18" charset="0"/>
              <a:cs typeface="Times New Roman" panose="02020603050405020304" pitchFamily="18" charset="0"/>
            </a:endParaRPr>
          </a:p>
          <a:p>
            <a:pPr algn="just"/>
            <a:r>
              <a:rPr lang="ru-RU" i="1" dirty="0" smtClean="0">
                <a:solidFill>
                  <a:srgbClr val="002060"/>
                </a:solidFill>
                <a:latin typeface="Times New Roman" panose="02020603050405020304" pitchFamily="18" charset="0"/>
                <a:cs typeface="Times New Roman" panose="02020603050405020304" pitchFamily="18" charset="0"/>
              </a:rPr>
              <a:t>     </a:t>
            </a:r>
            <a:r>
              <a:rPr lang="ru-RU" sz="1600" i="1" dirty="0" smtClean="0">
                <a:solidFill>
                  <a:srgbClr val="002060"/>
                </a:solidFill>
                <a:latin typeface="Times New Roman" panose="02020603050405020304" pitchFamily="18" charset="0"/>
                <a:cs typeface="Times New Roman" panose="02020603050405020304" pitchFamily="18" charset="0"/>
              </a:rPr>
              <a:t>По </a:t>
            </a:r>
            <a:r>
              <a:rPr lang="ru-RU" sz="1600" i="1" dirty="0">
                <a:solidFill>
                  <a:srgbClr val="002060"/>
                </a:solidFill>
                <a:latin typeface="Times New Roman" panose="02020603050405020304" pitchFamily="18" charset="0"/>
                <a:cs typeface="Times New Roman" panose="02020603050405020304" pitchFamily="18" charset="0"/>
              </a:rPr>
              <a:t>уровню социально-экономического развития </a:t>
            </a:r>
            <a:r>
              <a:rPr lang="ru-RU" sz="1600" i="1" dirty="0" smtClean="0">
                <a:solidFill>
                  <a:srgbClr val="002060"/>
                </a:solidFill>
                <a:latin typeface="Times New Roman" panose="02020603050405020304" pitchFamily="18" charset="0"/>
                <a:cs typeface="Times New Roman" panose="02020603050405020304" pitchFamily="18" charset="0"/>
              </a:rPr>
              <a:t>округ </a:t>
            </a:r>
            <a:r>
              <a:rPr lang="ru-RU" sz="1600" i="1" dirty="0">
                <a:solidFill>
                  <a:srgbClr val="002060"/>
                </a:solidFill>
                <a:latin typeface="Times New Roman" panose="02020603050405020304" pitchFamily="18" charset="0"/>
                <a:cs typeface="Times New Roman" panose="02020603050405020304" pitchFamily="18" charset="0"/>
              </a:rPr>
              <a:t>относится к группе территорий со средним уровнем развития</a:t>
            </a:r>
            <a:r>
              <a:rPr lang="ru-RU" sz="1600" i="1" dirty="0" smtClean="0">
                <a:solidFill>
                  <a:srgbClr val="002060"/>
                </a:solidFill>
                <a:latin typeface="Times New Roman" panose="02020603050405020304" pitchFamily="18" charset="0"/>
                <a:cs typeface="Times New Roman" panose="02020603050405020304" pitchFamily="18" charset="0"/>
              </a:rPr>
              <a:t>.</a:t>
            </a:r>
          </a:p>
          <a:p>
            <a:pPr algn="just"/>
            <a:r>
              <a:rPr lang="ru-RU" sz="1600" i="1" dirty="0" smtClean="0">
                <a:solidFill>
                  <a:srgbClr val="002060"/>
                </a:solidFill>
                <a:latin typeface="Times New Roman" panose="02020603050405020304" pitchFamily="18" charset="0"/>
                <a:cs typeface="Times New Roman" panose="02020603050405020304" pitchFamily="18" charset="0"/>
              </a:rPr>
              <a:t>      </a:t>
            </a:r>
            <a:r>
              <a:rPr lang="ru-RU" sz="1600" i="1" dirty="0" err="1" smtClean="0">
                <a:solidFill>
                  <a:srgbClr val="002060"/>
                </a:solidFill>
                <a:latin typeface="Times New Roman" panose="02020603050405020304" pitchFamily="18" charset="0"/>
                <a:cs typeface="Times New Roman" panose="02020603050405020304" pitchFamily="18" charset="0"/>
              </a:rPr>
              <a:t>Шарангский</a:t>
            </a:r>
            <a:r>
              <a:rPr lang="ru-RU" sz="1600" i="1" dirty="0" smtClean="0">
                <a:solidFill>
                  <a:srgbClr val="002060"/>
                </a:solidFill>
                <a:latin typeface="Times New Roman" panose="02020603050405020304" pitchFamily="18" charset="0"/>
                <a:cs typeface="Times New Roman" panose="02020603050405020304" pitchFamily="18" charset="0"/>
              </a:rPr>
              <a:t> муниципальный округ является </a:t>
            </a:r>
            <a:r>
              <a:rPr lang="ru-RU" sz="1600" i="1" dirty="0">
                <a:solidFill>
                  <a:srgbClr val="002060"/>
                </a:solidFill>
                <a:latin typeface="Times New Roman" panose="02020603050405020304" pitchFamily="18" charset="0"/>
                <a:cs typeface="Times New Roman" panose="02020603050405020304" pitchFamily="18" charset="0"/>
              </a:rPr>
              <a:t>сельскохозяйственным </a:t>
            </a:r>
            <a:r>
              <a:rPr lang="ru-RU" sz="1600" i="1" dirty="0" smtClean="0">
                <a:solidFill>
                  <a:srgbClr val="002060"/>
                </a:solidFill>
                <a:latin typeface="Times New Roman" panose="02020603050405020304" pitchFamily="18" charset="0"/>
                <a:cs typeface="Times New Roman" panose="02020603050405020304" pitchFamily="18" charset="0"/>
              </a:rPr>
              <a:t>округом </a:t>
            </a:r>
            <a:r>
              <a:rPr lang="ru-RU" sz="1600" i="1" dirty="0">
                <a:solidFill>
                  <a:srgbClr val="002060"/>
                </a:solidFill>
                <a:latin typeface="Times New Roman" panose="02020603050405020304" pitchFamily="18" charset="0"/>
                <a:cs typeface="Times New Roman" panose="02020603050405020304" pitchFamily="18" charset="0"/>
              </a:rPr>
              <a:t>Нижегородской области.</a:t>
            </a:r>
          </a:p>
        </p:txBody>
      </p:sp>
      <p:sp>
        <p:nvSpPr>
          <p:cNvPr id="3" name="TextBox 2"/>
          <p:cNvSpPr txBox="1"/>
          <p:nvPr/>
        </p:nvSpPr>
        <p:spPr>
          <a:xfrm>
            <a:off x="107504" y="668594"/>
            <a:ext cx="8928992" cy="4770537"/>
          </a:xfrm>
          <a:prstGeom prst="rect">
            <a:avLst/>
          </a:prstGeom>
          <a:solidFill>
            <a:schemeClr val="accent1">
              <a:lumMod val="40000"/>
              <a:lumOff val="60000"/>
            </a:schemeClr>
          </a:solidFill>
          <a:ln>
            <a:solidFill>
              <a:schemeClr val="accent1">
                <a:lumMod val="40000"/>
                <a:lumOff val="60000"/>
              </a:schemeClr>
            </a:solidFill>
          </a:ln>
          <a:effectLst/>
        </p:spPr>
        <p:txBody>
          <a:bodyPr wrap="square" rtlCol="0">
            <a:spAutoFit/>
          </a:bodyPr>
          <a:lstStyle/>
          <a:p>
            <a:pPr algn="just"/>
            <a:endParaRPr lang="ru-RU" sz="1600" dirty="0" smtClean="0">
              <a:latin typeface="Times New Roman" panose="02020603050405020304" pitchFamily="18" charset="0"/>
              <a:cs typeface="Times New Roman" panose="02020603050405020304" pitchFamily="18" charset="0"/>
            </a:endParaRPr>
          </a:p>
          <a:p>
            <a:pPr indent="457200"/>
            <a:endParaRPr lang="ru-RU" sz="1600" dirty="0">
              <a:latin typeface="Times New Roman" panose="02020603050405020304" pitchFamily="18" charset="0"/>
              <a:cs typeface="Times New Roman" panose="02020603050405020304" pitchFamily="18" charset="0"/>
            </a:endParaRPr>
          </a:p>
          <a:p>
            <a:pPr indent="457200"/>
            <a:r>
              <a:rPr lang="ru-RU" sz="1600"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1600" b="1" i="1" dirty="0" smtClean="0">
                <a:solidFill>
                  <a:schemeClr val="accent1">
                    <a:lumMod val="50000"/>
                  </a:schemeClr>
                </a:solidFill>
                <a:latin typeface="Times New Roman" panose="02020603050405020304" pitchFamily="18" charset="0"/>
                <a:cs typeface="Times New Roman" panose="02020603050405020304" pitchFamily="18" charset="0"/>
              </a:rPr>
              <a:t>Годом основания рабочего поселка </a:t>
            </a:r>
            <a:r>
              <a:rPr lang="ru-RU" sz="1600" b="1" i="1" dirty="0" err="1" smtClean="0">
                <a:solidFill>
                  <a:schemeClr val="accent1">
                    <a:lumMod val="50000"/>
                  </a:schemeClr>
                </a:solidFill>
                <a:latin typeface="Times New Roman" panose="02020603050405020304" pitchFamily="18" charset="0"/>
                <a:cs typeface="Times New Roman" panose="02020603050405020304" pitchFamily="18" charset="0"/>
              </a:rPr>
              <a:t>Шаранга</a:t>
            </a:r>
            <a:r>
              <a:rPr lang="ru-RU" sz="1600" b="1" i="1" dirty="0" smtClean="0">
                <a:solidFill>
                  <a:schemeClr val="accent1">
                    <a:lumMod val="50000"/>
                  </a:schemeClr>
                </a:solidFill>
                <a:latin typeface="Times New Roman" panose="02020603050405020304" pitchFamily="18" charset="0"/>
                <a:cs typeface="Times New Roman" panose="02020603050405020304" pitchFamily="18" charset="0"/>
              </a:rPr>
              <a:t>  считается 1719  год</a:t>
            </a:r>
            <a:r>
              <a:rPr lang="ru-RU" sz="1600" i="1" dirty="0" smtClean="0">
                <a:solidFill>
                  <a:schemeClr val="accent1">
                    <a:lumMod val="50000"/>
                  </a:schemeClr>
                </a:solidFill>
                <a:latin typeface="Times New Roman" panose="02020603050405020304" pitchFamily="18" charset="0"/>
                <a:cs typeface="Times New Roman" panose="02020603050405020304" pitchFamily="18" charset="0"/>
              </a:rPr>
              <a:t>.</a:t>
            </a:r>
          </a:p>
          <a:p>
            <a:pPr indent="457200"/>
            <a:r>
              <a:rPr lang="ru-RU" sz="1600"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1600" i="1" dirty="0">
                <a:solidFill>
                  <a:schemeClr val="accent1">
                    <a:lumMod val="50000"/>
                  </a:schemeClr>
                </a:solidFill>
                <a:latin typeface="Times New Roman" panose="02020603050405020304" pitchFamily="18" charset="0"/>
                <a:cs typeface="Times New Roman" panose="02020603050405020304" pitchFamily="18" charset="0"/>
              </a:rPr>
              <a:t>Первыми поселенцами считаются черемисы (марийцы). </a:t>
            </a:r>
            <a:r>
              <a:rPr lang="ru-RU" sz="1600" i="1" dirty="0" smtClean="0">
                <a:solidFill>
                  <a:schemeClr val="accent1">
                    <a:lumMod val="50000"/>
                  </a:schemeClr>
                </a:solidFill>
                <a:latin typeface="Times New Roman" panose="02020603050405020304" pitchFamily="18" charset="0"/>
                <a:cs typeface="Times New Roman" panose="02020603050405020304" pitchFamily="18" charset="0"/>
              </a:rPr>
              <a:t>Заселение района русскими </a:t>
            </a:r>
            <a:r>
              <a:rPr lang="ru-RU" sz="1600" i="1" dirty="0">
                <a:solidFill>
                  <a:schemeClr val="accent1">
                    <a:lumMod val="50000"/>
                  </a:schemeClr>
                </a:solidFill>
                <a:latin typeface="Times New Roman" panose="02020603050405020304" pitchFamily="18" charset="0"/>
                <a:cs typeface="Times New Roman" panose="02020603050405020304" pitchFamily="18" charset="0"/>
              </a:rPr>
              <a:t>произошло позднее</a:t>
            </a:r>
            <a:r>
              <a:rPr lang="ru-RU" sz="1600" i="1"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600" i="1" dirty="0">
              <a:solidFill>
                <a:schemeClr val="accent1">
                  <a:lumMod val="50000"/>
                </a:schemeClr>
              </a:solidFill>
              <a:latin typeface="Times New Roman" panose="02020603050405020304" pitchFamily="18" charset="0"/>
              <a:cs typeface="Times New Roman" panose="02020603050405020304" pitchFamily="18" charset="0"/>
            </a:endParaRPr>
          </a:p>
          <a:p>
            <a:pPr indent="457200"/>
            <a:r>
              <a:rPr lang="ru-RU" sz="1600" b="1" i="1" dirty="0" err="1">
                <a:solidFill>
                  <a:schemeClr val="accent1">
                    <a:lumMod val="50000"/>
                  </a:schemeClr>
                </a:solidFill>
                <a:latin typeface="Times New Roman" panose="02020603050405020304" pitchFamily="18" charset="0"/>
                <a:cs typeface="Times New Roman" panose="02020603050405020304" pitchFamily="18" charset="0"/>
              </a:rPr>
              <a:t>Шарангский</a:t>
            </a:r>
            <a:r>
              <a:rPr lang="ru-RU" sz="1600" b="1" i="1" dirty="0">
                <a:solidFill>
                  <a:schemeClr val="accent1">
                    <a:lumMod val="50000"/>
                  </a:schemeClr>
                </a:solidFill>
                <a:latin typeface="Times New Roman" panose="02020603050405020304" pitchFamily="18" charset="0"/>
                <a:cs typeface="Times New Roman" panose="02020603050405020304" pitchFamily="18" charset="0"/>
              </a:rPr>
              <a:t> район был образован 10 июня 1929 года</a:t>
            </a:r>
            <a:r>
              <a:rPr lang="ru-RU" sz="1600" i="1" dirty="0">
                <a:solidFill>
                  <a:schemeClr val="accent1">
                    <a:lumMod val="50000"/>
                  </a:schemeClr>
                </a:solidFill>
                <a:latin typeface="Times New Roman" panose="02020603050405020304" pitchFamily="18" charset="0"/>
                <a:cs typeface="Times New Roman" panose="02020603050405020304" pitchFamily="18" charset="0"/>
              </a:rPr>
              <a:t>. Он вошёл в состав </a:t>
            </a:r>
            <a:r>
              <a:rPr lang="ru-RU" sz="1600" i="1" dirty="0" err="1">
                <a:solidFill>
                  <a:schemeClr val="accent1">
                    <a:lumMod val="50000"/>
                  </a:schemeClr>
                </a:solidFill>
                <a:latin typeface="Times New Roman" panose="02020603050405020304" pitchFamily="18" charset="0"/>
                <a:cs typeface="Times New Roman" panose="02020603050405020304" pitchFamily="18" charset="0"/>
              </a:rPr>
              <a:t>Котельнического</a:t>
            </a:r>
            <a:r>
              <a:rPr lang="ru-RU" sz="1600" i="1" dirty="0">
                <a:solidFill>
                  <a:schemeClr val="accent1">
                    <a:lumMod val="50000"/>
                  </a:schemeClr>
                </a:solidFill>
                <a:latin typeface="Times New Roman" panose="02020603050405020304" pitchFamily="18" charset="0"/>
                <a:cs typeface="Times New Roman" panose="02020603050405020304" pitchFamily="18" charset="0"/>
              </a:rPr>
              <a:t> округа Нижегородского края. </a:t>
            </a:r>
          </a:p>
          <a:p>
            <a:pPr indent="457200"/>
            <a:r>
              <a:rPr lang="ru-RU" sz="1600" b="1" i="1" dirty="0">
                <a:solidFill>
                  <a:schemeClr val="accent1">
                    <a:lumMod val="50000"/>
                  </a:schemeClr>
                </a:solidFill>
                <a:latin typeface="Times New Roman" panose="02020603050405020304" pitchFamily="18" charset="0"/>
                <a:cs typeface="Times New Roman" panose="02020603050405020304" pitchFamily="18" charset="0"/>
              </a:rPr>
              <a:t>С декабря 1934 года</a:t>
            </a:r>
            <a:r>
              <a:rPr lang="ru-RU" sz="1600" i="1" dirty="0">
                <a:solidFill>
                  <a:schemeClr val="accent1">
                    <a:lumMod val="50000"/>
                  </a:schemeClr>
                </a:solidFill>
                <a:latin typeface="Times New Roman" panose="02020603050405020304" pitchFamily="18" charset="0"/>
                <a:cs typeface="Times New Roman" panose="02020603050405020304" pitchFamily="18" charset="0"/>
              </a:rPr>
              <a:t> район входил в Кировский край, с 1936 года — в Кировскую область. </a:t>
            </a:r>
          </a:p>
          <a:p>
            <a:pPr indent="457200"/>
            <a:r>
              <a:rPr lang="ru-RU" sz="1600" b="1" i="1" dirty="0">
                <a:solidFill>
                  <a:schemeClr val="accent1">
                    <a:lumMod val="50000"/>
                  </a:schemeClr>
                </a:solidFill>
                <a:latin typeface="Times New Roman" panose="02020603050405020304" pitchFamily="18" charset="0"/>
                <a:cs typeface="Times New Roman" panose="02020603050405020304" pitchFamily="18" charset="0"/>
              </a:rPr>
              <a:t>6 января 1960 года</a:t>
            </a:r>
            <a:r>
              <a:rPr lang="ru-RU" sz="1600" i="1" dirty="0">
                <a:solidFill>
                  <a:schemeClr val="accent1">
                    <a:lumMod val="50000"/>
                  </a:schemeClr>
                </a:solidFill>
                <a:latin typeface="Times New Roman" panose="02020603050405020304" pitchFamily="18" charset="0"/>
                <a:cs typeface="Times New Roman" panose="02020603050405020304" pitchFamily="18" charset="0"/>
              </a:rPr>
              <a:t> указом Президиума Верховного Совета РСФСР </a:t>
            </a:r>
            <a:r>
              <a:rPr lang="ru-RU" sz="1600" i="1" dirty="0" err="1">
                <a:solidFill>
                  <a:schemeClr val="accent1">
                    <a:lumMod val="50000"/>
                  </a:schemeClr>
                </a:solidFill>
                <a:latin typeface="Times New Roman" panose="02020603050405020304" pitchFamily="18" charset="0"/>
                <a:cs typeface="Times New Roman" panose="02020603050405020304" pitchFamily="18" charset="0"/>
              </a:rPr>
              <a:t>Шарангский</a:t>
            </a:r>
            <a:r>
              <a:rPr lang="ru-RU" sz="1600" i="1" dirty="0">
                <a:solidFill>
                  <a:schemeClr val="accent1">
                    <a:lumMod val="50000"/>
                  </a:schemeClr>
                </a:solidFill>
                <a:latin typeface="Times New Roman" panose="02020603050405020304" pitchFamily="18" charset="0"/>
                <a:cs typeface="Times New Roman" panose="02020603050405020304" pitchFamily="18" charset="0"/>
              </a:rPr>
              <a:t> район был передан в состав Горьковской — ныне Нижегородской области. </a:t>
            </a:r>
          </a:p>
          <a:p>
            <a:pPr indent="457200"/>
            <a:r>
              <a:rPr lang="ru-RU" sz="1600" b="1" i="1" dirty="0">
                <a:solidFill>
                  <a:schemeClr val="accent1">
                    <a:lumMod val="50000"/>
                  </a:schemeClr>
                </a:solidFill>
                <a:latin typeface="Times New Roman" panose="02020603050405020304" pitchFamily="18" charset="0"/>
                <a:cs typeface="Times New Roman" panose="02020603050405020304" pitchFamily="18" charset="0"/>
              </a:rPr>
              <a:t>В ноябре 1962 года</a:t>
            </a:r>
            <a:r>
              <a:rPr lang="ru-RU" sz="1600" i="1" dirty="0">
                <a:solidFill>
                  <a:schemeClr val="accent1">
                    <a:lumMod val="50000"/>
                  </a:schemeClr>
                </a:solidFill>
                <a:latin typeface="Times New Roman" panose="02020603050405020304" pitchFamily="18" charset="0"/>
                <a:cs typeface="Times New Roman" panose="02020603050405020304" pitchFamily="18" charset="0"/>
              </a:rPr>
              <a:t> </a:t>
            </a:r>
            <a:r>
              <a:rPr lang="ru-RU" sz="1600" i="1" dirty="0" err="1">
                <a:solidFill>
                  <a:schemeClr val="accent1">
                    <a:lumMod val="50000"/>
                  </a:schemeClr>
                </a:solidFill>
                <a:latin typeface="Times New Roman" panose="02020603050405020304" pitchFamily="18" charset="0"/>
                <a:cs typeface="Times New Roman" panose="02020603050405020304" pitchFamily="18" charset="0"/>
              </a:rPr>
              <a:t>Шарангский</a:t>
            </a:r>
            <a:r>
              <a:rPr lang="ru-RU" sz="1600" i="1" dirty="0">
                <a:solidFill>
                  <a:schemeClr val="accent1">
                    <a:lumMod val="50000"/>
                  </a:schemeClr>
                </a:solidFill>
                <a:latin typeface="Times New Roman" panose="02020603050405020304" pitchFamily="18" charset="0"/>
                <a:cs typeface="Times New Roman" panose="02020603050405020304" pitchFamily="18" charset="0"/>
              </a:rPr>
              <a:t> район был включён в Тонкинский район, где находился до декабря 1965 года. </a:t>
            </a:r>
            <a:r>
              <a:rPr lang="ru-RU" sz="1600" b="1" i="1" dirty="0">
                <a:solidFill>
                  <a:schemeClr val="accent1">
                    <a:lumMod val="50000"/>
                  </a:schemeClr>
                </a:solidFill>
                <a:latin typeface="Times New Roman" panose="02020603050405020304" pitchFamily="18" charset="0"/>
                <a:cs typeface="Times New Roman" panose="02020603050405020304" pitchFamily="18" charset="0"/>
              </a:rPr>
              <a:t>В декабре 1965 года</a:t>
            </a:r>
            <a:r>
              <a:rPr lang="ru-RU" sz="1600" i="1" dirty="0">
                <a:solidFill>
                  <a:schemeClr val="accent1">
                    <a:lumMod val="50000"/>
                  </a:schemeClr>
                </a:solidFill>
                <a:latin typeface="Times New Roman" panose="02020603050405020304" pitchFamily="18" charset="0"/>
                <a:cs typeface="Times New Roman" panose="02020603050405020304" pitchFamily="18" charset="0"/>
              </a:rPr>
              <a:t> вновь был восстановлен </a:t>
            </a:r>
            <a:r>
              <a:rPr lang="ru-RU" sz="1600" i="1" dirty="0" err="1">
                <a:solidFill>
                  <a:schemeClr val="accent1">
                    <a:lumMod val="50000"/>
                  </a:schemeClr>
                </a:solidFill>
                <a:latin typeface="Times New Roman" panose="02020603050405020304" pitchFamily="18" charset="0"/>
                <a:cs typeface="Times New Roman" panose="02020603050405020304" pitchFamily="18" charset="0"/>
              </a:rPr>
              <a:t>Шарангский</a:t>
            </a:r>
            <a:r>
              <a:rPr lang="ru-RU" sz="1600" i="1" dirty="0">
                <a:solidFill>
                  <a:schemeClr val="accent1">
                    <a:lumMod val="50000"/>
                  </a:schemeClr>
                </a:solidFill>
                <a:latin typeface="Times New Roman" panose="02020603050405020304" pitchFamily="18" charset="0"/>
                <a:cs typeface="Times New Roman" panose="02020603050405020304" pitchFamily="18" charset="0"/>
              </a:rPr>
              <a:t> район в составе Горьковской (Нижегородской) области. </a:t>
            </a:r>
          </a:p>
          <a:p>
            <a:pPr indent="457200"/>
            <a:r>
              <a:rPr lang="ru-RU" sz="1600" b="1" i="1" dirty="0">
                <a:solidFill>
                  <a:schemeClr val="accent1">
                    <a:lumMod val="50000"/>
                  </a:schemeClr>
                </a:solidFill>
                <a:latin typeface="Times New Roman" panose="02020603050405020304" pitchFamily="18" charset="0"/>
                <a:cs typeface="Times New Roman" panose="02020603050405020304" pitchFamily="18" charset="0"/>
              </a:rPr>
              <a:t>В 2022 году</a:t>
            </a:r>
            <a:r>
              <a:rPr lang="ru-RU" sz="1600" i="1" dirty="0">
                <a:solidFill>
                  <a:schemeClr val="accent1">
                    <a:lumMod val="50000"/>
                  </a:schemeClr>
                </a:solidFill>
                <a:latin typeface="Times New Roman" panose="02020603050405020304" pitchFamily="18" charset="0"/>
                <a:cs typeface="Times New Roman" panose="02020603050405020304" pitchFamily="18" charset="0"/>
              </a:rPr>
              <a:t> </a:t>
            </a:r>
            <a:r>
              <a:rPr lang="ru-RU" sz="1600" i="1" dirty="0" err="1">
                <a:solidFill>
                  <a:schemeClr val="accent1">
                    <a:lumMod val="50000"/>
                  </a:schemeClr>
                </a:solidFill>
                <a:latin typeface="Times New Roman" panose="02020603050405020304" pitchFamily="18" charset="0"/>
                <a:cs typeface="Times New Roman" panose="02020603050405020304" pitchFamily="18" charset="0"/>
              </a:rPr>
              <a:t>Шарангский</a:t>
            </a:r>
            <a:r>
              <a:rPr lang="ru-RU" sz="1600" i="1" dirty="0">
                <a:solidFill>
                  <a:schemeClr val="accent1">
                    <a:lumMod val="50000"/>
                  </a:schemeClr>
                </a:solidFill>
                <a:latin typeface="Times New Roman" panose="02020603050405020304" pitchFamily="18" charset="0"/>
                <a:cs typeface="Times New Roman" panose="02020603050405020304" pitchFamily="18" charset="0"/>
              </a:rPr>
              <a:t> муниципальный район был преобразован в муниципальный округ. </a:t>
            </a:r>
          </a:p>
          <a:p>
            <a:pPr indent="457200" algn="just"/>
            <a:r>
              <a:rPr lang="ru-RU" sz="1600" i="1" dirty="0" err="1" smtClean="0">
                <a:solidFill>
                  <a:srgbClr val="002060"/>
                </a:solidFill>
                <a:latin typeface="Times New Roman" panose="02020603050405020304" pitchFamily="18" charset="0"/>
                <a:cs typeface="Times New Roman" panose="02020603050405020304" pitchFamily="18" charset="0"/>
              </a:rPr>
              <a:t>Шарангский</a:t>
            </a:r>
            <a:r>
              <a:rPr lang="ru-RU" sz="1600" i="1" dirty="0" smtClean="0">
                <a:solidFill>
                  <a:srgbClr val="002060"/>
                </a:solidFill>
                <a:latin typeface="Times New Roman" panose="02020603050405020304" pitchFamily="18" charset="0"/>
                <a:cs typeface="Times New Roman" panose="02020603050405020304" pitchFamily="18" charset="0"/>
              </a:rPr>
              <a:t> муниципальный округ расположен в северо-восточной части Нижегородской области. Округ граничит на западе с Воскресенским округом, на северо-западе – с Тонкинским округом, на юге – с республикой Марий Эл и на востоке – с Кировской областью.</a:t>
            </a:r>
          </a:p>
          <a:p>
            <a:pPr indent="457200" algn="just"/>
            <a:r>
              <a:rPr lang="ru-RU" sz="1600" i="1" dirty="0" smtClean="0">
                <a:solidFill>
                  <a:srgbClr val="002060"/>
                </a:solidFill>
                <a:latin typeface="Times New Roman" panose="02020603050405020304" pitchFamily="18" charset="0"/>
                <a:cs typeface="Times New Roman" panose="02020603050405020304" pitchFamily="18" charset="0"/>
              </a:rPr>
              <a:t>Численность </a:t>
            </a:r>
            <a:r>
              <a:rPr lang="ru-RU" sz="1600" i="1" dirty="0">
                <a:solidFill>
                  <a:srgbClr val="002060"/>
                </a:solidFill>
                <a:latin typeface="Times New Roman" panose="02020603050405020304" pitchFamily="18" charset="0"/>
                <a:cs typeface="Times New Roman" panose="02020603050405020304" pitchFamily="18" charset="0"/>
              </a:rPr>
              <a:t>населения на </a:t>
            </a:r>
            <a:r>
              <a:rPr lang="ru-RU" sz="1600" i="1" dirty="0" smtClean="0">
                <a:solidFill>
                  <a:srgbClr val="002060"/>
                </a:solidFill>
                <a:latin typeface="Times New Roman" panose="02020603050405020304" pitchFamily="18" charset="0"/>
                <a:cs typeface="Times New Roman" panose="02020603050405020304" pitchFamily="18" charset="0"/>
              </a:rPr>
              <a:t>01.01.2025 года составила 11 232 человека</a:t>
            </a:r>
          </a:p>
          <a:p>
            <a:pPr indent="457200" algn="just"/>
            <a:r>
              <a:rPr lang="ru-RU" sz="1600" i="1" dirty="0" smtClean="0">
                <a:solidFill>
                  <a:srgbClr val="002060"/>
                </a:solidFill>
                <a:latin typeface="Times New Roman" panose="02020603050405020304" pitchFamily="18" charset="0"/>
                <a:cs typeface="Times New Roman" panose="02020603050405020304" pitchFamily="18" charset="0"/>
              </a:rPr>
              <a:t> Площадь </a:t>
            </a:r>
            <a:r>
              <a:rPr lang="ru-RU" sz="1600" i="1" dirty="0">
                <a:solidFill>
                  <a:srgbClr val="002060"/>
                </a:solidFill>
                <a:latin typeface="Times New Roman" panose="02020603050405020304" pitchFamily="18" charset="0"/>
                <a:cs typeface="Times New Roman" panose="02020603050405020304" pitchFamily="18" charset="0"/>
              </a:rPr>
              <a:t>округа составляет </a:t>
            </a:r>
            <a:r>
              <a:rPr lang="ru-RU" sz="1600" i="1" dirty="0" smtClean="0">
                <a:solidFill>
                  <a:srgbClr val="002060"/>
                </a:solidFill>
                <a:latin typeface="Times New Roman" panose="02020603050405020304" pitchFamily="18" charset="0"/>
                <a:cs typeface="Times New Roman" panose="02020603050405020304" pitchFamily="18" charset="0"/>
              </a:rPr>
              <a:t>159 576 га.</a:t>
            </a:r>
          </a:p>
        </p:txBody>
      </p:sp>
      <p:sp>
        <p:nvSpPr>
          <p:cNvPr id="2" name="TextBox 1"/>
          <p:cNvSpPr txBox="1"/>
          <p:nvPr/>
        </p:nvSpPr>
        <p:spPr>
          <a:xfrm>
            <a:off x="251520" y="345430"/>
            <a:ext cx="8784976" cy="707886"/>
          </a:xfrm>
          <a:prstGeom prst="rect">
            <a:avLst/>
          </a:prstGeom>
          <a:solidFill>
            <a:schemeClr val="accent1">
              <a:lumMod val="60000"/>
              <a:lumOff val="40000"/>
            </a:schemeClr>
          </a:solidFill>
          <a:ln>
            <a:solidFill>
              <a:schemeClr val="accent1">
                <a:lumMod val="60000"/>
                <a:lumOff val="40000"/>
              </a:schemeClr>
            </a:solidFill>
          </a:ln>
          <a:effectLst/>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Общие сведения </a:t>
            </a:r>
          </a:p>
          <a:p>
            <a:pPr algn="ctr"/>
            <a:r>
              <a:rPr lang="ru-RU" sz="2000" b="1" dirty="0" smtClean="0">
                <a:solidFill>
                  <a:srgbClr val="002060"/>
                </a:solidFill>
                <a:latin typeface="Times New Roman" panose="02020603050405020304" pitchFamily="18" charset="0"/>
                <a:cs typeface="Times New Roman" panose="02020603050405020304" pitchFamily="18" charset="0"/>
              </a:rPr>
              <a:t>                    о Шарангском муниципальном округе Нижегородской области</a:t>
            </a:r>
            <a:endParaRPr lang="ru-RU" sz="2000" b="1" dirty="0">
              <a:solidFill>
                <a:srgbClr val="00206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28534"/>
            <a:ext cx="936104"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544A1F6A-164B-43BA-A19E-4AE6BB502A21}" type="slidenum">
              <a:rPr lang="ru-RU" smtClean="0">
                <a:solidFill>
                  <a:srgbClr val="C6E7FC">
                    <a:lumMod val="50000"/>
                  </a:srgbClr>
                </a:solidFill>
              </a:rPr>
              <a:pPr/>
              <a:t>6</a:t>
            </a:fld>
            <a:endParaRPr lang="ru-RU" dirty="0">
              <a:solidFill>
                <a:srgbClr val="C6E7FC">
                  <a:lumMod val="50000"/>
                </a:srgbClr>
              </a:solidFill>
            </a:endParaRPr>
          </a:p>
        </p:txBody>
      </p:sp>
    </p:spTree>
    <p:extLst>
      <p:ext uri="{BB962C8B-B14F-4D97-AF65-F5344CB8AC3E}">
        <p14:creationId xmlns:p14="http://schemas.microsoft.com/office/powerpoint/2010/main" val="61038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594886"/>
            <a:ext cx="8442192" cy="2246769"/>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2026-2030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администрация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Цель:</a:t>
            </a:r>
            <a:r>
              <a:rPr lang="ru-RU" sz="1400" kern="0" dirty="0">
                <a:solidFill>
                  <a:srgbClr val="002060"/>
                </a:solidFill>
                <a:latin typeface="Times New Roman"/>
              </a:rPr>
              <a:t> </a:t>
            </a:r>
            <a:r>
              <a:rPr lang="ru-RU" sz="1400" kern="0" dirty="0" smtClean="0">
                <a:solidFill>
                  <a:srgbClr val="002060"/>
                </a:solidFill>
                <a:latin typeface="Times New Roman"/>
              </a:rPr>
              <a:t>с</a:t>
            </a:r>
            <a:r>
              <a:rPr lang="ru-RU" sz="1400" kern="0" dirty="0" smtClean="0">
                <a:solidFill>
                  <a:srgbClr val="002060"/>
                </a:solidFill>
                <a:latin typeface="Times New Roman"/>
                <a:ea typeface="Times New Roman"/>
              </a:rPr>
              <a:t>оздание </a:t>
            </a:r>
            <a:r>
              <a:rPr lang="ru-RU" sz="1400" kern="0" dirty="0">
                <a:solidFill>
                  <a:srgbClr val="002060"/>
                </a:solidFill>
                <a:latin typeface="Times New Roman"/>
                <a:ea typeface="Times New Roman"/>
              </a:rPr>
              <a:t>и обеспечение благоприятных условий для развития и повышения конкурентоспособности малого и среднего предпринимательства в Шарангском муниципальном </a:t>
            </a:r>
            <a:r>
              <a:rPr lang="ru-RU" sz="1400" kern="0" dirty="0" smtClean="0">
                <a:solidFill>
                  <a:srgbClr val="002060"/>
                </a:solidFill>
                <a:latin typeface="Times New Roman"/>
                <a:ea typeface="Times New Roman"/>
              </a:rPr>
              <a:t>округе </a:t>
            </a:r>
            <a:r>
              <a:rPr lang="ru-RU" sz="1400" kern="0" dirty="0">
                <a:solidFill>
                  <a:srgbClr val="002060"/>
                </a:solidFill>
                <a:latin typeface="Times New Roman"/>
                <a:ea typeface="Times New Roman"/>
              </a:rPr>
              <a:t>Нижегородской области, включая туризм, повышение их роли в социально-экономическом развитии Шарангского муниципального </a:t>
            </a:r>
            <a:r>
              <a:rPr lang="ru-RU" sz="1400" kern="0" dirty="0" smtClean="0">
                <a:solidFill>
                  <a:srgbClr val="002060"/>
                </a:solidFill>
                <a:latin typeface="Times New Roman"/>
                <a:ea typeface="Times New Roman"/>
              </a:rPr>
              <a:t>округа </a:t>
            </a:r>
            <a:r>
              <a:rPr lang="ru-RU" sz="1400" kern="0" dirty="0">
                <a:solidFill>
                  <a:srgbClr val="002060"/>
                </a:solidFill>
                <a:latin typeface="Times New Roman"/>
                <a:ea typeface="Times New Roman"/>
              </a:rPr>
              <a:t>Нижегородской области, стимулирование экономической активности субъектов малого и среднего </a:t>
            </a:r>
            <a:r>
              <a:rPr lang="ru-RU" sz="1400" kern="0" dirty="0" smtClean="0">
                <a:solidFill>
                  <a:srgbClr val="002060"/>
                </a:solidFill>
                <a:latin typeface="Times New Roman"/>
                <a:ea typeface="Times New Roman"/>
              </a:rPr>
              <a:t>предпринимательства</a:t>
            </a:r>
            <a:r>
              <a:rPr lang="ru-RU" sz="1400" dirty="0" smtClean="0">
                <a:solidFill>
                  <a:srgbClr val="002060"/>
                </a:solidFill>
                <a:latin typeface="Times New Roman" panose="02020603050405020304" pitchFamily="18" charset="0"/>
                <a:cs typeface="Times New Roman" panose="02020603050405020304" pitchFamily="18" charset="0"/>
              </a:rPr>
              <a:t>.</a:t>
            </a:r>
            <a:endParaRPr lang="ru-RU" sz="1400" b="1" u="sng" dirty="0" smtClean="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179388"/>
            <a:ext cx="7479099" cy="830997"/>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«РАЗВИТИЕ ПРЕДПРИНИМАТЕЛЬСТВА В  ШАРАНГСКОМ МУНИЦИПАЛЬНОМ ОКРУГЕ НИЖЕГОРОДСКОЙ ОБЛАСТИ»</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812828024"/>
              </p:ext>
            </p:extLst>
          </p:nvPr>
        </p:nvGraphicFramePr>
        <p:xfrm>
          <a:off x="1331640" y="3356992"/>
          <a:ext cx="6264696" cy="2752080"/>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60</a:t>
            </a:fld>
            <a:endParaRPr lang="ru-RU" dirty="0">
              <a:solidFill>
                <a:srgbClr val="C6E7FC">
                  <a:lumMod val="50000"/>
                </a:srgbClr>
              </a:solidFill>
            </a:endParaRPr>
          </a:p>
        </p:txBody>
      </p:sp>
    </p:spTree>
    <p:extLst>
      <p:ext uri="{BB962C8B-B14F-4D97-AF65-F5344CB8AC3E}">
        <p14:creationId xmlns:p14="http://schemas.microsoft.com/office/powerpoint/2010/main" val="266945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4650" y="457244"/>
            <a:ext cx="8442192" cy="2031325"/>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2026-2030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администрация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формирование </a:t>
            </a:r>
            <a:r>
              <a:rPr lang="ru-RU" sz="1400" dirty="0">
                <a:solidFill>
                  <a:srgbClr val="002060"/>
                </a:solidFill>
                <a:latin typeface="Times New Roman" panose="02020603050405020304" pitchFamily="18" charset="0"/>
                <a:cs typeface="Times New Roman" panose="02020603050405020304" pitchFamily="18" charset="0"/>
              </a:rPr>
              <a:t>в обществе, в том числе у муниципальных служащих, лиц, замещающих муниципальные должности, работников учреждений и предприятий, органов и организаций, нетерпимого отношения к коррупции путем развития системы предупреждения коррупции на территории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a:t>
            </a:r>
          </a:p>
        </p:txBody>
      </p:sp>
      <p:sp>
        <p:nvSpPr>
          <p:cNvPr id="3" name="TextBox 2"/>
          <p:cNvSpPr txBox="1"/>
          <p:nvPr/>
        </p:nvSpPr>
        <p:spPr>
          <a:xfrm>
            <a:off x="0" y="179388"/>
            <a:ext cx="7416824"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«ПРОТИВОДЕЙСТВИЕ КОРРУПЦИИ В ШАРАНГСКОМ МУНИЦИПАЛЬНОМ ОКРУГЕ»</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3975169232"/>
              </p:ext>
            </p:extLst>
          </p:nvPr>
        </p:nvGraphicFramePr>
        <p:xfrm>
          <a:off x="1043608" y="2852936"/>
          <a:ext cx="7344816" cy="3168352"/>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61</a:t>
            </a:fld>
            <a:endParaRPr lang="ru-RU" dirty="0">
              <a:solidFill>
                <a:srgbClr val="C6E7FC">
                  <a:lumMod val="50000"/>
                </a:srgbClr>
              </a:solidFill>
            </a:endParaRPr>
          </a:p>
        </p:txBody>
      </p:sp>
    </p:spTree>
    <p:extLst>
      <p:ext uri="{BB962C8B-B14F-4D97-AF65-F5344CB8AC3E}">
        <p14:creationId xmlns:p14="http://schemas.microsoft.com/office/powerpoint/2010/main" val="283968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621847"/>
            <a:ext cx="8442192" cy="2462213"/>
          </a:xfrm>
          <a:prstGeom prst="rect">
            <a:avLst/>
          </a:prstGeom>
          <a:solidFill>
            <a:schemeClr val="accent1">
              <a:lumMod val="40000"/>
              <a:lumOff val="60000"/>
            </a:schemeClr>
          </a:solidFill>
        </p:spPr>
        <p:txBody>
          <a:bodyPr wrap="square" rtlCol="0">
            <a:spAutoFit/>
          </a:bodyPr>
          <a:lstStyle/>
          <a:p>
            <a:endParaRPr lang="ru-RU" sz="1400" b="1" u="sng" dirty="0" smtClean="0">
              <a:solidFill>
                <a:srgbClr val="002060"/>
              </a:solidFill>
              <a:latin typeface="Times New Roman" panose="02020603050405020304" pitchFamily="18" charset="0"/>
              <a:cs typeface="Times New Roman" panose="02020603050405020304" pitchFamily="18" charset="0"/>
            </a:endParaRPr>
          </a:p>
          <a:p>
            <a:endParaRPr lang="ru-RU" sz="1400" b="1" u="sng" dirty="0">
              <a:solidFill>
                <a:srgbClr val="002060"/>
              </a:solidFill>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2025-2027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администрация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Цель</a:t>
            </a:r>
            <a:r>
              <a:rPr lang="ru-RU" sz="1400" b="1" u="sng" dirty="0">
                <a:solidFill>
                  <a:srgbClr val="002060"/>
                </a:solidFill>
                <a:latin typeface="Times New Roman" panose="02020603050405020304" pitchFamily="18" charset="0"/>
                <a:cs typeface="Times New Roman" panose="02020603050405020304" pitchFamily="18" charset="0"/>
              </a:rPr>
              <a:t>: </a:t>
            </a:r>
          </a:p>
          <a:p>
            <a:pPr marL="285750" indent="-285750" algn="just">
              <a:buFontTx/>
              <a:buChar char="-"/>
            </a:pPr>
            <a:r>
              <a:rPr lang="ru-RU" sz="1400" dirty="0" smtClean="0">
                <a:solidFill>
                  <a:srgbClr val="002060"/>
                </a:solidFill>
                <a:latin typeface="Times New Roman" panose="02020603050405020304" pitchFamily="18" charset="0"/>
                <a:cs typeface="Times New Roman" panose="02020603050405020304" pitchFamily="18" charset="0"/>
              </a:rPr>
              <a:t>улучшение </a:t>
            </a:r>
            <a:r>
              <a:rPr lang="ru-RU" sz="1400" dirty="0">
                <a:solidFill>
                  <a:srgbClr val="002060"/>
                </a:solidFill>
                <a:latin typeface="Times New Roman" panose="02020603050405020304" pitchFamily="18" charset="0"/>
                <a:cs typeface="Times New Roman" panose="02020603050405020304" pitchFamily="18" charset="0"/>
              </a:rPr>
              <a:t>здоровья населения, качества жизни, формирование культуры общественного здоровья, ответственного отношения к </a:t>
            </a:r>
            <a:r>
              <a:rPr lang="ru-RU" sz="1400" dirty="0" smtClean="0">
                <a:solidFill>
                  <a:srgbClr val="002060"/>
                </a:solidFill>
                <a:latin typeface="Times New Roman" panose="02020603050405020304" pitchFamily="18" charset="0"/>
                <a:cs typeface="Times New Roman" panose="02020603050405020304" pitchFamily="18" charset="0"/>
              </a:rPr>
              <a:t>здоровью;</a:t>
            </a:r>
          </a:p>
          <a:p>
            <a:pPr marL="285750" indent="-285750" algn="just">
              <a:buFontTx/>
              <a:buChar char="-"/>
            </a:pPr>
            <a:r>
              <a:rPr lang="ru-RU" sz="1400" dirty="0" smtClean="0">
                <a:solidFill>
                  <a:srgbClr val="002060"/>
                </a:solidFill>
                <a:latin typeface="Times New Roman" panose="02020603050405020304" pitchFamily="18" charset="0"/>
                <a:cs typeface="Times New Roman" panose="02020603050405020304" pitchFamily="18" charset="0"/>
              </a:rPr>
              <a:t>повышение </a:t>
            </a:r>
            <a:r>
              <a:rPr lang="ru-RU" sz="1400" dirty="0">
                <a:solidFill>
                  <a:srgbClr val="002060"/>
                </a:solidFill>
                <a:latin typeface="Times New Roman" panose="02020603050405020304" pitchFamily="18" charset="0"/>
                <a:cs typeface="Times New Roman" panose="02020603050405020304" pitchFamily="18" charset="0"/>
              </a:rPr>
              <a:t>социально – экономического благополучия семей, путем реализации мер по формированию и укреплению в обществе семейных ценностей и представлений о социальной привлекательности </a:t>
            </a:r>
            <a:r>
              <a:rPr lang="ru-RU" sz="1400" dirty="0" smtClean="0">
                <a:solidFill>
                  <a:srgbClr val="002060"/>
                </a:solidFill>
                <a:latin typeface="Times New Roman" panose="02020603050405020304" pitchFamily="18" charset="0"/>
                <a:cs typeface="Times New Roman" panose="02020603050405020304" pitchFamily="18" charset="0"/>
              </a:rPr>
              <a:t>семьи;</a:t>
            </a:r>
          </a:p>
        </p:txBody>
      </p:sp>
      <p:sp>
        <p:nvSpPr>
          <p:cNvPr id="3" name="TextBox 2"/>
          <p:cNvSpPr txBox="1"/>
          <p:nvPr/>
        </p:nvSpPr>
        <p:spPr>
          <a:xfrm>
            <a:off x="0" y="169172"/>
            <a:ext cx="7344816" cy="830997"/>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«УКРЕПЛЕНИЕ ОБЩЕСТВЕННОГО ЗДОРОВЬЯ НАСЕЛЕНИЯ ШАРАНГСКОГО МУНИЦИПАЛЬНОГО ОКРУГА НИЖЕГОРОДСКОЙ ОБЛАСТИ»</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67544" y="3084060"/>
            <a:ext cx="2952328" cy="3539430"/>
          </a:xfrm>
          <a:prstGeom prst="rect">
            <a:avLst/>
          </a:prstGeom>
          <a:solidFill>
            <a:schemeClr val="accent1">
              <a:lumMod val="40000"/>
              <a:lumOff val="60000"/>
            </a:schemeClr>
          </a:solidFill>
        </p:spPr>
        <p:txBody>
          <a:bodyPr wrap="square">
            <a:spAutoFit/>
          </a:bodyPr>
          <a:lstStyle/>
          <a:p>
            <a:pPr marL="285750" indent="-285750" algn="just">
              <a:buFontTx/>
              <a:buChar char="-"/>
            </a:pPr>
            <a:r>
              <a:rPr lang="ru-RU" sz="1400" dirty="0">
                <a:solidFill>
                  <a:srgbClr val="002060"/>
                </a:solidFill>
                <a:latin typeface="Times New Roman" panose="02020603050405020304" pitchFamily="18" charset="0"/>
                <a:cs typeface="Times New Roman" panose="02020603050405020304" pitchFamily="18" charset="0"/>
              </a:rPr>
              <a:t>создание наиболее эффективных условий для населения Шарангского муниципального округа, влияющих на сохранение здоровья и продолжительность </a:t>
            </a:r>
            <a:r>
              <a:rPr lang="ru-RU" sz="1400" dirty="0" smtClean="0">
                <a:solidFill>
                  <a:srgbClr val="002060"/>
                </a:solidFill>
                <a:latin typeface="Times New Roman" panose="02020603050405020304" pitchFamily="18" charset="0"/>
                <a:cs typeface="Times New Roman" panose="02020603050405020304" pitchFamily="18" charset="0"/>
              </a:rPr>
              <a:t>жизни;</a:t>
            </a:r>
            <a:endParaRPr lang="ru-RU" sz="1400" dirty="0">
              <a:solidFill>
                <a:srgbClr val="002060"/>
              </a:solidFill>
              <a:latin typeface="Times New Roman" panose="02020603050405020304" pitchFamily="18" charset="0"/>
              <a:cs typeface="Times New Roman" panose="02020603050405020304" pitchFamily="18" charset="0"/>
            </a:endParaRPr>
          </a:p>
          <a:p>
            <a:pPr marL="285750" indent="-285750" algn="just">
              <a:buFontTx/>
              <a:buChar char="-"/>
            </a:pPr>
            <a:r>
              <a:rPr lang="ru-RU" sz="1400" dirty="0">
                <a:solidFill>
                  <a:srgbClr val="002060"/>
                </a:solidFill>
                <a:latin typeface="Times New Roman" panose="02020603050405020304" pitchFamily="18" charset="0"/>
                <a:cs typeface="Times New Roman" panose="02020603050405020304" pitchFamily="18" charset="0"/>
              </a:rPr>
              <a:t>повышение уровня и качества жизни пожилых граждан, инвалидов, семей с детьми, иных категорий населения, в отношении которых законодательно установлены обязательства государства по предоставлению мер социальной поддержки.</a:t>
            </a:r>
          </a:p>
        </p:txBody>
      </p:sp>
      <p:sp>
        <p:nvSpPr>
          <p:cNvPr id="10" name="AutoShape 6" descr="белые человечки для презентации png images | PNGE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solidFill>
                <a:prstClr val="black"/>
              </a:solidFill>
            </a:endParaRPr>
          </a:p>
        </p:txBody>
      </p:sp>
      <p:graphicFrame>
        <p:nvGraphicFramePr>
          <p:cNvPr id="5" name="Диаграмма 4"/>
          <p:cNvGraphicFramePr/>
          <p:nvPr>
            <p:extLst>
              <p:ext uri="{D42A27DB-BD31-4B8C-83A1-F6EECF244321}">
                <p14:modId xmlns:p14="http://schemas.microsoft.com/office/powerpoint/2010/main" val="2677032791"/>
              </p:ext>
            </p:extLst>
          </p:nvPr>
        </p:nvGraphicFramePr>
        <p:xfrm>
          <a:off x="3635896" y="3212976"/>
          <a:ext cx="5112568"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62</a:t>
            </a:fld>
            <a:endParaRPr lang="ru-RU" dirty="0">
              <a:solidFill>
                <a:srgbClr val="C6E7FC">
                  <a:lumMod val="50000"/>
                </a:srgbClr>
              </a:solidFill>
            </a:endParaRPr>
          </a:p>
        </p:txBody>
      </p:sp>
    </p:spTree>
    <p:extLst>
      <p:ext uri="{BB962C8B-B14F-4D97-AF65-F5344CB8AC3E}">
        <p14:creationId xmlns:p14="http://schemas.microsoft.com/office/powerpoint/2010/main" val="111426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0375" y="553744"/>
            <a:ext cx="8442192" cy="1600438"/>
          </a:xfrm>
          <a:prstGeom prst="rect">
            <a:avLst/>
          </a:prstGeom>
          <a:solidFill>
            <a:schemeClr val="accent1">
              <a:lumMod val="40000"/>
              <a:lumOff val="60000"/>
            </a:schemeClr>
          </a:solidFill>
        </p:spPr>
        <p:txBody>
          <a:bodyPr wrap="square" rtlCol="0">
            <a:spAutoFit/>
          </a:bodyPr>
          <a:lstStyle/>
          <a:p>
            <a:endParaRPr lang="ru-RU" sz="1400" b="1" u="sng" dirty="0" smtClean="0">
              <a:solidFill>
                <a:srgbClr val="002060"/>
              </a:solidFill>
              <a:latin typeface="Times New Roman" panose="02020603050405020304" pitchFamily="18" charset="0"/>
              <a:cs typeface="Times New Roman" panose="02020603050405020304" pitchFamily="18" charset="0"/>
            </a:endParaRPr>
          </a:p>
          <a:p>
            <a:endParaRPr lang="ru-RU" sz="1400" b="1" u="sng" dirty="0">
              <a:solidFill>
                <a:srgbClr val="002060"/>
              </a:solidFill>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2024-2026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администрация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a:t>
            </a:r>
            <a:r>
              <a:rPr lang="ru-RU" sz="1400" b="1" u="sng" dirty="0" smtClean="0">
                <a:solidFill>
                  <a:srgbClr val="002060"/>
                </a:solidFill>
                <a:latin typeface="Times New Roman" panose="02020603050405020304" pitchFamily="18" charset="0"/>
                <a:cs typeface="Times New Roman" panose="02020603050405020304" pitchFamily="18" charset="0"/>
              </a:rPr>
              <a:t>:</a:t>
            </a:r>
            <a:r>
              <a:rPr lang="ru-RU" sz="1400" dirty="0" smtClean="0">
                <a:solidFill>
                  <a:srgbClr val="002060"/>
                </a:solidFill>
                <a:latin typeface="Times New Roman" panose="02020603050405020304" pitchFamily="18" charset="0"/>
                <a:cs typeface="Times New Roman" panose="02020603050405020304" pitchFamily="18" charset="0"/>
              </a:rPr>
              <a:t> государственная </a:t>
            </a:r>
            <a:r>
              <a:rPr lang="ru-RU" sz="1400" dirty="0">
                <a:solidFill>
                  <a:srgbClr val="002060"/>
                </a:solidFill>
                <a:latin typeface="Times New Roman" panose="02020603050405020304" pitchFamily="18" charset="0"/>
                <a:cs typeface="Times New Roman" panose="02020603050405020304" pitchFamily="18" charset="0"/>
              </a:rPr>
              <a:t>поддержка молодых семей Шарангского муниципального округа в решении жилищной </a:t>
            </a:r>
            <a:r>
              <a:rPr lang="ru-RU" sz="1400" dirty="0" smtClean="0">
                <a:solidFill>
                  <a:srgbClr val="002060"/>
                </a:solidFill>
                <a:latin typeface="Times New Roman" panose="02020603050405020304" pitchFamily="18" charset="0"/>
                <a:cs typeface="Times New Roman" panose="02020603050405020304" pitchFamily="18" charset="0"/>
              </a:rPr>
              <a:t>проблемы.</a:t>
            </a:r>
          </a:p>
        </p:txBody>
      </p:sp>
      <p:sp>
        <p:nvSpPr>
          <p:cNvPr id="3" name="TextBox 2"/>
          <p:cNvSpPr txBox="1"/>
          <p:nvPr/>
        </p:nvSpPr>
        <p:spPr>
          <a:xfrm>
            <a:off x="0" y="138246"/>
            <a:ext cx="7056784" cy="830997"/>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«ОБЕСПЕЧЕНИЕ ГРАЖДАН ШАРАНГСКОГО МУНИЦИПАЛЬНОГО ОКРУГА ДОСТУПНЫМ И КОМФОРТНЫМ ЖИЛЬЕМ»</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2" name="AutoShape 2" descr="Белый Человек Стоит Настоящий Дом С Обтравка — стоковые фотографии и другие  картинки 2015 - 2015, Абстрактный, Аренда дома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solidFill>
                <a:prstClr val="black"/>
              </a:solidFill>
            </a:endParaRPr>
          </a:p>
        </p:txBody>
      </p:sp>
      <p:sp>
        <p:nvSpPr>
          <p:cNvPr id="4" name="AutoShape 4" descr="Белый Человек Стоит Настоящий Дом С Обтравка — стоковые фотографии и другие  картинки 2015 - 2015, Абстрактный, Аренда дома - i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solidFill>
                <a:prstClr val="black"/>
              </a:solidFill>
            </a:endParaRPr>
          </a:p>
        </p:txBody>
      </p:sp>
      <p:graphicFrame>
        <p:nvGraphicFramePr>
          <p:cNvPr id="9" name="Диаграмма 8"/>
          <p:cNvGraphicFramePr/>
          <p:nvPr>
            <p:extLst>
              <p:ext uri="{D42A27DB-BD31-4B8C-83A1-F6EECF244321}">
                <p14:modId xmlns:p14="http://schemas.microsoft.com/office/powerpoint/2010/main" val="168736399"/>
              </p:ext>
            </p:extLst>
          </p:nvPr>
        </p:nvGraphicFramePr>
        <p:xfrm>
          <a:off x="1386756" y="2636912"/>
          <a:ext cx="6315736"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5" name="Номер слайда 4"/>
          <p:cNvSpPr>
            <a:spLocks noGrp="1"/>
          </p:cNvSpPr>
          <p:nvPr>
            <p:ph type="sldNum" sz="quarter" idx="12"/>
          </p:nvPr>
        </p:nvSpPr>
        <p:spPr/>
        <p:txBody>
          <a:bodyPr/>
          <a:lstStyle/>
          <a:p>
            <a:fld id="{544A1F6A-164B-43BA-A19E-4AE6BB502A21}" type="slidenum">
              <a:rPr lang="ru-RU" smtClean="0">
                <a:solidFill>
                  <a:srgbClr val="C6E7FC">
                    <a:lumMod val="50000"/>
                  </a:srgbClr>
                </a:solidFill>
              </a:rPr>
              <a:pPr/>
              <a:t>63</a:t>
            </a:fld>
            <a:endParaRPr lang="ru-RU" dirty="0">
              <a:solidFill>
                <a:srgbClr val="C6E7FC">
                  <a:lumMod val="50000"/>
                </a:srgbClr>
              </a:solidFill>
            </a:endParaRPr>
          </a:p>
        </p:txBody>
      </p:sp>
    </p:spTree>
    <p:extLst>
      <p:ext uri="{BB962C8B-B14F-4D97-AF65-F5344CB8AC3E}">
        <p14:creationId xmlns:p14="http://schemas.microsoft.com/office/powerpoint/2010/main" val="322164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525" y="517777"/>
            <a:ext cx="8442192" cy="2031325"/>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2025-2027</a:t>
            </a:r>
            <a:r>
              <a:rPr lang="en-US" sz="1400"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администрация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endParaRPr lang="ru-RU" sz="1400" dirty="0" smtClean="0">
              <a:solidFill>
                <a:srgbClr val="002060"/>
              </a:solidFill>
              <a:latin typeface="Times New Roman" panose="02020603050405020304" pitchFamily="18" charset="0"/>
              <a:cs typeface="Times New Roman" panose="02020603050405020304" pitchFamily="18" charset="0"/>
            </a:endParaRPr>
          </a:p>
          <a:p>
            <a:pPr algn="just"/>
            <a:r>
              <a:rPr lang="ru-RU" sz="1400" dirty="0" smtClean="0">
                <a:solidFill>
                  <a:srgbClr val="002060"/>
                </a:solidFill>
                <a:latin typeface="Times New Roman" panose="02020603050405020304" pitchFamily="18" charset="0"/>
                <a:cs typeface="Times New Roman" panose="02020603050405020304" pitchFamily="18" charset="0"/>
              </a:rPr>
              <a:t> - создание </a:t>
            </a:r>
            <a:r>
              <a:rPr lang="ru-RU" sz="1400" dirty="0">
                <a:solidFill>
                  <a:srgbClr val="002060"/>
                </a:solidFill>
                <a:latin typeface="Times New Roman" panose="02020603050405020304" pitchFamily="18" charset="0"/>
                <a:cs typeface="Times New Roman" panose="02020603050405020304" pitchFamily="18" charset="0"/>
              </a:rPr>
              <a:t>благоприятных условий для </a:t>
            </a:r>
            <a:r>
              <a:rPr lang="ru-RU" sz="1400" dirty="0" smtClean="0">
                <a:solidFill>
                  <a:srgbClr val="002060"/>
                </a:solidFill>
                <a:latin typeface="Times New Roman" panose="02020603050405020304" pitchFamily="18" charset="0"/>
                <a:cs typeface="Times New Roman" panose="02020603050405020304" pitchFamily="18" charset="0"/>
              </a:rPr>
              <a:t>функционирования средств </a:t>
            </a:r>
            <a:r>
              <a:rPr lang="ru-RU" sz="1400" dirty="0">
                <a:solidFill>
                  <a:srgbClr val="002060"/>
                </a:solidFill>
                <a:latin typeface="Times New Roman" panose="02020603050405020304" pitchFamily="18" charset="0"/>
                <a:cs typeface="Times New Roman" panose="02020603050405020304" pitchFamily="18" charset="0"/>
              </a:rPr>
              <a:t>массовой информации в Шарангском </a:t>
            </a:r>
            <a:r>
              <a:rPr lang="ru-RU" sz="1400" dirty="0" smtClean="0">
                <a:solidFill>
                  <a:srgbClr val="002060"/>
                </a:solidFill>
                <a:latin typeface="Times New Roman" panose="02020603050405020304" pitchFamily="18" charset="0"/>
                <a:cs typeface="Times New Roman" panose="02020603050405020304" pitchFamily="18" charset="0"/>
              </a:rPr>
              <a:t>муниципальном округе;</a:t>
            </a:r>
          </a:p>
          <a:p>
            <a:pPr algn="just"/>
            <a:r>
              <a:rPr lang="ru-RU" sz="1400" dirty="0" smtClean="0">
                <a:solidFill>
                  <a:srgbClr val="002060"/>
                </a:solidFill>
                <a:latin typeface="Times New Roman" panose="02020603050405020304" pitchFamily="18" charset="0"/>
                <a:cs typeface="Times New Roman" panose="02020603050405020304" pitchFamily="18" charset="0"/>
              </a:rPr>
              <a:t>- оказание </a:t>
            </a:r>
            <a:r>
              <a:rPr lang="ru-RU" sz="1400" dirty="0">
                <a:solidFill>
                  <a:srgbClr val="002060"/>
                </a:solidFill>
                <a:latin typeface="Times New Roman" panose="02020603050405020304" pitchFamily="18" charset="0"/>
                <a:cs typeface="Times New Roman" panose="02020603050405020304" pitchFamily="18" charset="0"/>
              </a:rPr>
              <a:t>поддержки по обеспечению </a:t>
            </a:r>
            <a:r>
              <a:rPr lang="ru-RU" sz="1400" dirty="0" smtClean="0">
                <a:solidFill>
                  <a:srgbClr val="002060"/>
                </a:solidFill>
                <a:latin typeface="Times New Roman" panose="02020603050405020304" pitchFamily="18" charset="0"/>
                <a:cs typeface="Times New Roman" panose="02020603050405020304" pitchFamily="18" charset="0"/>
              </a:rPr>
              <a:t>бесперебойного выхода </a:t>
            </a:r>
            <a:r>
              <a:rPr lang="ru-RU" sz="1400" dirty="0">
                <a:solidFill>
                  <a:srgbClr val="002060"/>
                </a:solidFill>
                <a:latin typeface="Times New Roman" panose="02020603050405020304" pitchFamily="18" charset="0"/>
                <a:cs typeface="Times New Roman" panose="02020603050405020304" pitchFamily="18" charset="0"/>
              </a:rPr>
              <a:t>средств массовой информации.</a:t>
            </a:r>
            <a:endParaRPr lang="ru-RU" sz="1400" dirty="0" smtClean="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260648"/>
            <a:ext cx="6948264"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«ИНФОРМАЦИОННАЯ СРЕДА В ШАРАНГСКОМ МУНИЦИПАЛЬНОМ ОКРУГЕ»</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1759455235"/>
              </p:ext>
            </p:extLst>
          </p:nvPr>
        </p:nvGraphicFramePr>
        <p:xfrm>
          <a:off x="1331640" y="2924944"/>
          <a:ext cx="6552728"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64</a:t>
            </a:fld>
            <a:endParaRPr lang="ru-RU" dirty="0">
              <a:solidFill>
                <a:srgbClr val="C6E7FC">
                  <a:lumMod val="50000"/>
                </a:srgbClr>
              </a:solidFill>
            </a:endParaRPr>
          </a:p>
        </p:txBody>
      </p:sp>
    </p:spTree>
    <p:extLst>
      <p:ext uri="{BB962C8B-B14F-4D97-AF65-F5344CB8AC3E}">
        <p14:creationId xmlns:p14="http://schemas.microsoft.com/office/powerpoint/2010/main" val="7108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543187"/>
            <a:ext cx="8442192" cy="2246769"/>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2026-2030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администрация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Цель:</a:t>
            </a:r>
            <a:r>
              <a:rPr lang="ru-RU" sz="1400" dirty="0" smtClean="0">
                <a:solidFill>
                  <a:srgbClr val="002060"/>
                </a:solidFill>
                <a:latin typeface="Times New Roman" panose="02020603050405020304" pitchFamily="18" charset="0"/>
                <a:cs typeface="Times New Roman" panose="02020603050405020304" pitchFamily="18" charset="0"/>
              </a:rPr>
              <a:t> </a:t>
            </a:r>
          </a:p>
          <a:p>
            <a:pPr algn="just"/>
            <a:r>
              <a:rPr lang="ru-RU" sz="1400" dirty="0" smtClean="0">
                <a:solidFill>
                  <a:srgbClr val="002060"/>
                </a:solidFill>
                <a:latin typeface="Times New Roman" panose="02020603050405020304" pitchFamily="18" charset="0"/>
                <a:cs typeface="Times New Roman" panose="02020603050405020304" pitchFamily="18" charset="0"/>
              </a:rPr>
              <a:t>- повышение </a:t>
            </a:r>
            <a:r>
              <a:rPr lang="ru-RU" sz="1400" dirty="0">
                <a:solidFill>
                  <a:srgbClr val="002060"/>
                </a:solidFill>
                <a:latin typeface="Times New Roman" panose="02020603050405020304" pitchFamily="18" charset="0"/>
                <a:cs typeface="Times New Roman" panose="02020603050405020304" pitchFamily="18" charset="0"/>
              </a:rPr>
              <a:t>качества жизни отдельных категорий </a:t>
            </a:r>
            <a:r>
              <a:rPr lang="ru-RU" sz="1400" dirty="0" smtClean="0">
                <a:solidFill>
                  <a:srgbClr val="002060"/>
                </a:solidFill>
                <a:latin typeface="Times New Roman" panose="02020603050405020304" pitchFamily="18" charset="0"/>
                <a:cs typeface="Times New Roman" panose="02020603050405020304" pitchFamily="18" charset="0"/>
              </a:rPr>
              <a:t>граждан</a:t>
            </a:r>
            <a:r>
              <a:rPr lang="ru-RU" sz="1400" dirty="0">
                <a:solidFill>
                  <a:srgbClr val="002060"/>
                </a:solidFill>
                <a:latin typeface="Times New Roman" panose="02020603050405020304" pitchFamily="18" charset="0"/>
                <a:cs typeface="Times New Roman" panose="02020603050405020304" pitchFamily="18" charset="0"/>
              </a:rPr>
              <a:t>, проживающих на территории Шарангского </a:t>
            </a:r>
            <a:r>
              <a:rPr lang="ru-RU" sz="1400" dirty="0" smtClean="0">
                <a:solidFill>
                  <a:srgbClr val="002060"/>
                </a:solidFill>
                <a:latin typeface="Times New Roman" panose="02020603050405020304" pitchFamily="18" charset="0"/>
                <a:cs typeface="Times New Roman" panose="02020603050405020304" pitchFamily="18" charset="0"/>
              </a:rPr>
              <a:t>муниципального округа;</a:t>
            </a:r>
            <a:endParaRPr lang="ru-RU" sz="1400" dirty="0">
              <a:solidFill>
                <a:srgbClr val="002060"/>
              </a:solidFill>
              <a:latin typeface="Times New Roman" panose="02020603050405020304" pitchFamily="18" charset="0"/>
              <a:cs typeface="Times New Roman" panose="02020603050405020304" pitchFamily="18" charset="0"/>
            </a:endParaRPr>
          </a:p>
          <a:p>
            <a:pPr algn="just"/>
            <a:r>
              <a:rPr lang="ru-RU" sz="1400" dirty="0">
                <a:solidFill>
                  <a:srgbClr val="002060"/>
                </a:solidFill>
                <a:latin typeface="Times New Roman" panose="02020603050405020304" pitchFamily="18" charset="0"/>
                <a:cs typeface="Times New Roman" panose="02020603050405020304" pitchFamily="18" charset="0"/>
              </a:rPr>
              <a:t>- укрепление института семьи, развитие и сохранение </a:t>
            </a:r>
            <a:r>
              <a:rPr lang="ru-RU" sz="1400" dirty="0" smtClean="0">
                <a:solidFill>
                  <a:srgbClr val="002060"/>
                </a:solidFill>
                <a:latin typeface="Times New Roman" panose="02020603050405020304" pitchFamily="18" charset="0"/>
                <a:cs typeface="Times New Roman" panose="02020603050405020304" pitchFamily="18" charset="0"/>
              </a:rPr>
              <a:t>семейных </a:t>
            </a:r>
            <a:r>
              <a:rPr lang="ru-RU" sz="1400" dirty="0">
                <a:solidFill>
                  <a:srgbClr val="002060"/>
                </a:solidFill>
                <a:latin typeface="Times New Roman" panose="02020603050405020304" pitchFamily="18" charset="0"/>
                <a:cs typeface="Times New Roman" panose="02020603050405020304" pitchFamily="18" charset="0"/>
              </a:rPr>
              <a:t>традиций, семейных ценностей, бережного </a:t>
            </a:r>
            <a:r>
              <a:rPr lang="ru-RU" sz="1400" dirty="0" smtClean="0">
                <a:solidFill>
                  <a:srgbClr val="002060"/>
                </a:solidFill>
                <a:latin typeface="Times New Roman" panose="02020603050405020304" pitchFamily="18" charset="0"/>
                <a:cs typeface="Times New Roman" panose="02020603050405020304" pitchFamily="18" charset="0"/>
              </a:rPr>
              <a:t>отношения </a:t>
            </a:r>
            <a:r>
              <a:rPr lang="ru-RU" sz="1400" dirty="0">
                <a:solidFill>
                  <a:srgbClr val="002060"/>
                </a:solidFill>
                <a:latin typeface="Times New Roman" panose="02020603050405020304" pitchFamily="18" charset="0"/>
                <a:cs typeface="Times New Roman" panose="02020603050405020304" pitchFamily="18" charset="0"/>
              </a:rPr>
              <a:t>к </a:t>
            </a:r>
            <a:r>
              <a:rPr lang="ru-RU" sz="1400" dirty="0" smtClean="0">
                <a:solidFill>
                  <a:srgbClr val="002060"/>
                </a:solidFill>
                <a:latin typeface="Times New Roman" panose="02020603050405020304" pitchFamily="18" charset="0"/>
                <a:cs typeface="Times New Roman" panose="02020603050405020304" pitchFamily="18" charset="0"/>
              </a:rPr>
              <a:t>семье</a:t>
            </a:r>
            <a:r>
              <a:rPr lang="ru-RU" sz="1400" dirty="0">
                <a:solidFill>
                  <a:srgbClr val="00206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13074" y="285302"/>
            <a:ext cx="6768752"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«СОЦИАЛЬНАЯ ПОДДЕРЖКА ГРАЖДАН В ШАРАНГСКОМ МУНИЦИПАЛЬНОМ ОКРУГЕ»</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67544" y="2789956"/>
            <a:ext cx="3168352" cy="3108543"/>
          </a:xfrm>
          <a:prstGeom prst="rect">
            <a:avLst/>
          </a:prstGeom>
          <a:solidFill>
            <a:schemeClr val="accent1">
              <a:lumMod val="40000"/>
              <a:lumOff val="60000"/>
            </a:schemeClr>
          </a:solidFill>
        </p:spPr>
        <p:txBody>
          <a:bodyPr wrap="square" rtlCol="0">
            <a:spAutoFit/>
          </a:bodyPr>
          <a:lstStyle/>
          <a:p>
            <a:r>
              <a:rPr lang="ru-RU" sz="1400" dirty="0">
                <a:solidFill>
                  <a:srgbClr val="002060"/>
                </a:solidFill>
                <a:latin typeface="Times New Roman" panose="02020603050405020304" pitchFamily="18" charset="0"/>
                <a:cs typeface="Times New Roman" panose="02020603050405020304" pitchFamily="18" charset="0"/>
              </a:rPr>
              <a:t>- поддержка активного социального долголетия пожилых людей, содействие реабилитации и интеграции в социуме людей с ограниченными возможностями, повышение </a:t>
            </a:r>
            <a:r>
              <a:rPr lang="ru-RU" sz="1400" dirty="0" smtClean="0">
                <a:solidFill>
                  <a:srgbClr val="002060"/>
                </a:solidFill>
                <a:latin typeface="Times New Roman" panose="02020603050405020304" pitchFamily="18" charset="0"/>
                <a:cs typeface="Times New Roman" panose="02020603050405020304" pitchFamily="18" charset="0"/>
              </a:rPr>
              <a:t>качества </a:t>
            </a:r>
            <a:r>
              <a:rPr lang="ru-RU" sz="1400" dirty="0">
                <a:solidFill>
                  <a:srgbClr val="002060"/>
                </a:solidFill>
                <a:latin typeface="Times New Roman" panose="02020603050405020304" pitchFamily="18" charset="0"/>
                <a:cs typeface="Times New Roman" panose="02020603050405020304" pitchFamily="18" charset="0"/>
              </a:rPr>
              <a:t>жизни пожилых людей и инвалидов;</a:t>
            </a:r>
          </a:p>
          <a:p>
            <a:r>
              <a:rPr lang="ru-RU" sz="1400" dirty="0" smtClean="0">
                <a:solidFill>
                  <a:srgbClr val="002060"/>
                </a:solidFill>
                <a:latin typeface="Times New Roman" panose="02020603050405020304" pitchFamily="18" charset="0"/>
                <a:cs typeface="Times New Roman" panose="02020603050405020304" pitchFamily="18" charset="0"/>
              </a:rPr>
              <a:t>- поддержка </a:t>
            </a:r>
            <a:r>
              <a:rPr lang="ru-RU" sz="1400" dirty="0">
                <a:solidFill>
                  <a:srgbClr val="002060"/>
                </a:solidFill>
                <a:latin typeface="Times New Roman" panose="02020603050405020304" pitchFamily="18" charset="0"/>
                <a:cs typeface="Times New Roman" panose="02020603050405020304" pitchFamily="18" charset="0"/>
              </a:rPr>
              <a:t>общественной организации ветеранов боевых действий</a:t>
            </a:r>
            <a:r>
              <a:rPr lang="ru-RU" sz="1400" dirty="0" smtClean="0">
                <a:solidFill>
                  <a:srgbClr val="002060"/>
                </a:solidFill>
                <a:latin typeface="Times New Roman" panose="02020603050405020304" pitchFamily="18" charset="0"/>
                <a:cs typeface="Times New Roman" panose="02020603050405020304" pitchFamily="18" charset="0"/>
              </a:rPr>
              <a:t>.</a:t>
            </a:r>
          </a:p>
          <a:p>
            <a:endParaRPr lang="ru-RU" sz="1400" dirty="0" smtClean="0">
              <a:solidFill>
                <a:srgbClr val="002060"/>
              </a:solidFill>
              <a:latin typeface="Times New Roman" panose="02020603050405020304" pitchFamily="18" charset="0"/>
              <a:cs typeface="Times New Roman" panose="02020603050405020304" pitchFamily="18" charset="0"/>
            </a:endParaRPr>
          </a:p>
          <a:p>
            <a:r>
              <a:rPr lang="ru-RU" sz="1400" dirty="0" smtClean="0">
                <a:solidFill>
                  <a:srgbClr val="002060"/>
                </a:solidFill>
                <a:latin typeface="Times New Roman" panose="02020603050405020304" pitchFamily="18" charset="0"/>
                <a:cs typeface="Times New Roman" panose="02020603050405020304" pitchFamily="18" charset="0"/>
              </a:rPr>
              <a:t>   </a:t>
            </a:r>
          </a:p>
          <a:p>
            <a:endParaRPr lang="ru-RU" sz="1400" dirty="0" smtClean="0">
              <a:solidFill>
                <a:srgbClr val="002060"/>
              </a:solidFill>
              <a:latin typeface="Times New Roman" panose="02020603050405020304" pitchFamily="18" charset="0"/>
              <a:cs typeface="Times New Roman" panose="02020603050405020304" pitchFamily="18" charset="0"/>
            </a:endParaRPr>
          </a:p>
          <a:p>
            <a:endParaRPr lang="ru-RU" sz="1400"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Диаграмма 4"/>
          <p:cNvGraphicFramePr/>
          <p:nvPr>
            <p:extLst>
              <p:ext uri="{D42A27DB-BD31-4B8C-83A1-F6EECF244321}">
                <p14:modId xmlns:p14="http://schemas.microsoft.com/office/powerpoint/2010/main" val="571613730"/>
              </p:ext>
            </p:extLst>
          </p:nvPr>
        </p:nvGraphicFramePr>
        <p:xfrm>
          <a:off x="3635896" y="2983626"/>
          <a:ext cx="5273840" cy="2965654"/>
        </p:xfrm>
        <a:graphic>
          <a:graphicData uri="http://schemas.openxmlformats.org/drawingml/2006/chart">
            <c:chart xmlns:c="http://schemas.openxmlformats.org/drawingml/2006/chart" xmlns:r="http://schemas.openxmlformats.org/officeDocument/2006/relationships" r:id="rId3"/>
          </a:graphicData>
        </a:graphic>
      </p:graphicFrame>
      <p:sp>
        <p:nvSpPr>
          <p:cNvPr id="4" name="Номер слайда 3"/>
          <p:cNvSpPr>
            <a:spLocks noGrp="1"/>
          </p:cNvSpPr>
          <p:nvPr>
            <p:ph type="sldNum" sz="quarter" idx="12"/>
          </p:nvPr>
        </p:nvSpPr>
        <p:spPr/>
        <p:txBody>
          <a:bodyPr/>
          <a:lstStyle/>
          <a:p>
            <a:fld id="{544A1F6A-164B-43BA-A19E-4AE6BB502A21}" type="slidenum">
              <a:rPr lang="ru-RU" smtClean="0">
                <a:solidFill>
                  <a:srgbClr val="C6E7FC">
                    <a:lumMod val="50000"/>
                  </a:srgbClr>
                </a:solidFill>
              </a:rPr>
              <a:pPr/>
              <a:t>65</a:t>
            </a:fld>
            <a:endParaRPr lang="ru-RU" dirty="0">
              <a:solidFill>
                <a:srgbClr val="C6E7FC">
                  <a:lumMod val="50000"/>
                </a:srgbClr>
              </a:solidFill>
            </a:endParaRPr>
          </a:p>
        </p:txBody>
      </p:sp>
    </p:spTree>
    <p:extLst>
      <p:ext uri="{BB962C8B-B14F-4D97-AF65-F5344CB8AC3E}">
        <p14:creationId xmlns:p14="http://schemas.microsoft.com/office/powerpoint/2010/main" val="27495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525" y="736426"/>
            <a:ext cx="8442192" cy="2031325"/>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2024-2026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администрация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обеспечение </a:t>
            </a:r>
            <a:r>
              <a:rPr lang="ru-RU" sz="1400" dirty="0" smtClean="0">
                <a:solidFill>
                  <a:srgbClr val="002060"/>
                </a:solidFill>
                <a:latin typeface="Times New Roman" panose="02020603050405020304" pitchFamily="18" charset="0"/>
                <a:cs typeface="Times New Roman" panose="02020603050405020304" pitchFamily="18" charset="0"/>
              </a:rPr>
              <a:t>межведомственного взаимодействия </a:t>
            </a:r>
            <a:r>
              <a:rPr lang="ru-RU" sz="1400" dirty="0">
                <a:solidFill>
                  <a:srgbClr val="002060"/>
                </a:solidFill>
                <a:latin typeface="Times New Roman" panose="02020603050405020304" pitchFamily="18" charset="0"/>
                <a:cs typeface="Times New Roman" panose="02020603050405020304" pitchFamily="18" charset="0"/>
              </a:rPr>
              <a:t>в организации работы по реализации политики в области </a:t>
            </a:r>
            <a:r>
              <a:rPr lang="ru-RU" sz="1400" dirty="0" smtClean="0">
                <a:solidFill>
                  <a:srgbClr val="002060"/>
                </a:solidFill>
                <a:latin typeface="Times New Roman" panose="02020603050405020304" pitchFamily="18" charset="0"/>
                <a:cs typeface="Times New Roman" panose="02020603050405020304" pitchFamily="18" charset="0"/>
              </a:rPr>
              <a:t>противодействия терроризму </a:t>
            </a:r>
            <a:r>
              <a:rPr lang="ru-RU" sz="1400" dirty="0">
                <a:solidFill>
                  <a:srgbClr val="002060"/>
                </a:solidFill>
                <a:latin typeface="Times New Roman" panose="02020603050405020304" pitchFamily="18" charset="0"/>
                <a:cs typeface="Times New Roman" panose="02020603050405020304" pitchFamily="18" charset="0"/>
              </a:rPr>
              <a:t>и экстремизму по укреплению межнационального согласия, созданию </a:t>
            </a:r>
            <a:r>
              <a:rPr lang="ru-RU" sz="1400" dirty="0" smtClean="0">
                <a:solidFill>
                  <a:srgbClr val="002060"/>
                </a:solidFill>
                <a:latin typeface="Times New Roman" panose="02020603050405020304" pitchFamily="18" charset="0"/>
                <a:cs typeface="Times New Roman" panose="02020603050405020304" pitchFamily="18" charset="0"/>
              </a:rPr>
              <a:t>условий безопасности </a:t>
            </a:r>
            <a:r>
              <a:rPr lang="ru-RU" sz="1400" dirty="0">
                <a:solidFill>
                  <a:srgbClr val="002060"/>
                </a:solidFill>
                <a:latin typeface="Times New Roman" panose="02020603050405020304" pitchFamily="18" charset="0"/>
                <a:cs typeface="Times New Roman" panose="02020603050405020304" pitchFamily="18" charset="0"/>
              </a:rPr>
              <a:t>личности и общества от проявлений терроризма и экстремизма на </a:t>
            </a:r>
            <a:r>
              <a:rPr lang="ru-RU" sz="1400" dirty="0" smtClean="0">
                <a:solidFill>
                  <a:srgbClr val="002060"/>
                </a:solidFill>
                <a:latin typeface="Times New Roman" panose="02020603050405020304" pitchFamily="18" charset="0"/>
                <a:cs typeface="Times New Roman" panose="02020603050405020304" pitchFamily="18" charset="0"/>
              </a:rPr>
              <a:t>территории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округа.</a:t>
            </a:r>
            <a:endParaRPr lang="ru-RU" sz="1400" dirty="0" smtClean="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320928"/>
            <a:ext cx="7202883" cy="830997"/>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«ПРОТИВОДЕЙСТВИЕ ТЕРРОРИЗМУ И ПРОФИЛАКТИКА ЭКСТРЕМИЗМА В ШАРАНГСКОМ МУНИЦИПАЛЬНОМ ОКРУГЕ»</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1429518504"/>
              </p:ext>
            </p:extLst>
          </p:nvPr>
        </p:nvGraphicFramePr>
        <p:xfrm>
          <a:off x="1403648" y="3212976"/>
          <a:ext cx="6336704" cy="3240360"/>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66</a:t>
            </a:fld>
            <a:endParaRPr lang="ru-RU" dirty="0">
              <a:solidFill>
                <a:srgbClr val="C6E7FC">
                  <a:lumMod val="50000"/>
                </a:srgbClr>
              </a:solidFill>
            </a:endParaRPr>
          </a:p>
        </p:txBody>
      </p:sp>
    </p:spTree>
    <p:extLst>
      <p:ext uri="{BB962C8B-B14F-4D97-AF65-F5344CB8AC3E}">
        <p14:creationId xmlns:p14="http://schemas.microsoft.com/office/powerpoint/2010/main" val="202630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6739" y="545274"/>
            <a:ext cx="8442192" cy="2893100"/>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2026-2030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администрация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a:t>
            </a:r>
            <a:r>
              <a:rPr lang="ru-RU" sz="1400" b="1" u="sng" dirty="0" smtClean="0">
                <a:solidFill>
                  <a:srgbClr val="002060"/>
                </a:solidFill>
                <a:latin typeface="Times New Roman" panose="02020603050405020304" pitchFamily="18" charset="0"/>
                <a:cs typeface="Times New Roman" panose="02020603050405020304" pitchFamily="18" charset="0"/>
              </a:rPr>
              <a:t>:</a:t>
            </a:r>
            <a:r>
              <a:rPr lang="ru-RU" sz="1400" dirty="0">
                <a:solidFill>
                  <a:srgbClr val="002060"/>
                </a:solidFill>
                <a:latin typeface="Times New Roman" panose="02020603050405020304" pitchFamily="18" charset="0"/>
                <a:cs typeface="Times New Roman" panose="02020603050405020304" pitchFamily="18" charset="0"/>
              </a:rPr>
              <a:t> </a:t>
            </a:r>
          </a:p>
          <a:p>
            <a:pPr marL="342900" indent="-342900" algn="just">
              <a:buFont typeface="+mj-lt"/>
              <a:buAutoNum type="arabicParenR"/>
            </a:pPr>
            <a:r>
              <a:rPr lang="ru-RU" sz="1400" dirty="0" smtClean="0">
                <a:solidFill>
                  <a:srgbClr val="002060"/>
                </a:solidFill>
                <a:latin typeface="Times New Roman" panose="02020603050405020304" pitchFamily="18" charset="0"/>
                <a:cs typeface="Times New Roman" panose="02020603050405020304" pitchFamily="18" charset="0"/>
              </a:rPr>
              <a:t>повышение </a:t>
            </a:r>
            <a:r>
              <a:rPr lang="ru-RU" sz="1400" dirty="0">
                <a:solidFill>
                  <a:srgbClr val="002060"/>
                </a:solidFill>
                <a:latin typeface="Times New Roman" panose="02020603050405020304" pitchFamily="18" charset="0"/>
                <a:cs typeface="Times New Roman" panose="02020603050405020304" pitchFamily="18" charset="0"/>
              </a:rPr>
              <a:t>качества окружающей </a:t>
            </a:r>
            <a:r>
              <a:rPr lang="ru-RU" sz="1400" dirty="0" smtClean="0">
                <a:solidFill>
                  <a:srgbClr val="002060"/>
                </a:solidFill>
                <a:latin typeface="Times New Roman" panose="02020603050405020304" pitchFamily="18" charset="0"/>
                <a:cs typeface="Times New Roman" panose="02020603050405020304" pitchFamily="18" charset="0"/>
              </a:rPr>
              <a:t>среды;</a:t>
            </a:r>
          </a:p>
          <a:p>
            <a:pPr marL="342900" indent="-342900" algn="just">
              <a:buFont typeface="+mj-lt"/>
              <a:buAutoNum type="arabicParenR"/>
            </a:pPr>
            <a:r>
              <a:rPr lang="ru-RU" sz="1400" dirty="0" smtClean="0">
                <a:solidFill>
                  <a:srgbClr val="002060"/>
                </a:solidFill>
                <a:latin typeface="Times New Roman" panose="02020603050405020304" pitchFamily="18" charset="0"/>
                <a:cs typeface="Times New Roman" panose="02020603050405020304" pitchFamily="18" charset="0"/>
              </a:rPr>
              <a:t>сохранение </a:t>
            </a:r>
            <a:r>
              <a:rPr lang="ru-RU" sz="1400" dirty="0">
                <a:solidFill>
                  <a:srgbClr val="002060"/>
                </a:solidFill>
                <a:latin typeface="Times New Roman" panose="02020603050405020304" pitchFamily="18" charset="0"/>
                <a:cs typeface="Times New Roman" panose="02020603050405020304" pitchFamily="18" charset="0"/>
              </a:rPr>
              <a:t>природных экологических </a:t>
            </a:r>
            <a:r>
              <a:rPr lang="ru-RU" sz="1400" dirty="0" smtClean="0">
                <a:solidFill>
                  <a:srgbClr val="002060"/>
                </a:solidFill>
                <a:latin typeface="Times New Roman" panose="02020603050405020304" pitchFamily="18" charset="0"/>
                <a:cs typeface="Times New Roman" panose="02020603050405020304" pitchFamily="18" charset="0"/>
              </a:rPr>
              <a:t>систем;</a:t>
            </a:r>
          </a:p>
          <a:p>
            <a:pPr marL="342900" indent="-342900" algn="just">
              <a:buFont typeface="+mj-lt"/>
              <a:buAutoNum type="arabicParenR"/>
            </a:pPr>
            <a:r>
              <a:rPr lang="ru-RU" sz="1400" dirty="0" smtClean="0">
                <a:solidFill>
                  <a:srgbClr val="002060"/>
                </a:solidFill>
                <a:latin typeface="Times New Roman" panose="02020603050405020304" pitchFamily="18" charset="0"/>
                <a:cs typeface="Times New Roman" panose="02020603050405020304" pitchFamily="18" charset="0"/>
              </a:rPr>
              <a:t>обеспечение </a:t>
            </a:r>
            <a:r>
              <a:rPr lang="ru-RU" sz="1400" dirty="0">
                <a:solidFill>
                  <a:srgbClr val="002060"/>
                </a:solidFill>
                <a:latin typeface="Times New Roman" panose="02020603050405020304" pitchFamily="18" charset="0"/>
                <a:cs typeface="Times New Roman" panose="02020603050405020304" pitchFamily="18" charset="0"/>
              </a:rPr>
              <a:t>экологической безопасности и комфортных условий проживания населения на территории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области, что предполагает повышение защищенности природной среды и жизненно важных интересов человека от возможного негативного воздействия хозяйственной и иной деятельности, чрезвычайных ситуаций природного и техногенного характера и их </a:t>
            </a:r>
            <a:r>
              <a:rPr lang="ru-RU" sz="1400" dirty="0" smtClean="0">
                <a:solidFill>
                  <a:srgbClr val="002060"/>
                </a:solidFill>
                <a:latin typeface="Times New Roman" panose="02020603050405020304" pitchFamily="18" charset="0"/>
                <a:cs typeface="Times New Roman" panose="02020603050405020304" pitchFamily="18" charset="0"/>
              </a:rPr>
              <a:t>последствий.</a:t>
            </a:r>
          </a:p>
        </p:txBody>
      </p:sp>
      <p:sp>
        <p:nvSpPr>
          <p:cNvPr id="3" name="TextBox 2"/>
          <p:cNvSpPr txBox="1"/>
          <p:nvPr/>
        </p:nvSpPr>
        <p:spPr>
          <a:xfrm>
            <a:off x="0" y="255543"/>
            <a:ext cx="5904656" cy="584775"/>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«ЭКОЛОГИЯ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4042682450"/>
              </p:ext>
            </p:extLst>
          </p:nvPr>
        </p:nvGraphicFramePr>
        <p:xfrm>
          <a:off x="971600" y="3717032"/>
          <a:ext cx="7272808" cy="2736304"/>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67</a:t>
            </a:fld>
            <a:endParaRPr lang="ru-RU" dirty="0">
              <a:solidFill>
                <a:srgbClr val="C6E7FC">
                  <a:lumMod val="50000"/>
                </a:srgbClr>
              </a:solidFill>
            </a:endParaRPr>
          </a:p>
        </p:txBody>
      </p:sp>
    </p:spTree>
    <p:extLst>
      <p:ext uri="{BB962C8B-B14F-4D97-AF65-F5344CB8AC3E}">
        <p14:creationId xmlns:p14="http://schemas.microsoft.com/office/powerpoint/2010/main" val="124548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980728"/>
            <a:ext cx="8442192" cy="2246769"/>
          </a:xfrm>
          <a:prstGeom prst="rect">
            <a:avLst/>
          </a:prstGeom>
          <a:solidFill>
            <a:schemeClr val="accent1">
              <a:lumMod val="40000"/>
              <a:lumOff val="60000"/>
            </a:schemeClr>
          </a:solidFill>
        </p:spPr>
        <p:txBody>
          <a:bodyPr wrap="square" rtlCol="0">
            <a:spAutoFit/>
          </a:bodyPr>
          <a:lstStyle/>
          <a:p>
            <a:endParaRPr lang="ru-RU" sz="1400" b="1" u="sng" dirty="0" smtClean="0">
              <a:solidFill>
                <a:srgbClr val="002060"/>
              </a:solidFill>
              <a:latin typeface="Times New Roman" panose="02020603050405020304" pitchFamily="18" charset="0"/>
              <a:cs typeface="Times New Roman" panose="02020603050405020304" pitchFamily="18" charset="0"/>
            </a:endParaRPr>
          </a:p>
          <a:p>
            <a:endParaRPr lang="ru-RU" sz="1400" b="1" u="sng" dirty="0">
              <a:solidFill>
                <a:srgbClr val="002060"/>
              </a:solidFill>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2024-2026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администрация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endParaRPr lang="ru-RU" sz="1400" dirty="0" smtClean="0">
              <a:solidFill>
                <a:srgbClr val="002060"/>
              </a:solidFill>
              <a:latin typeface="Times New Roman" panose="02020603050405020304" pitchFamily="18" charset="0"/>
              <a:cs typeface="Times New Roman" panose="02020603050405020304" pitchFamily="18" charset="0"/>
            </a:endParaRPr>
          </a:p>
          <a:p>
            <a:pPr marL="342900" indent="-342900" algn="just">
              <a:buFont typeface="+mj-lt"/>
              <a:buAutoNum type="arabicParenR"/>
            </a:pPr>
            <a:r>
              <a:rPr lang="ru-RU" sz="1400" dirty="0" smtClean="0">
                <a:solidFill>
                  <a:srgbClr val="002060"/>
                </a:solidFill>
                <a:latin typeface="Times New Roman" panose="02020603050405020304" pitchFamily="18" charset="0"/>
                <a:cs typeface="Times New Roman" panose="02020603050405020304" pitchFamily="18" charset="0"/>
              </a:rPr>
              <a:t>реализация </a:t>
            </a:r>
            <a:r>
              <a:rPr lang="ru-RU" sz="1400" dirty="0">
                <a:solidFill>
                  <a:srgbClr val="002060"/>
                </a:solidFill>
                <a:latin typeface="Times New Roman" panose="02020603050405020304" pitchFamily="18" charset="0"/>
                <a:cs typeface="Times New Roman" panose="02020603050405020304" pitchFamily="18" charset="0"/>
              </a:rPr>
              <a:t>государственной политики по защите интересов и прав несовершеннолетних </a:t>
            </a:r>
            <a:r>
              <a:rPr lang="ru-RU" sz="1400" dirty="0" smtClean="0">
                <a:solidFill>
                  <a:srgbClr val="002060"/>
                </a:solidFill>
                <a:latin typeface="Times New Roman" panose="02020603050405020304" pitchFamily="18" charset="0"/>
                <a:cs typeface="Times New Roman" panose="02020603050405020304" pitchFamily="18" charset="0"/>
              </a:rPr>
              <a:t>детей, направленной </a:t>
            </a:r>
            <a:r>
              <a:rPr lang="ru-RU" sz="1400" dirty="0">
                <a:solidFill>
                  <a:srgbClr val="002060"/>
                </a:solidFill>
                <a:latin typeface="Times New Roman" panose="02020603050405020304" pitchFamily="18" charset="0"/>
                <a:cs typeface="Times New Roman" panose="02020603050405020304" pitchFamily="18" charset="0"/>
              </a:rPr>
              <a:t>на сокращение асоциальных (антиобщественных) </a:t>
            </a:r>
            <a:r>
              <a:rPr lang="ru-RU" sz="1400" dirty="0" smtClean="0">
                <a:solidFill>
                  <a:srgbClr val="002060"/>
                </a:solidFill>
                <a:latin typeface="Times New Roman" panose="02020603050405020304" pitchFamily="18" charset="0"/>
                <a:cs typeface="Times New Roman" panose="02020603050405020304" pitchFamily="18" charset="0"/>
              </a:rPr>
              <a:t>деяний несовершеннолетних;</a:t>
            </a:r>
          </a:p>
          <a:p>
            <a:pPr marL="342900" indent="-342900" algn="just">
              <a:buFont typeface="+mj-lt"/>
              <a:buAutoNum type="arabicParenR"/>
            </a:pPr>
            <a:r>
              <a:rPr lang="ru-RU" sz="1400" dirty="0" smtClean="0">
                <a:solidFill>
                  <a:srgbClr val="002060"/>
                </a:solidFill>
                <a:latin typeface="Times New Roman" panose="02020603050405020304" pitchFamily="18" charset="0"/>
                <a:cs typeface="Times New Roman" panose="02020603050405020304" pitchFamily="18" charset="0"/>
              </a:rPr>
              <a:t>повышение адресности </a:t>
            </a:r>
            <a:r>
              <a:rPr lang="ru-RU" sz="1400" dirty="0">
                <a:solidFill>
                  <a:srgbClr val="002060"/>
                </a:solidFill>
                <a:latin typeface="Times New Roman" panose="02020603050405020304" pitchFamily="18" charset="0"/>
                <a:cs typeface="Times New Roman" panose="02020603050405020304" pitchFamily="18" charset="0"/>
              </a:rPr>
              <a:t>и эффективности межведомственной работы с несовершеннолетними и семьями, </a:t>
            </a:r>
            <a:r>
              <a:rPr lang="ru-RU" sz="1400" dirty="0" smtClean="0">
                <a:solidFill>
                  <a:srgbClr val="002060"/>
                </a:solidFill>
                <a:latin typeface="Times New Roman" panose="02020603050405020304" pitchFamily="18" charset="0"/>
                <a:cs typeface="Times New Roman" panose="02020603050405020304" pitchFamily="18" charset="0"/>
              </a:rPr>
              <a:t>находящимися в </a:t>
            </a:r>
            <a:r>
              <a:rPr lang="ru-RU" sz="1400" dirty="0">
                <a:solidFill>
                  <a:srgbClr val="002060"/>
                </a:solidFill>
                <a:latin typeface="Times New Roman" panose="02020603050405020304" pitchFamily="18" charset="0"/>
                <a:cs typeface="Times New Roman" panose="02020603050405020304" pitchFamily="18" charset="0"/>
              </a:rPr>
              <a:t>социально опасном положении.</a:t>
            </a:r>
            <a:endParaRPr lang="ru-RU" sz="1400" dirty="0" smtClean="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260648"/>
            <a:ext cx="7092280" cy="1077218"/>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«ПРОФИЛАКТИКА БЕЗНАДЗОРНОСТИ И ПРАВОНАРУШЕНИЙ НЕСОВЕРШЕННОЛЕТНИХ НА ТЕРРИТОРИИ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2548903998"/>
              </p:ext>
            </p:extLst>
          </p:nvPr>
        </p:nvGraphicFramePr>
        <p:xfrm>
          <a:off x="1187624" y="3429000"/>
          <a:ext cx="6768752" cy="3168351"/>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68</a:t>
            </a:fld>
            <a:endParaRPr lang="ru-RU" dirty="0">
              <a:solidFill>
                <a:srgbClr val="C6E7FC">
                  <a:lumMod val="50000"/>
                </a:srgbClr>
              </a:solidFill>
            </a:endParaRPr>
          </a:p>
        </p:txBody>
      </p:sp>
    </p:spTree>
    <p:extLst>
      <p:ext uri="{BB962C8B-B14F-4D97-AF65-F5344CB8AC3E}">
        <p14:creationId xmlns:p14="http://schemas.microsoft.com/office/powerpoint/2010/main" val="79842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980728"/>
            <a:ext cx="8442192" cy="2246769"/>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2024-2028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администрация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endParaRPr lang="ru-RU" sz="1400" dirty="0" smtClean="0">
              <a:solidFill>
                <a:srgbClr val="002060"/>
              </a:solidFill>
              <a:latin typeface="Times New Roman" panose="02020603050405020304" pitchFamily="18" charset="0"/>
              <a:cs typeface="Times New Roman" panose="02020603050405020304" pitchFamily="18" charset="0"/>
            </a:endParaRPr>
          </a:p>
          <a:p>
            <a:pPr marL="342900" indent="-342900" algn="just">
              <a:buAutoNum type="arabicParenR"/>
            </a:pPr>
            <a:r>
              <a:rPr lang="ru-RU" sz="1400" dirty="0" smtClean="0">
                <a:solidFill>
                  <a:srgbClr val="002060"/>
                </a:solidFill>
                <a:latin typeface="Times New Roman" panose="02020603050405020304" pitchFamily="18" charset="0"/>
                <a:cs typeface="Times New Roman" panose="02020603050405020304" pitchFamily="18" charset="0"/>
              </a:rPr>
              <a:t>повышение </a:t>
            </a:r>
            <a:r>
              <a:rPr lang="ru-RU" sz="1400" dirty="0">
                <a:solidFill>
                  <a:srgbClr val="002060"/>
                </a:solidFill>
                <a:latin typeface="Times New Roman" panose="02020603050405020304" pitchFamily="18" charset="0"/>
                <a:cs typeface="Times New Roman" panose="02020603050405020304" pitchFamily="18" charset="0"/>
              </a:rPr>
              <a:t>энергетической эффективности использования и потребления топливно-энергетических ресурсов и воды в бюджетной сфере, жилищном фонде, системе коммунальной инфраструктуры и транспортном комплексе на территории Шарангского муниципального округа</a:t>
            </a:r>
            <a:r>
              <a:rPr lang="ru-RU" sz="1400" dirty="0" smtClean="0">
                <a:solidFill>
                  <a:srgbClr val="002060"/>
                </a:solidFill>
                <a:latin typeface="Times New Roman" panose="02020603050405020304" pitchFamily="18" charset="0"/>
                <a:cs typeface="Times New Roman" panose="02020603050405020304" pitchFamily="18" charset="0"/>
              </a:rPr>
              <a:t>.</a:t>
            </a:r>
          </a:p>
          <a:p>
            <a:pPr marL="342900" indent="-342900" algn="just">
              <a:buAutoNum type="arabicParenR"/>
            </a:pPr>
            <a:r>
              <a:rPr lang="ru-RU" sz="1400" dirty="0" smtClean="0">
                <a:solidFill>
                  <a:srgbClr val="002060"/>
                </a:solidFill>
                <a:latin typeface="Times New Roman" panose="02020603050405020304" pitchFamily="18" charset="0"/>
                <a:cs typeface="Times New Roman" panose="02020603050405020304" pitchFamily="18" charset="0"/>
              </a:rPr>
              <a:t>воспитание </a:t>
            </a:r>
            <a:r>
              <a:rPr lang="ru-RU" sz="1400" dirty="0">
                <a:solidFill>
                  <a:srgbClr val="002060"/>
                </a:solidFill>
                <a:latin typeface="Times New Roman" panose="02020603050405020304" pitchFamily="18" charset="0"/>
                <a:cs typeface="Times New Roman" panose="02020603050405020304" pitchFamily="18" charset="0"/>
              </a:rPr>
              <a:t>энергосберегающего поведения граждан</a:t>
            </a:r>
            <a:endParaRPr lang="ru-RU" sz="1400" dirty="0" smtClean="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332655"/>
            <a:ext cx="7740352" cy="830997"/>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«ЭНЕРГОСБЕРЕЖЕНИЕ И ПОВЫШЕНИЕ ЭНЕРГЕТИЧЕСКОЙ ЭФФЕКТИВНОСТИ НА ТЕРРИТОРИИ</a:t>
            </a:r>
          </a:p>
          <a:p>
            <a:pPr algn="ctr"/>
            <a:r>
              <a:rPr lang="ru-RU" sz="1600" b="1" dirty="0" smtClean="0">
                <a:solidFill>
                  <a:srgbClr val="002060"/>
                </a:solidFill>
                <a:latin typeface="Times New Roman" panose="02020603050405020304" pitchFamily="18" charset="0"/>
                <a:cs typeface="Times New Roman" panose="02020603050405020304" pitchFamily="18" charset="0"/>
              </a:rPr>
              <a:t>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1156238202"/>
              </p:ext>
            </p:extLst>
          </p:nvPr>
        </p:nvGraphicFramePr>
        <p:xfrm>
          <a:off x="1403648" y="3356992"/>
          <a:ext cx="6336704" cy="2896096"/>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69</a:t>
            </a:fld>
            <a:endParaRPr lang="ru-RU" dirty="0">
              <a:solidFill>
                <a:srgbClr val="C6E7FC">
                  <a:lumMod val="50000"/>
                </a:srgbClr>
              </a:solidFill>
            </a:endParaRPr>
          </a:p>
        </p:txBody>
      </p:sp>
    </p:spTree>
    <p:extLst>
      <p:ext uri="{BB962C8B-B14F-4D97-AF65-F5344CB8AC3E}">
        <p14:creationId xmlns:p14="http://schemas.microsoft.com/office/powerpoint/2010/main" val="176568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79512" y="376146"/>
            <a:ext cx="8640960" cy="391695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smtClean="0">
                <a:solidFill>
                  <a:srgbClr val="002060"/>
                </a:solidFill>
                <a:latin typeface="Times New Roman" panose="02020603050405020304" pitchFamily="18" charset="0"/>
                <a:cs typeface="Times New Roman" panose="02020603050405020304" pitchFamily="18" charset="0"/>
              </a:rPr>
              <a:t>     Это </a:t>
            </a:r>
            <a:r>
              <a:rPr lang="ru-RU" dirty="0">
                <a:solidFill>
                  <a:srgbClr val="002060"/>
                </a:solidFill>
                <a:latin typeface="Times New Roman" panose="02020603050405020304" pitchFamily="18" charset="0"/>
                <a:cs typeface="Times New Roman" panose="02020603050405020304" pitchFamily="18" charset="0"/>
              </a:rPr>
              <a:t>информационный сборник, который  познакомит население округа с основными положениями главного финансового документа Шарангского муниципального округа – бюджета муниципального округа на </a:t>
            </a:r>
            <a:r>
              <a:rPr lang="ru-RU" dirty="0" smtClean="0">
                <a:solidFill>
                  <a:srgbClr val="002060"/>
                </a:solidFill>
                <a:latin typeface="Times New Roman" panose="02020603050405020304" pitchFamily="18" charset="0"/>
                <a:cs typeface="Times New Roman" panose="02020603050405020304" pitchFamily="18" charset="0"/>
              </a:rPr>
              <a:t>2026 </a:t>
            </a:r>
            <a:r>
              <a:rPr lang="ru-RU" dirty="0">
                <a:solidFill>
                  <a:srgbClr val="002060"/>
                </a:solidFill>
                <a:latin typeface="Times New Roman" panose="02020603050405020304" pitchFamily="18" charset="0"/>
                <a:cs typeface="Times New Roman" panose="02020603050405020304" pitchFamily="18" charset="0"/>
              </a:rPr>
              <a:t>год и на плановый период </a:t>
            </a:r>
            <a:r>
              <a:rPr lang="ru-RU" dirty="0" smtClean="0">
                <a:solidFill>
                  <a:srgbClr val="002060"/>
                </a:solidFill>
                <a:latin typeface="Times New Roman" panose="02020603050405020304" pitchFamily="18" charset="0"/>
                <a:cs typeface="Times New Roman" panose="02020603050405020304" pitchFamily="18" charset="0"/>
              </a:rPr>
              <a:t>2027 </a:t>
            </a:r>
            <a:r>
              <a:rPr lang="ru-RU" dirty="0">
                <a:solidFill>
                  <a:srgbClr val="002060"/>
                </a:solidFill>
                <a:latin typeface="Times New Roman" panose="02020603050405020304" pitchFamily="18" charset="0"/>
                <a:cs typeface="Times New Roman" panose="02020603050405020304" pitchFamily="18" charset="0"/>
              </a:rPr>
              <a:t>и </a:t>
            </a:r>
            <a:r>
              <a:rPr lang="ru-RU" dirty="0" smtClean="0">
                <a:solidFill>
                  <a:srgbClr val="002060"/>
                </a:solidFill>
                <a:latin typeface="Times New Roman" panose="02020603050405020304" pitchFamily="18" charset="0"/>
                <a:cs typeface="Times New Roman" panose="02020603050405020304" pitchFamily="18" charset="0"/>
              </a:rPr>
              <a:t>2028 </a:t>
            </a:r>
            <a:r>
              <a:rPr lang="ru-RU" dirty="0">
                <a:solidFill>
                  <a:srgbClr val="002060"/>
                </a:solidFill>
                <a:latin typeface="Times New Roman" panose="02020603050405020304" pitchFamily="18" charset="0"/>
                <a:cs typeface="Times New Roman" panose="02020603050405020304" pitchFamily="18" charset="0"/>
              </a:rPr>
              <a:t>годов.  </a:t>
            </a:r>
          </a:p>
          <a:p>
            <a:pPr algn="just"/>
            <a:r>
              <a:rPr lang="ru-RU" dirty="0">
                <a:solidFill>
                  <a:srgbClr val="002060"/>
                </a:solidFill>
                <a:latin typeface="Times New Roman" panose="02020603050405020304" pitchFamily="18" charset="0"/>
                <a:cs typeface="Times New Roman" panose="02020603050405020304" pitchFamily="18" charset="0"/>
              </a:rPr>
              <a:t>     В сборнике в доступной форме представлено описание доходов, расходов бюджета и их структуры, приоритетные направления расходования бюджетных средств, объемы бюджетных ассигнований, направляемых на финансирование социально-значимых мероприятий в сфере образования, культуры, физической культуры, спорта и в других сферах. </a:t>
            </a:r>
          </a:p>
          <a:p>
            <a:pPr algn="just"/>
            <a:r>
              <a:rPr lang="ru-RU" dirty="0">
                <a:solidFill>
                  <a:srgbClr val="002060"/>
                </a:solidFill>
                <a:latin typeface="Times New Roman" panose="02020603050405020304" pitchFamily="18" charset="0"/>
                <a:cs typeface="Times New Roman" panose="02020603050405020304" pitchFamily="18" charset="0"/>
              </a:rPr>
              <a:t>     «Бюджет для граждан» нацелен на широкий круг пользователей – всех граждан Шарангского муниципального округа, интересы которых в той или иной мере затронуты бюджетом.</a:t>
            </a:r>
          </a:p>
        </p:txBody>
      </p:sp>
      <p:sp>
        <p:nvSpPr>
          <p:cNvPr id="4" name="Прямоугольник 3"/>
          <p:cNvSpPr/>
          <p:nvPr/>
        </p:nvSpPr>
        <p:spPr>
          <a:xfrm>
            <a:off x="-14973" y="275224"/>
            <a:ext cx="6228184" cy="400110"/>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p:cNvSpPr txBox="1"/>
          <p:nvPr/>
        </p:nvSpPr>
        <p:spPr>
          <a:xfrm>
            <a:off x="3550081" y="3933056"/>
            <a:ext cx="5050272" cy="2308324"/>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pPr algn="just"/>
            <a:r>
              <a:rPr lang="ru-RU" i="1" dirty="0" smtClean="0">
                <a:solidFill>
                  <a:srgbClr val="002060"/>
                </a:solidFill>
                <a:latin typeface="Times New Roman" panose="02020603050405020304" pitchFamily="18" charset="0"/>
                <a:cs typeface="Times New Roman" panose="02020603050405020304" pitchFamily="18" charset="0"/>
              </a:rPr>
              <a:t>Информационный </a:t>
            </a:r>
            <a:r>
              <a:rPr lang="ru-RU" i="1" dirty="0">
                <a:solidFill>
                  <a:srgbClr val="002060"/>
                </a:solidFill>
                <a:latin typeface="Times New Roman" panose="02020603050405020304" pitchFamily="18" charset="0"/>
                <a:cs typeface="Times New Roman" panose="02020603050405020304" pitchFamily="18" charset="0"/>
              </a:rPr>
              <a:t>сборник «Бюджет для </a:t>
            </a:r>
            <a:r>
              <a:rPr lang="ru-RU" i="1" dirty="0" smtClean="0">
                <a:solidFill>
                  <a:srgbClr val="002060"/>
                </a:solidFill>
                <a:latin typeface="Times New Roman" panose="02020603050405020304" pitchFamily="18" charset="0"/>
                <a:cs typeface="Times New Roman" panose="02020603050405020304" pitchFamily="18" charset="0"/>
              </a:rPr>
              <a:t>граждан» разработан </a:t>
            </a:r>
            <a:r>
              <a:rPr lang="ru-RU" i="1" dirty="0">
                <a:solidFill>
                  <a:srgbClr val="002060"/>
                </a:solidFill>
                <a:latin typeface="Times New Roman" panose="02020603050405020304" pitchFamily="18" charset="0"/>
                <a:cs typeface="Times New Roman" panose="02020603050405020304" pitchFamily="18" charset="0"/>
              </a:rPr>
              <a:t>на основе приказа Минфина России от 22.09.2015 № </a:t>
            </a:r>
            <a:r>
              <a:rPr lang="ru-RU" i="1" dirty="0" smtClean="0">
                <a:solidFill>
                  <a:srgbClr val="002060"/>
                </a:solidFill>
                <a:latin typeface="Times New Roman" panose="02020603050405020304" pitchFamily="18" charset="0"/>
                <a:cs typeface="Times New Roman" panose="02020603050405020304" pitchFamily="18" charset="0"/>
              </a:rPr>
              <a:t>145н «Об </a:t>
            </a:r>
            <a:r>
              <a:rPr lang="ru-RU" i="1" dirty="0">
                <a:solidFill>
                  <a:srgbClr val="002060"/>
                </a:solidFill>
                <a:latin typeface="Times New Roman" panose="02020603050405020304" pitchFamily="18" charset="0"/>
                <a:cs typeface="Times New Roman" panose="02020603050405020304" pitchFamily="18" charset="0"/>
              </a:rPr>
              <a:t>утверждении Методических рекомендаций по представлению бюджетов </a:t>
            </a:r>
            <a:r>
              <a:rPr lang="ru-RU" i="1" dirty="0" smtClean="0">
                <a:solidFill>
                  <a:srgbClr val="002060"/>
                </a:solidFill>
                <a:latin typeface="Times New Roman" panose="02020603050405020304" pitchFamily="18" charset="0"/>
                <a:cs typeface="Times New Roman" panose="02020603050405020304" pitchFamily="18" charset="0"/>
              </a:rPr>
              <a:t>субъектов </a:t>
            </a:r>
            <a:r>
              <a:rPr lang="ru-RU" i="1" dirty="0">
                <a:solidFill>
                  <a:srgbClr val="002060"/>
                </a:solidFill>
                <a:latin typeface="Times New Roman" panose="02020603050405020304" pitchFamily="18" charset="0"/>
                <a:cs typeface="Times New Roman" panose="02020603050405020304" pitchFamily="18" charset="0"/>
              </a:rPr>
              <a:t>Российской Федерации и местных бюджетов и отчетов об их исполнении </a:t>
            </a:r>
            <a:r>
              <a:rPr lang="ru-RU" i="1" dirty="0" smtClean="0">
                <a:solidFill>
                  <a:srgbClr val="002060"/>
                </a:solidFill>
                <a:latin typeface="Times New Roman" panose="02020603050405020304" pitchFamily="18" charset="0"/>
                <a:cs typeface="Times New Roman" panose="02020603050405020304" pitchFamily="18" charset="0"/>
              </a:rPr>
              <a:t>в </a:t>
            </a:r>
            <a:r>
              <a:rPr lang="ru-RU" i="1" dirty="0">
                <a:solidFill>
                  <a:srgbClr val="002060"/>
                </a:solidFill>
                <a:latin typeface="Times New Roman" panose="02020603050405020304" pitchFamily="18" charset="0"/>
                <a:cs typeface="Times New Roman" panose="02020603050405020304" pitchFamily="18" charset="0"/>
              </a:rPr>
              <a:t>доступной для граждан форме</a:t>
            </a:r>
            <a:r>
              <a:rPr lang="ru-RU" i="1" dirty="0" smtClean="0">
                <a:solidFill>
                  <a:srgbClr val="002060"/>
                </a:solidFill>
                <a:latin typeface="Times New Roman" panose="02020603050405020304" pitchFamily="18" charset="0"/>
                <a:cs typeface="Times New Roman" panose="02020603050405020304" pitchFamily="18"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293096"/>
            <a:ext cx="3271303" cy="238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323" y="275224"/>
            <a:ext cx="6228184" cy="400110"/>
          </a:xfrm>
          <a:prstGeom prst="rect">
            <a:avLst/>
          </a:prstGeom>
          <a:noFill/>
          <a:ln>
            <a:solidFill>
              <a:schemeClr val="accent1">
                <a:lumMod val="60000"/>
                <a:lumOff val="40000"/>
              </a:schemeClr>
            </a:solidFill>
          </a:ln>
          <a:effectLst/>
        </p:spPr>
        <p:txBody>
          <a:bodyPr wrap="square" rtlCol="0">
            <a:spAutoFit/>
          </a:bodyPr>
          <a:lstStyle/>
          <a:p>
            <a:pPr algn="ctr"/>
            <a:r>
              <a:rPr lang="ru-RU" sz="2000" b="1" i="1" dirty="0" smtClean="0">
                <a:solidFill>
                  <a:srgbClr val="002060"/>
                </a:solidFill>
                <a:latin typeface="Times New Roman" panose="02020603050405020304" pitchFamily="18" charset="0"/>
                <a:cs typeface="Times New Roman" panose="02020603050405020304" pitchFamily="18" charset="0"/>
              </a:rPr>
              <a:t>ЧТО ТАКОЕ БЮДЖЕТ ДЛЯ ГРАЖДАН</a:t>
            </a:r>
            <a:endParaRPr lang="ru-RU" sz="2000" b="1" i="1" dirty="0">
              <a:solidFill>
                <a:srgbClr val="00206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7</a:t>
            </a:fld>
            <a:endParaRPr lang="ru-RU" dirty="0">
              <a:solidFill>
                <a:srgbClr val="C6E7FC">
                  <a:lumMod val="50000"/>
                </a:srgbClr>
              </a:solidFill>
            </a:endParaRPr>
          </a:p>
        </p:txBody>
      </p:sp>
    </p:spTree>
    <p:extLst>
      <p:ext uri="{BB962C8B-B14F-4D97-AF65-F5344CB8AC3E}">
        <p14:creationId xmlns:p14="http://schemas.microsoft.com/office/powerpoint/2010/main" val="332782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784148"/>
            <a:ext cx="8442192" cy="1815882"/>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2026-2030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администрация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совершенствование </a:t>
            </a:r>
            <a:r>
              <a:rPr lang="ru-RU" sz="1400" dirty="0">
                <a:solidFill>
                  <a:srgbClr val="002060"/>
                </a:solidFill>
                <a:latin typeface="Times New Roman" panose="02020603050405020304" pitchFamily="18" charset="0"/>
                <a:cs typeface="Times New Roman" panose="02020603050405020304" pitchFamily="18" charset="0"/>
              </a:rPr>
              <a:t>управления имуществом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области на основе современных принципов и методов управления собственностью, а также качественное развитие процесса разграничения собственности.</a:t>
            </a:r>
            <a:endParaRPr lang="ru-RU" sz="1400" dirty="0" smtClean="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332656"/>
            <a:ext cx="6300192" cy="830997"/>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«УПРАВЛЕНИЕ МУНИЦИПАЛЬНЫМ ИМУЩЕСТВОМ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4279814528"/>
              </p:ext>
            </p:extLst>
          </p:nvPr>
        </p:nvGraphicFramePr>
        <p:xfrm>
          <a:off x="1475656" y="2996952"/>
          <a:ext cx="6552728" cy="2896096"/>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70</a:t>
            </a:fld>
            <a:endParaRPr lang="ru-RU" dirty="0">
              <a:solidFill>
                <a:srgbClr val="C6E7FC">
                  <a:lumMod val="50000"/>
                </a:srgbClr>
              </a:solidFill>
            </a:endParaRPr>
          </a:p>
        </p:txBody>
      </p:sp>
    </p:spTree>
    <p:extLst>
      <p:ext uri="{BB962C8B-B14F-4D97-AF65-F5344CB8AC3E}">
        <p14:creationId xmlns:p14="http://schemas.microsoft.com/office/powerpoint/2010/main" val="5204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772273"/>
            <a:ext cx="8442192" cy="1600438"/>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2024-2026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администрация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создание </a:t>
            </a:r>
            <a:r>
              <a:rPr lang="ru-RU" sz="1400" dirty="0">
                <a:solidFill>
                  <a:srgbClr val="002060"/>
                </a:solidFill>
                <a:latin typeface="Times New Roman" panose="02020603050405020304" pitchFamily="18" charset="0"/>
                <a:cs typeface="Times New Roman" panose="02020603050405020304" pitchFamily="18" charset="0"/>
              </a:rPr>
              <a:t>материальной базы развития социальной и инженерной инфраструктуры для обеспечения решения главной цели — повышение качества жизни населения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a:t>
            </a:r>
          </a:p>
        </p:txBody>
      </p:sp>
      <p:sp>
        <p:nvSpPr>
          <p:cNvPr id="3" name="TextBox 2"/>
          <p:cNvSpPr txBox="1"/>
          <p:nvPr/>
        </p:nvSpPr>
        <p:spPr>
          <a:xfrm>
            <a:off x="0" y="332656"/>
            <a:ext cx="7200800" cy="830997"/>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«ИНВЕСТИЦИОННАЯ ПРОГРАММА ШАРАНГСКОГО МУНИЦИПАЛЬНОГО ОКРУГА НИЖЕГОРОДСКОЙ ОБЛАСТИ»</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3679995528"/>
              </p:ext>
            </p:extLst>
          </p:nvPr>
        </p:nvGraphicFramePr>
        <p:xfrm>
          <a:off x="1475656" y="2924944"/>
          <a:ext cx="5928320" cy="3112120"/>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71</a:t>
            </a:fld>
            <a:endParaRPr lang="ru-RU" dirty="0">
              <a:solidFill>
                <a:srgbClr val="C6E7FC">
                  <a:lumMod val="50000"/>
                </a:srgbClr>
              </a:solidFill>
            </a:endParaRPr>
          </a:p>
        </p:txBody>
      </p:sp>
    </p:spTree>
    <p:extLst>
      <p:ext uri="{BB962C8B-B14F-4D97-AF65-F5344CB8AC3E}">
        <p14:creationId xmlns:p14="http://schemas.microsoft.com/office/powerpoint/2010/main" val="334202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4342" y="1340768"/>
            <a:ext cx="8442192" cy="1384995"/>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2025-2027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администрация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создание </a:t>
            </a:r>
            <a:r>
              <a:rPr lang="ru-RU" sz="1400" dirty="0">
                <a:solidFill>
                  <a:srgbClr val="002060"/>
                </a:solidFill>
                <a:latin typeface="Times New Roman" panose="02020603050405020304" pitchFamily="18" charset="0"/>
                <a:cs typeface="Times New Roman" panose="02020603050405020304" pitchFamily="18" charset="0"/>
              </a:rPr>
              <a:t>благоприятных и безопасных условий для проживания, а также повышение качества и условий жизни населения Шарангского 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p:txBody>
      </p:sp>
      <p:sp>
        <p:nvSpPr>
          <p:cNvPr id="3" name="TextBox 2"/>
          <p:cNvSpPr txBox="1"/>
          <p:nvPr/>
        </p:nvSpPr>
        <p:spPr>
          <a:xfrm>
            <a:off x="6629" y="404664"/>
            <a:ext cx="8100392" cy="1077218"/>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«СНОС РАССЕЛЕННЫХ МНОГОКВАРТИРНЫХ ЖИЛЫХ ДОМОВ В ШАРАНГСКОМ МУНИЦИПАЛЬНОМ ОКРУГЕ НИЖЕГОРОДСКОЙ </a:t>
            </a:r>
            <a:r>
              <a:rPr lang="ru-RU" sz="1600" b="1" dirty="0">
                <a:solidFill>
                  <a:srgbClr val="002060"/>
                </a:solidFill>
                <a:latin typeface="Times New Roman" panose="02020603050405020304" pitchFamily="18" charset="0"/>
                <a:cs typeface="Times New Roman" panose="02020603050405020304" pitchFamily="18" charset="0"/>
              </a:rPr>
              <a:t>ОБЛАСТИ </a:t>
            </a:r>
            <a:r>
              <a:rPr lang="ru-RU" sz="1600" b="1" dirty="0" smtClean="0">
                <a:solidFill>
                  <a:srgbClr val="002060"/>
                </a:solidFill>
                <a:latin typeface="Times New Roman" panose="02020603050405020304" pitchFamily="18" charset="0"/>
                <a:cs typeface="Times New Roman" panose="02020603050405020304" pitchFamily="18" charset="0"/>
              </a:rPr>
              <a:t>ПРИЗНАННЫХ АВАРИЙНЫМИ В ПЕРИОД 1 ЯНВАРЯ 2017 г. ДО 1 ЯНВАРЯ 2022 г.»</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815877886"/>
              </p:ext>
            </p:extLst>
          </p:nvPr>
        </p:nvGraphicFramePr>
        <p:xfrm>
          <a:off x="899592" y="2852936"/>
          <a:ext cx="6984776" cy="3328144"/>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72</a:t>
            </a:fld>
            <a:endParaRPr lang="ru-RU" dirty="0">
              <a:solidFill>
                <a:srgbClr val="C6E7FC">
                  <a:lumMod val="50000"/>
                </a:srgbClr>
              </a:solidFill>
            </a:endParaRPr>
          </a:p>
        </p:txBody>
      </p:sp>
    </p:spTree>
    <p:extLst>
      <p:ext uri="{BB962C8B-B14F-4D97-AF65-F5344CB8AC3E}">
        <p14:creationId xmlns:p14="http://schemas.microsoft.com/office/powerpoint/2010/main" val="86394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836712"/>
            <a:ext cx="8442192" cy="1815882"/>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2023-2030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администрация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создание комфортной среды проживания и жизнедеятельности для человека, которая позволит не только удовлетворять жилищные потребности населения, но и обеспечивать высокое качество жизни в целом.</a:t>
            </a:r>
          </a:p>
        </p:txBody>
      </p:sp>
      <p:sp>
        <p:nvSpPr>
          <p:cNvPr id="3" name="TextBox 2"/>
          <p:cNvSpPr txBox="1"/>
          <p:nvPr/>
        </p:nvSpPr>
        <p:spPr>
          <a:xfrm>
            <a:off x="0" y="332655"/>
            <a:ext cx="6840760" cy="830997"/>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«ФОРМИРОВАНИЕ КОМФОРТНОЙ ГОРОДСКОЙ СРЕДЫ НА ТЕРРИТОРИИ ШАРАНГСКОГО МУНИЦИПАЛЬНОГО ОКРУГА»</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3923761480"/>
              </p:ext>
            </p:extLst>
          </p:nvPr>
        </p:nvGraphicFramePr>
        <p:xfrm>
          <a:off x="971600" y="2852936"/>
          <a:ext cx="7056784" cy="3162429"/>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544A1F6A-164B-43BA-A19E-4AE6BB502A21}" type="slidenum">
              <a:rPr lang="ru-RU" smtClean="0">
                <a:solidFill>
                  <a:srgbClr val="C6E7FC">
                    <a:lumMod val="50000"/>
                  </a:srgbClr>
                </a:solidFill>
              </a:rPr>
              <a:pPr/>
              <a:t>73</a:t>
            </a:fld>
            <a:endParaRPr lang="ru-RU" dirty="0">
              <a:solidFill>
                <a:srgbClr val="C6E7FC">
                  <a:lumMod val="50000"/>
                </a:srgbClr>
              </a:solidFill>
            </a:endParaRPr>
          </a:p>
        </p:txBody>
      </p:sp>
    </p:spTree>
    <p:extLst>
      <p:ext uri="{BB962C8B-B14F-4D97-AF65-F5344CB8AC3E}">
        <p14:creationId xmlns:p14="http://schemas.microsoft.com/office/powerpoint/2010/main" val="272547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764704"/>
            <a:ext cx="8442192" cy="1815882"/>
          </a:xfrm>
          <a:prstGeom prst="rect">
            <a:avLst/>
          </a:prstGeom>
          <a:solidFill>
            <a:schemeClr val="accent1">
              <a:lumMod val="40000"/>
              <a:lumOff val="60000"/>
            </a:schemeClr>
          </a:solidFill>
        </p:spPr>
        <p:txBody>
          <a:bodyPr wrap="square" rtlCol="0">
            <a:spAutoFit/>
          </a:bodyPr>
          <a:lstStyle/>
          <a:p>
            <a:endParaRPr lang="ru-RU" sz="1400" b="1" u="sng" dirty="0" smtClean="0">
              <a:latin typeface="Times New Roman" panose="02020603050405020304" pitchFamily="18" charset="0"/>
              <a:cs typeface="Times New Roman" panose="02020603050405020304" pitchFamily="18" charset="0"/>
            </a:endParaRPr>
          </a:p>
          <a:p>
            <a:endParaRPr lang="ru-RU" sz="1400" b="1" u="sng" dirty="0">
              <a:latin typeface="Times New Roman" panose="02020603050405020304" pitchFamily="18" charset="0"/>
              <a:cs typeface="Times New Roman" panose="02020603050405020304" pitchFamily="18" charset="0"/>
            </a:endParaRPr>
          </a:p>
          <a:p>
            <a:r>
              <a:rPr lang="ru-RU" sz="1400" b="1" u="sng" dirty="0" smtClean="0">
                <a:solidFill>
                  <a:srgbClr val="002060"/>
                </a:solidFill>
                <a:latin typeface="Times New Roman" panose="02020603050405020304" pitchFamily="18" charset="0"/>
                <a:cs typeface="Times New Roman" panose="02020603050405020304" pitchFamily="18" charset="0"/>
              </a:rPr>
              <a:t>Срок действия программы:</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2025-2030 годы.</a:t>
            </a:r>
          </a:p>
          <a:p>
            <a:pPr algn="just"/>
            <a:r>
              <a:rPr lang="ru-RU" sz="1400" b="1" u="sng" dirty="0" smtClean="0">
                <a:solidFill>
                  <a:srgbClr val="002060"/>
                </a:solidFill>
                <a:latin typeface="Times New Roman" panose="02020603050405020304" pitchFamily="18" charset="0"/>
                <a:cs typeface="Times New Roman" panose="02020603050405020304" pitchFamily="18" charset="0"/>
              </a:rPr>
              <a:t>Муниципальный заказчик-координатор:</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администрация Шарангского </a:t>
            </a:r>
            <a:r>
              <a:rPr lang="ru-RU" sz="1400" dirty="0">
                <a:solidFill>
                  <a:srgbClr val="002060"/>
                </a:solidFill>
                <a:latin typeface="Times New Roman" panose="02020603050405020304" pitchFamily="18" charset="0"/>
                <a:cs typeface="Times New Roman" panose="02020603050405020304" pitchFamily="18" charset="0"/>
              </a:rPr>
              <a:t>муниципального </a:t>
            </a:r>
            <a:r>
              <a:rPr lang="ru-RU" sz="1400" dirty="0" smtClean="0">
                <a:solidFill>
                  <a:srgbClr val="002060"/>
                </a:solidFill>
                <a:latin typeface="Times New Roman" panose="02020603050405020304" pitchFamily="18" charset="0"/>
                <a:cs typeface="Times New Roman" panose="02020603050405020304" pitchFamily="18" charset="0"/>
              </a:rPr>
              <a:t>округа </a:t>
            </a:r>
            <a:r>
              <a:rPr lang="ru-RU" sz="1400" dirty="0">
                <a:solidFill>
                  <a:srgbClr val="002060"/>
                </a:solidFill>
                <a:latin typeface="Times New Roman" panose="02020603050405020304" pitchFamily="18" charset="0"/>
                <a:cs typeface="Times New Roman" panose="02020603050405020304" pitchFamily="18" charset="0"/>
              </a:rPr>
              <a:t>Нижегородской </a:t>
            </a:r>
            <a:r>
              <a:rPr lang="ru-RU" sz="1400" dirty="0" smtClean="0">
                <a:solidFill>
                  <a:srgbClr val="002060"/>
                </a:solidFill>
                <a:latin typeface="Times New Roman" panose="02020603050405020304" pitchFamily="18" charset="0"/>
                <a:cs typeface="Times New Roman" panose="02020603050405020304" pitchFamily="18" charset="0"/>
              </a:rPr>
              <a:t>области.</a:t>
            </a:r>
          </a:p>
          <a:p>
            <a:pPr algn="just"/>
            <a:r>
              <a:rPr lang="ru-RU" sz="1400" b="1" u="sng" dirty="0">
                <a:solidFill>
                  <a:srgbClr val="002060"/>
                </a:solidFill>
                <a:latin typeface="Times New Roman" panose="02020603050405020304" pitchFamily="18" charset="0"/>
                <a:cs typeface="Times New Roman" panose="02020603050405020304" pitchFamily="18" charset="0"/>
              </a:rPr>
              <a:t>Цель:</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создание комфортных и благоприятных условий для жизнедеятельности населения на основе проведения мероприятий комплексного благоустройства и содержания общественных территорий Шарангского муниципального округа Нижегородской области</a:t>
            </a:r>
          </a:p>
        </p:txBody>
      </p:sp>
      <p:sp>
        <p:nvSpPr>
          <p:cNvPr id="3" name="TextBox 2"/>
          <p:cNvSpPr txBox="1"/>
          <p:nvPr/>
        </p:nvSpPr>
        <p:spPr>
          <a:xfrm>
            <a:off x="0" y="260648"/>
            <a:ext cx="6182681" cy="830997"/>
          </a:xfrm>
          <a:prstGeom prst="rect">
            <a:avLst/>
          </a:prstGeom>
          <a:solidFill>
            <a:schemeClr val="accent1">
              <a:lumMod val="60000"/>
              <a:lumOff val="40000"/>
            </a:schemeClr>
          </a:solid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МУНИЦИПАЛЬНАЯ ПРОГРАММА «БЛАГОУСТРОЙСТВО ТЕРРИТОРИИ ШАРАНГСКОГО МУНИЦИПАЛЬНОГО ОКРУГА НИЖЕГОРОДСКОЙ ОБЛАСТИ»</a:t>
            </a:r>
            <a:endParaRPr lang="ru-RU"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2115586411"/>
              </p:ext>
            </p:extLst>
          </p:nvPr>
        </p:nvGraphicFramePr>
        <p:xfrm>
          <a:off x="1259632" y="2852936"/>
          <a:ext cx="6552728" cy="3384376"/>
        </p:xfrm>
        <a:graphic>
          <a:graphicData uri="http://schemas.openxmlformats.org/drawingml/2006/chart">
            <c:chart xmlns:c="http://schemas.openxmlformats.org/drawingml/2006/chart" xmlns:r="http://schemas.openxmlformats.org/officeDocument/2006/relationships" r:id="rId2"/>
          </a:graphicData>
        </a:graphic>
      </p:graphicFrame>
      <p:sp>
        <p:nvSpPr>
          <p:cNvPr id="2" name="Номер слайда 1"/>
          <p:cNvSpPr>
            <a:spLocks noGrp="1"/>
          </p:cNvSpPr>
          <p:nvPr>
            <p:ph type="sldNum" sz="quarter" idx="12"/>
          </p:nvPr>
        </p:nvSpPr>
        <p:spPr>
          <a:xfrm>
            <a:off x="8532440" y="6381328"/>
            <a:ext cx="490736" cy="365125"/>
          </a:xfrm>
        </p:spPr>
        <p:txBody>
          <a:bodyPr/>
          <a:lstStyle/>
          <a:p>
            <a:fld id="{544A1F6A-164B-43BA-A19E-4AE6BB502A21}" type="slidenum">
              <a:rPr lang="ru-RU" smtClean="0">
                <a:solidFill>
                  <a:schemeClr val="bg2">
                    <a:lumMod val="50000"/>
                  </a:schemeClr>
                </a:solidFill>
              </a:rPr>
              <a:pPr/>
              <a:t>74</a:t>
            </a:fld>
            <a:endParaRPr lang="ru-RU" dirty="0">
              <a:solidFill>
                <a:schemeClr val="bg2">
                  <a:lumMod val="50000"/>
                </a:schemeClr>
              </a:solidFill>
            </a:endParaRPr>
          </a:p>
        </p:txBody>
      </p:sp>
    </p:spTree>
    <p:extLst>
      <p:ext uri="{BB962C8B-B14F-4D97-AF65-F5344CB8AC3E}">
        <p14:creationId xmlns:p14="http://schemas.microsoft.com/office/powerpoint/2010/main" val="282340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9792" y="4365104"/>
            <a:ext cx="5869160" cy="1569660"/>
          </a:xfrm>
          <a:prstGeom prst="rect">
            <a:avLst/>
          </a:prstGeom>
          <a:solidFill>
            <a:schemeClr val="accent1">
              <a:lumMod val="20000"/>
              <a:lumOff val="80000"/>
            </a:schemeClr>
          </a:solidFill>
          <a:ln>
            <a:solidFill>
              <a:schemeClr val="accent1">
                <a:lumMod val="40000"/>
                <a:lumOff val="60000"/>
              </a:schemeClr>
            </a:solidFill>
          </a:ln>
        </p:spPr>
        <p:txBody>
          <a:bodyPr wrap="square" rtlCol="0">
            <a:spAutoFit/>
          </a:bodyPr>
          <a:lstStyle/>
          <a:p>
            <a:pPr algn="ctr"/>
            <a:endParaRPr lang="ru-RU" sz="1600" b="1" dirty="0" smtClean="0">
              <a:solidFill>
                <a:srgbClr val="002060"/>
              </a:solidFill>
              <a:latin typeface="Times New Roman" panose="02020603050405020304" pitchFamily="18" charset="0"/>
              <a:cs typeface="Times New Roman" panose="02020603050405020304" pitchFamily="18" charset="0"/>
            </a:endParaRPr>
          </a:p>
          <a:p>
            <a:pPr algn="ctr"/>
            <a:r>
              <a:rPr lang="ru-RU" sz="1600" b="1" dirty="0" smtClean="0">
                <a:solidFill>
                  <a:srgbClr val="002060"/>
                </a:solidFill>
                <a:latin typeface="Times New Roman" panose="02020603050405020304" pitchFamily="18" charset="0"/>
                <a:cs typeface="Times New Roman" panose="02020603050405020304" pitchFamily="18" charset="0"/>
              </a:rPr>
              <a:t>Объем </a:t>
            </a:r>
            <a:r>
              <a:rPr lang="ru-RU" sz="1600" b="1" dirty="0">
                <a:solidFill>
                  <a:srgbClr val="002060"/>
                </a:solidFill>
                <a:latin typeface="Times New Roman" panose="02020603050405020304" pitchFamily="18" charset="0"/>
                <a:cs typeface="Times New Roman" panose="02020603050405020304" pitchFamily="18" charset="0"/>
              </a:rPr>
              <a:t>расходов на обслуживание </a:t>
            </a:r>
            <a:r>
              <a:rPr lang="ru-RU" sz="1600" b="1" dirty="0" smtClean="0">
                <a:solidFill>
                  <a:srgbClr val="002060"/>
                </a:solidFill>
                <a:latin typeface="Times New Roman" panose="02020603050405020304" pitchFamily="18" charset="0"/>
                <a:cs typeface="Times New Roman" panose="02020603050405020304" pitchFamily="18" charset="0"/>
              </a:rPr>
              <a:t>муниципального </a:t>
            </a:r>
            <a:r>
              <a:rPr lang="ru-RU" sz="1600" b="1" dirty="0">
                <a:solidFill>
                  <a:srgbClr val="002060"/>
                </a:solidFill>
                <a:latin typeface="Times New Roman" panose="02020603050405020304" pitchFamily="18" charset="0"/>
                <a:cs typeface="Times New Roman" panose="02020603050405020304" pitchFamily="18" charset="0"/>
              </a:rPr>
              <a:t>долга</a:t>
            </a:r>
            <a:r>
              <a:rPr lang="ru-RU" sz="1600" b="1" dirty="0" smtClean="0">
                <a:solidFill>
                  <a:srgbClr val="002060"/>
                </a:solidFill>
                <a:latin typeface="Times New Roman" panose="02020603050405020304" pitchFamily="18" charset="0"/>
                <a:cs typeface="Times New Roman" panose="02020603050405020304" pitchFamily="18" charset="0"/>
              </a:rPr>
              <a:t>:</a:t>
            </a:r>
          </a:p>
          <a:p>
            <a:r>
              <a:rPr lang="ru-RU" sz="1600" dirty="0" smtClean="0">
                <a:solidFill>
                  <a:srgbClr val="002060"/>
                </a:solidFill>
                <a:latin typeface="Times New Roman" panose="02020603050405020304" pitchFamily="18" charset="0"/>
                <a:cs typeface="Times New Roman" panose="02020603050405020304" pitchFamily="18" charset="0"/>
              </a:rPr>
              <a:t> </a:t>
            </a:r>
          </a:p>
          <a:p>
            <a:pPr marL="342900" indent="-342900" algn="ctr">
              <a:buAutoNum type="arabicParenR"/>
            </a:pPr>
            <a:r>
              <a:rPr lang="ru-RU" sz="1600" dirty="0" smtClean="0">
                <a:solidFill>
                  <a:srgbClr val="002060"/>
                </a:solidFill>
                <a:latin typeface="Times New Roman" panose="02020603050405020304" pitchFamily="18" charset="0"/>
                <a:cs typeface="Times New Roman" panose="02020603050405020304" pitchFamily="18" charset="0"/>
              </a:rPr>
              <a:t>на 2026 год </a:t>
            </a:r>
            <a:r>
              <a:rPr lang="ru-RU" sz="1600" dirty="0">
                <a:solidFill>
                  <a:srgbClr val="002060"/>
                </a:solidFill>
                <a:latin typeface="Times New Roman" panose="02020603050405020304" pitchFamily="18" charset="0"/>
                <a:cs typeface="Times New Roman" panose="02020603050405020304" pitchFamily="18" charset="0"/>
              </a:rPr>
              <a:t>в размере </a:t>
            </a:r>
            <a:r>
              <a:rPr lang="ru-RU" sz="1600" dirty="0" smtClean="0">
                <a:solidFill>
                  <a:srgbClr val="002060"/>
                </a:solidFill>
                <a:latin typeface="Times New Roman" panose="02020603050405020304" pitchFamily="18" charset="0"/>
                <a:cs typeface="Times New Roman" panose="02020603050405020304" pitchFamily="18" charset="0"/>
              </a:rPr>
              <a:t>0,0 </a:t>
            </a:r>
            <a:r>
              <a:rPr lang="ru-RU" sz="1600" dirty="0">
                <a:solidFill>
                  <a:srgbClr val="002060"/>
                </a:solidFill>
                <a:latin typeface="Times New Roman" panose="02020603050405020304" pitchFamily="18" charset="0"/>
                <a:cs typeface="Times New Roman" panose="02020603050405020304" pitchFamily="18" charset="0"/>
              </a:rPr>
              <a:t>тыс. рублей; </a:t>
            </a:r>
            <a:endParaRPr lang="ru-RU" sz="1600" dirty="0" smtClean="0">
              <a:solidFill>
                <a:srgbClr val="002060"/>
              </a:solidFill>
              <a:latin typeface="Times New Roman" panose="02020603050405020304" pitchFamily="18" charset="0"/>
              <a:cs typeface="Times New Roman" panose="02020603050405020304" pitchFamily="18" charset="0"/>
            </a:endParaRPr>
          </a:p>
          <a:p>
            <a:pPr marL="342900" indent="-342900" algn="ctr">
              <a:buAutoNum type="arabicParenR"/>
            </a:pPr>
            <a:r>
              <a:rPr lang="ru-RU" sz="1600" dirty="0" smtClean="0">
                <a:solidFill>
                  <a:srgbClr val="002060"/>
                </a:solidFill>
                <a:latin typeface="Times New Roman" panose="02020603050405020304" pitchFamily="18" charset="0"/>
                <a:cs typeface="Times New Roman" panose="02020603050405020304" pitchFamily="18" charset="0"/>
              </a:rPr>
              <a:t>на 2027 год </a:t>
            </a:r>
            <a:r>
              <a:rPr lang="ru-RU" sz="1600" dirty="0">
                <a:solidFill>
                  <a:srgbClr val="002060"/>
                </a:solidFill>
                <a:latin typeface="Times New Roman" panose="02020603050405020304" pitchFamily="18" charset="0"/>
                <a:cs typeface="Times New Roman" panose="02020603050405020304" pitchFamily="18" charset="0"/>
              </a:rPr>
              <a:t>в размере </a:t>
            </a:r>
            <a:r>
              <a:rPr lang="ru-RU" sz="1600" dirty="0" smtClean="0">
                <a:solidFill>
                  <a:srgbClr val="002060"/>
                </a:solidFill>
                <a:latin typeface="Times New Roman" panose="02020603050405020304" pitchFamily="18" charset="0"/>
                <a:cs typeface="Times New Roman" panose="02020603050405020304" pitchFamily="18" charset="0"/>
              </a:rPr>
              <a:t>0,0 </a:t>
            </a:r>
            <a:r>
              <a:rPr lang="ru-RU" sz="1600" dirty="0">
                <a:solidFill>
                  <a:srgbClr val="002060"/>
                </a:solidFill>
                <a:latin typeface="Times New Roman" panose="02020603050405020304" pitchFamily="18" charset="0"/>
                <a:cs typeface="Times New Roman" panose="02020603050405020304" pitchFamily="18" charset="0"/>
              </a:rPr>
              <a:t>тыс. рублей; </a:t>
            </a:r>
            <a:endParaRPr lang="ru-RU" sz="1600" dirty="0" smtClean="0">
              <a:solidFill>
                <a:srgbClr val="002060"/>
              </a:solidFill>
              <a:latin typeface="Times New Roman" panose="02020603050405020304" pitchFamily="18" charset="0"/>
              <a:cs typeface="Times New Roman" panose="02020603050405020304" pitchFamily="18" charset="0"/>
            </a:endParaRPr>
          </a:p>
          <a:p>
            <a:pPr marL="342900" indent="-342900" algn="ctr">
              <a:buAutoNum type="arabicParenR"/>
            </a:pPr>
            <a:r>
              <a:rPr lang="ru-RU" sz="1600" dirty="0" smtClean="0">
                <a:solidFill>
                  <a:srgbClr val="002060"/>
                </a:solidFill>
                <a:latin typeface="Times New Roman" panose="02020603050405020304" pitchFamily="18" charset="0"/>
                <a:cs typeface="Times New Roman" panose="02020603050405020304" pitchFamily="18" charset="0"/>
              </a:rPr>
              <a:t>на 2028 год </a:t>
            </a:r>
            <a:r>
              <a:rPr lang="ru-RU" sz="1600" dirty="0">
                <a:solidFill>
                  <a:srgbClr val="002060"/>
                </a:solidFill>
                <a:latin typeface="Times New Roman" panose="02020603050405020304" pitchFamily="18" charset="0"/>
                <a:cs typeface="Times New Roman" panose="02020603050405020304" pitchFamily="18" charset="0"/>
              </a:rPr>
              <a:t>в размере </a:t>
            </a:r>
            <a:r>
              <a:rPr lang="ru-RU" sz="1600" dirty="0" smtClean="0">
                <a:solidFill>
                  <a:srgbClr val="002060"/>
                </a:solidFill>
                <a:latin typeface="Times New Roman" panose="02020603050405020304" pitchFamily="18" charset="0"/>
                <a:cs typeface="Times New Roman" panose="02020603050405020304" pitchFamily="18" charset="0"/>
              </a:rPr>
              <a:t>0,0 </a:t>
            </a:r>
            <a:r>
              <a:rPr lang="ru-RU" sz="1600" dirty="0">
                <a:solidFill>
                  <a:srgbClr val="002060"/>
                </a:solidFill>
                <a:latin typeface="Times New Roman" panose="02020603050405020304" pitchFamily="18" charset="0"/>
                <a:cs typeface="Times New Roman" panose="02020603050405020304" pitchFamily="18" charset="0"/>
              </a:rPr>
              <a:t>тыс. рублей.</a:t>
            </a:r>
          </a:p>
        </p:txBody>
      </p:sp>
      <p:sp>
        <p:nvSpPr>
          <p:cNvPr id="3" name="Прямоугольник 2"/>
          <p:cNvSpPr/>
          <p:nvPr/>
        </p:nvSpPr>
        <p:spPr>
          <a:xfrm>
            <a:off x="827584" y="541436"/>
            <a:ext cx="7056784" cy="4031873"/>
          </a:xfrm>
          <a:prstGeom prst="rect">
            <a:avLst/>
          </a:prstGeom>
          <a:solidFill>
            <a:schemeClr val="accent1">
              <a:lumMod val="40000"/>
              <a:lumOff val="60000"/>
            </a:schemeClr>
          </a:solidFill>
        </p:spPr>
        <p:txBody>
          <a:bodyPr wrap="square">
            <a:spAutoFit/>
          </a:bodyPr>
          <a:lstStyle/>
          <a:p>
            <a:pPr algn="just"/>
            <a:endParaRPr lang="ru-RU" sz="1600" b="1" dirty="0" smtClean="0">
              <a:latin typeface="Times New Roman" panose="02020603050405020304" pitchFamily="18" charset="0"/>
              <a:cs typeface="Times New Roman" panose="02020603050405020304" pitchFamily="18" charset="0"/>
            </a:endParaRPr>
          </a:p>
          <a:p>
            <a:pPr algn="just"/>
            <a:endParaRPr lang="ru-RU" sz="1600" b="1" dirty="0">
              <a:latin typeface="Times New Roman" panose="02020603050405020304" pitchFamily="18" charset="0"/>
              <a:cs typeface="Times New Roman" panose="02020603050405020304" pitchFamily="18" charset="0"/>
            </a:endParaRPr>
          </a:p>
          <a:p>
            <a:pPr algn="just"/>
            <a:r>
              <a:rPr lang="ru-RU" sz="1600" b="1" dirty="0" smtClean="0">
                <a:solidFill>
                  <a:srgbClr val="002060"/>
                </a:solidFill>
                <a:latin typeface="Times New Roman" panose="02020603050405020304" pitchFamily="18" charset="0"/>
                <a:cs typeface="Times New Roman" panose="02020603050405020304" pitchFamily="18" charset="0"/>
              </a:rPr>
              <a:t>Верхний </a:t>
            </a:r>
            <a:r>
              <a:rPr lang="ru-RU" sz="1600" b="1" dirty="0">
                <a:solidFill>
                  <a:srgbClr val="002060"/>
                </a:solidFill>
                <a:latin typeface="Times New Roman" panose="02020603050405020304" pitchFamily="18" charset="0"/>
                <a:cs typeface="Times New Roman" panose="02020603050405020304" pitchFamily="18" charset="0"/>
              </a:rPr>
              <a:t>предел муниципального внутреннего долга : </a:t>
            </a:r>
            <a:endParaRPr lang="ru-RU" sz="1600" b="1" dirty="0" smtClean="0">
              <a:solidFill>
                <a:srgbClr val="002060"/>
              </a:solidFill>
              <a:latin typeface="Times New Roman" panose="02020603050405020304" pitchFamily="18" charset="0"/>
              <a:cs typeface="Times New Roman" panose="02020603050405020304" pitchFamily="18" charset="0"/>
            </a:endParaRPr>
          </a:p>
          <a:p>
            <a:pPr algn="just"/>
            <a:endParaRPr lang="ru-RU" sz="1600" dirty="0" smtClean="0">
              <a:solidFill>
                <a:srgbClr val="002060"/>
              </a:solidFill>
              <a:latin typeface="Times New Roman" panose="02020603050405020304" pitchFamily="18" charset="0"/>
              <a:cs typeface="Times New Roman" panose="02020603050405020304" pitchFamily="18" charset="0"/>
            </a:endParaRPr>
          </a:p>
          <a:p>
            <a:pPr algn="just">
              <a:buAutoNum type="arabicParenR"/>
            </a:pPr>
            <a:r>
              <a:rPr lang="ru-RU" sz="1600" dirty="0" smtClean="0">
                <a:solidFill>
                  <a:srgbClr val="002060"/>
                </a:solidFill>
                <a:latin typeface="Times New Roman" panose="02020603050405020304" pitchFamily="18" charset="0"/>
                <a:cs typeface="Times New Roman" panose="02020603050405020304" pitchFamily="18" charset="0"/>
              </a:rPr>
              <a:t> на </a:t>
            </a:r>
            <a:r>
              <a:rPr lang="ru-RU" sz="1600" dirty="0">
                <a:solidFill>
                  <a:srgbClr val="002060"/>
                </a:solidFill>
                <a:latin typeface="Times New Roman" panose="02020603050405020304" pitchFamily="18" charset="0"/>
                <a:cs typeface="Times New Roman" panose="02020603050405020304" pitchFamily="18" charset="0"/>
              </a:rPr>
              <a:t>1 января </a:t>
            </a:r>
            <a:r>
              <a:rPr lang="ru-RU" sz="1600" dirty="0" smtClean="0">
                <a:solidFill>
                  <a:srgbClr val="002060"/>
                </a:solidFill>
                <a:latin typeface="Times New Roman" panose="02020603050405020304" pitchFamily="18" charset="0"/>
                <a:cs typeface="Times New Roman" panose="02020603050405020304" pitchFamily="18" charset="0"/>
              </a:rPr>
              <a:t>2027 </a:t>
            </a:r>
            <a:r>
              <a:rPr lang="ru-RU" sz="1600" dirty="0">
                <a:solidFill>
                  <a:srgbClr val="002060"/>
                </a:solidFill>
                <a:latin typeface="Times New Roman" panose="02020603050405020304" pitchFamily="18" charset="0"/>
                <a:cs typeface="Times New Roman" panose="02020603050405020304" pitchFamily="18" charset="0"/>
              </a:rPr>
              <a:t>года в размере 0,0 тыс. рублей, в том числе верхний </a:t>
            </a:r>
            <a:r>
              <a:rPr lang="ru-RU" sz="1600" dirty="0" smtClean="0">
                <a:solidFill>
                  <a:srgbClr val="002060"/>
                </a:solidFill>
                <a:latin typeface="Times New Roman" panose="02020603050405020304" pitchFamily="18" charset="0"/>
                <a:cs typeface="Times New Roman" panose="02020603050405020304" pitchFamily="18" charset="0"/>
              </a:rPr>
              <a:t>предел долга </a:t>
            </a:r>
            <a:r>
              <a:rPr lang="ru-RU" sz="1600" dirty="0">
                <a:solidFill>
                  <a:srgbClr val="002060"/>
                </a:solidFill>
                <a:latin typeface="Times New Roman" panose="02020603050405020304" pitchFamily="18" charset="0"/>
                <a:cs typeface="Times New Roman" panose="02020603050405020304" pitchFamily="18" charset="0"/>
              </a:rPr>
              <a:t>по муниципальным гарантиям </a:t>
            </a:r>
            <a:r>
              <a:rPr lang="ru-RU" sz="1600"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 Нижегородской </a:t>
            </a:r>
            <a:r>
              <a:rPr lang="ru-RU" sz="1600" dirty="0">
                <a:solidFill>
                  <a:srgbClr val="002060"/>
                </a:solidFill>
                <a:latin typeface="Times New Roman" panose="02020603050405020304" pitchFamily="18" charset="0"/>
                <a:cs typeface="Times New Roman" panose="02020603050405020304" pitchFamily="18" charset="0"/>
              </a:rPr>
              <a:t>области на 1 января </a:t>
            </a:r>
            <a:r>
              <a:rPr lang="ru-RU" sz="1600" dirty="0" smtClean="0">
                <a:solidFill>
                  <a:srgbClr val="002060"/>
                </a:solidFill>
                <a:latin typeface="Times New Roman" panose="02020603050405020304" pitchFamily="18" charset="0"/>
                <a:cs typeface="Times New Roman" panose="02020603050405020304" pitchFamily="18" charset="0"/>
              </a:rPr>
              <a:t>2027 года </a:t>
            </a:r>
            <a:r>
              <a:rPr lang="ru-RU" sz="1600" dirty="0">
                <a:solidFill>
                  <a:srgbClr val="002060"/>
                </a:solidFill>
                <a:latin typeface="Times New Roman" panose="02020603050405020304" pitchFamily="18" charset="0"/>
                <a:cs typeface="Times New Roman" panose="02020603050405020304" pitchFamily="18" charset="0"/>
              </a:rPr>
              <a:t>в размере 0,0 тыс. рублей</a:t>
            </a:r>
            <a:r>
              <a:rPr lang="ru-RU" sz="1600" dirty="0" smtClean="0">
                <a:solidFill>
                  <a:srgbClr val="002060"/>
                </a:solidFill>
                <a:latin typeface="Times New Roman" panose="02020603050405020304" pitchFamily="18" charset="0"/>
                <a:cs typeface="Times New Roman" panose="02020603050405020304" pitchFamily="18" charset="0"/>
              </a:rPr>
              <a:t>;</a:t>
            </a:r>
          </a:p>
          <a:p>
            <a:pPr algn="just"/>
            <a:r>
              <a:rPr lang="ru-RU" sz="1600" dirty="0" smtClean="0">
                <a:solidFill>
                  <a:srgbClr val="002060"/>
                </a:solidFill>
                <a:latin typeface="Times New Roman" panose="02020603050405020304" pitchFamily="18" charset="0"/>
                <a:cs typeface="Times New Roman" panose="02020603050405020304" pitchFamily="18" charset="0"/>
              </a:rPr>
              <a:t> </a:t>
            </a:r>
          </a:p>
          <a:p>
            <a:pPr algn="just"/>
            <a:r>
              <a:rPr lang="ru-RU" sz="1600" dirty="0" smtClean="0">
                <a:solidFill>
                  <a:srgbClr val="002060"/>
                </a:solidFill>
                <a:latin typeface="Times New Roman" panose="02020603050405020304" pitchFamily="18" charset="0"/>
                <a:cs typeface="Times New Roman" panose="02020603050405020304" pitchFamily="18" charset="0"/>
              </a:rPr>
              <a:t>2</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smtClean="0">
                <a:solidFill>
                  <a:srgbClr val="002060"/>
                </a:solidFill>
                <a:latin typeface="Times New Roman" panose="02020603050405020304" pitchFamily="18" charset="0"/>
                <a:cs typeface="Times New Roman" panose="02020603050405020304" pitchFamily="18" charset="0"/>
              </a:rPr>
              <a:t> на </a:t>
            </a:r>
            <a:r>
              <a:rPr lang="ru-RU" sz="1600" dirty="0">
                <a:solidFill>
                  <a:srgbClr val="002060"/>
                </a:solidFill>
                <a:latin typeface="Times New Roman" panose="02020603050405020304" pitchFamily="18" charset="0"/>
                <a:cs typeface="Times New Roman" panose="02020603050405020304" pitchFamily="18" charset="0"/>
              </a:rPr>
              <a:t>1 января </a:t>
            </a:r>
            <a:r>
              <a:rPr lang="ru-RU" sz="1600" dirty="0" smtClean="0">
                <a:solidFill>
                  <a:srgbClr val="002060"/>
                </a:solidFill>
                <a:latin typeface="Times New Roman" panose="02020603050405020304" pitchFamily="18" charset="0"/>
                <a:cs typeface="Times New Roman" panose="02020603050405020304" pitchFamily="18" charset="0"/>
              </a:rPr>
              <a:t>2028 </a:t>
            </a:r>
            <a:r>
              <a:rPr lang="ru-RU" sz="1600" dirty="0">
                <a:solidFill>
                  <a:srgbClr val="002060"/>
                </a:solidFill>
                <a:latin typeface="Times New Roman" panose="02020603050405020304" pitchFamily="18" charset="0"/>
                <a:cs typeface="Times New Roman" panose="02020603050405020304" pitchFamily="18" charset="0"/>
              </a:rPr>
              <a:t>года в размере 0,0 тыс. рублей, в том числе верхний предел долга по муниципальным гарантиям Шарангского муниципального округа</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Нижегородской области на 1 января </a:t>
            </a:r>
            <a:r>
              <a:rPr lang="ru-RU" sz="1600" dirty="0" smtClean="0">
                <a:solidFill>
                  <a:srgbClr val="002060"/>
                </a:solidFill>
                <a:latin typeface="Times New Roman" panose="02020603050405020304" pitchFamily="18" charset="0"/>
                <a:cs typeface="Times New Roman" panose="02020603050405020304" pitchFamily="18" charset="0"/>
              </a:rPr>
              <a:t>2028 </a:t>
            </a:r>
            <a:r>
              <a:rPr lang="ru-RU" sz="1600" dirty="0">
                <a:solidFill>
                  <a:srgbClr val="002060"/>
                </a:solidFill>
                <a:latin typeface="Times New Roman" panose="02020603050405020304" pitchFamily="18" charset="0"/>
                <a:cs typeface="Times New Roman" panose="02020603050405020304" pitchFamily="18" charset="0"/>
              </a:rPr>
              <a:t>года в размере 0,0 тыс. рублей; </a:t>
            </a:r>
            <a:endParaRPr lang="ru-RU" sz="1600" dirty="0" smtClean="0">
              <a:solidFill>
                <a:srgbClr val="002060"/>
              </a:solidFill>
              <a:latin typeface="Times New Roman" panose="02020603050405020304" pitchFamily="18" charset="0"/>
              <a:cs typeface="Times New Roman" panose="02020603050405020304" pitchFamily="18" charset="0"/>
            </a:endParaRPr>
          </a:p>
          <a:p>
            <a:pPr algn="just"/>
            <a:endParaRPr lang="ru-RU" sz="1600" dirty="0" smtClean="0">
              <a:solidFill>
                <a:srgbClr val="002060"/>
              </a:solidFill>
              <a:latin typeface="Times New Roman" panose="02020603050405020304" pitchFamily="18" charset="0"/>
              <a:cs typeface="Times New Roman" panose="02020603050405020304" pitchFamily="18" charset="0"/>
            </a:endParaRPr>
          </a:p>
          <a:p>
            <a:pPr algn="just"/>
            <a:r>
              <a:rPr lang="ru-RU" sz="1600" dirty="0" smtClean="0">
                <a:solidFill>
                  <a:srgbClr val="002060"/>
                </a:solidFill>
                <a:latin typeface="Times New Roman" panose="02020603050405020304" pitchFamily="18" charset="0"/>
                <a:cs typeface="Times New Roman" panose="02020603050405020304" pitchFamily="18" charset="0"/>
              </a:rPr>
              <a:t>3</a:t>
            </a:r>
            <a:r>
              <a:rPr lang="ru-RU" sz="1600" dirty="0">
                <a:solidFill>
                  <a:srgbClr val="002060"/>
                </a:solidFill>
                <a:latin typeface="Times New Roman" panose="02020603050405020304" pitchFamily="18" charset="0"/>
                <a:cs typeface="Times New Roman" panose="02020603050405020304" pitchFamily="18" charset="0"/>
              </a:rPr>
              <a:t>) на 1 января </a:t>
            </a:r>
            <a:r>
              <a:rPr lang="ru-RU" sz="1600" dirty="0" smtClean="0">
                <a:solidFill>
                  <a:srgbClr val="002060"/>
                </a:solidFill>
                <a:latin typeface="Times New Roman" panose="02020603050405020304" pitchFamily="18" charset="0"/>
                <a:cs typeface="Times New Roman" panose="02020603050405020304" pitchFamily="18" charset="0"/>
              </a:rPr>
              <a:t>2029 </a:t>
            </a:r>
            <a:r>
              <a:rPr lang="ru-RU" sz="1600" dirty="0">
                <a:solidFill>
                  <a:srgbClr val="002060"/>
                </a:solidFill>
                <a:latin typeface="Times New Roman" panose="02020603050405020304" pitchFamily="18" charset="0"/>
                <a:cs typeface="Times New Roman" panose="02020603050405020304" pitchFamily="18" charset="0"/>
              </a:rPr>
              <a:t>года в размере 0,0 тыс. рублей, в том числе верхний предел долга по муниципальным гарантиям Шарангского муниципального округа</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Нижегородской области на 1 января </a:t>
            </a:r>
            <a:r>
              <a:rPr lang="ru-RU" sz="1600" dirty="0" smtClean="0">
                <a:solidFill>
                  <a:srgbClr val="002060"/>
                </a:solidFill>
                <a:latin typeface="Times New Roman" panose="02020603050405020304" pitchFamily="18" charset="0"/>
                <a:cs typeface="Times New Roman" panose="02020603050405020304" pitchFamily="18" charset="0"/>
              </a:rPr>
              <a:t>2029года </a:t>
            </a:r>
            <a:r>
              <a:rPr lang="ru-RU" sz="1600" dirty="0">
                <a:solidFill>
                  <a:srgbClr val="002060"/>
                </a:solidFill>
                <a:latin typeface="Times New Roman" panose="02020603050405020304" pitchFamily="18" charset="0"/>
                <a:cs typeface="Times New Roman" panose="02020603050405020304" pitchFamily="18" charset="0"/>
              </a:rPr>
              <a:t>в размере 0,0 тыс. рублей. </a:t>
            </a:r>
            <a:endParaRPr lang="ru-RU" sz="1600" dirty="0" smtClean="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0" y="218271"/>
            <a:ext cx="6696744" cy="646331"/>
          </a:xfrm>
          <a:prstGeom prst="rect">
            <a:avLst/>
          </a:prstGeom>
          <a:solidFill>
            <a:schemeClr val="accent1">
              <a:lumMod val="60000"/>
              <a:lumOff val="40000"/>
            </a:schemeClr>
          </a:solid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Сведения о муниципальном долге </a:t>
            </a:r>
          </a:p>
          <a:p>
            <a:pPr algn="ctr"/>
            <a:r>
              <a:rPr lang="ru-RU" b="1"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 </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fld id="{544A1F6A-164B-43BA-A19E-4AE6BB502A21}" type="slidenum">
              <a:rPr lang="ru-RU" smtClean="0">
                <a:solidFill>
                  <a:srgbClr val="C6E7FC">
                    <a:lumMod val="50000"/>
                  </a:srgbClr>
                </a:solidFill>
              </a:rPr>
              <a:pPr/>
              <a:t>75</a:t>
            </a:fld>
            <a:endParaRPr lang="ru-RU" dirty="0">
              <a:solidFill>
                <a:srgbClr val="C6E7FC">
                  <a:lumMod val="50000"/>
                </a:srgbClr>
              </a:solidFill>
            </a:endParaRPr>
          </a:p>
        </p:txBody>
      </p:sp>
    </p:spTree>
    <p:extLst>
      <p:ext uri="{BB962C8B-B14F-4D97-AF65-F5344CB8AC3E}">
        <p14:creationId xmlns:p14="http://schemas.microsoft.com/office/powerpoint/2010/main" val="63757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727969"/>
            <a:ext cx="5400600" cy="2308324"/>
          </a:xfrm>
          <a:prstGeom prst="rect">
            <a:avLst/>
          </a:prstGeom>
          <a:solidFill>
            <a:schemeClr val="accent1">
              <a:lumMod val="40000"/>
              <a:lumOff val="60000"/>
            </a:schemeClr>
          </a:solidFill>
        </p:spPr>
        <p:txBody>
          <a:bodyPr wrap="square">
            <a:spAutoFit/>
          </a:bodyPr>
          <a:lstStyle/>
          <a:p>
            <a:endParaRPr lang="ru-RU" sz="1600" b="1" dirty="0" smtClean="0">
              <a:solidFill>
                <a:srgbClr val="002060"/>
              </a:solidFill>
              <a:latin typeface="Times New Roman" panose="02020603050405020304" pitchFamily="18" charset="0"/>
              <a:cs typeface="Times New Roman" panose="02020603050405020304" pitchFamily="18" charset="0"/>
            </a:endParaRPr>
          </a:p>
          <a:p>
            <a:endParaRPr lang="ru-RU" sz="1600" b="1" dirty="0">
              <a:solidFill>
                <a:srgbClr val="002060"/>
              </a:solidFill>
              <a:latin typeface="Times New Roman" panose="02020603050405020304" pitchFamily="18" charset="0"/>
              <a:cs typeface="Times New Roman" panose="02020603050405020304" pitchFamily="18" charset="0"/>
            </a:endParaRPr>
          </a:p>
          <a:p>
            <a:r>
              <a:rPr lang="ru-RU" sz="1600" b="1" dirty="0" smtClean="0">
                <a:solidFill>
                  <a:srgbClr val="002060"/>
                </a:solidFill>
                <a:latin typeface="Times New Roman" panose="02020603050405020304" pitchFamily="18" charset="0"/>
                <a:cs typeface="Times New Roman" panose="02020603050405020304" pitchFamily="18" charset="0"/>
              </a:rPr>
              <a:t>РАЗРАБОТЧИК</a:t>
            </a:r>
            <a:r>
              <a:rPr lang="ru-RU" sz="1600" dirty="0" smtClean="0">
                <a:solidFill>
                  <a:srgbClr val="002060"/>
                </a:solidFill>
                <a:latin typeface="Times New Roman" panose="02020603050405020304" pitchFamily="18" charset="0"/>
                <a:cs typeface="Times New Roman" panose="02020603050405020304" pitchFamily="18" charset="0"/>
              </a:rPr>
              <a:t> </a:t>
            </a:r>
          </a:p>
          <a:p>
            <a:pPr algn="just"/>
            <a:r>
              <a:rPr lang="ru-RU" sz="1600" dirty="0" smtClean="0">
                <a:solidFill>
                  <a:srgbClr val="002060"/>
                </a:solidFill>
                <a:latin typeface="Times New Roman" panose="02020603050405020304" pitchFamily="18" charset="0"/>
                <a:cs typeface="Times New Roman" panose="02020603050405020304" pitchFamily="18" charset="0"/>
              </a:rPr>
              <a:t>Финансовое управление администрации Шарангского муниципального округа Нижегородской </a:t>
            </a:r>
            <a:r>
              <a:rPr lang="ru-RU" sz="1600" dirty="0">
                <a:solidFill>
                  <a:srgbClr val="002060"/>
                </a:solidFill>
                <a:latin typeface="Times New Roman" panose="02020603050405020304" pitchFamily="18" charset="0"/>
                <a:cs typeface="Times New Roman" panose="02020603050405020304" pitchFamily="18" charset="0"/>
              </a:rPr>
              <a:t>области </a:t>
            </a:r>
            <a:endParaRPr lang="ru-RU" sz="1600" dirty="0" smtClean="0">
              <a:solidFill>
                <a:srgbClr val="002060"/>
              </a:solidFill>
              <a:latin typeface="Times New Roman" panose="02020603050405020304" pitchFamily="18" charset="0"/>
              <a:cs typeface="Times New Roman" panose="02020603050405020304" pitchFamily="18" charset="0"/>
            </a:endParaRPr>
          </a:p>
          <a:p>
            <a:endParaRPr lang="ru-RU" sz="1600" dirty="0">
              <a:solidFill>
                <a:srgbClr val="002060"/>
              </a:solidFill>
              <a:latin typeface="Times New Roman" panose="02020603050405020304" pitchFamily="18" charset="0"/>
              <a:cs typeface="Times New Roman" panose="02020603050405020304" pitchFamily="18" charset="0"/>
            </a:endParaRPr>
          </a:p>
          <a:p>
            <a:r>
              <a:rPr lang="ru-RU" sz="1600" b="1" dirty="0" smtClean="0">
                <a:solidFill>
                  <a:srgbClr val="002060"/>
                </a:solidFill>
                <a:latin typeface="Times New Roman" panose="02020603050405020304" pitchFamily="18" charset="0"/>
                <a:cs typeface="Times New Roman" panose="02020603050405020304" pitchFamily="18" charset="0"/>
              </a:rPr>
              <a:t>ВЫШЕСТОЯЩИЙ </a:t>
            </a:r>
            <a:r>
              <a:rPr lang="ru-RU" sz="1600" b="1" dirty="0">
                <a:solidFill>
                  <a:srgbClr val="002060"/>
                </a:solidFill>
                <a:latin typeface="Times New Roman" panose="02020603050405020304" pitchFamily="18" charset="0"/>
                <a:cs typeface="Times New Roman" panose="02020603050405020304" pitchFamily="18" charset="0"/>
              </a:rPr>
              <a:t>ОРГАН </a:t>
            </a:r>
          </a:p>
          <a:p>
            <a:r>
              <a:rPr lang="ru-RU" sz="1600" dirty="0" smtClean="0">
                <a:solidFill>
                  <a:srgbClr val="002060"/>
                </a:solidFill>
                <a:latin typeface="Times New Roman" panose="02020603050405020304" pitchFamily="18" charset="0"/>
                <a:cs typeface="Times New Roman" panose="02020603050405020304" pitchFamily="18" charset="0"/>
              </a:rPr>
              <a:t>Администрация Шарангского муниципального округа Нижегородской области</a:t>
            </a:r>
            <a:endParaRPr lang="ru-RU" sz="1600" dirty="0">
              <a:solidFill>
                <a:srgbClr val="002060"/>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116633"/>
            <a:ext cx="3240360" cy="2592288"/>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3284984"/>
            <a:ext cx="3720463" cy="318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66304"/>
            <a:ext cx="4421768" cy="923330"/>
          </a:xfrm>
          <a:prstGeom prst="rect">
            <a:avLst/>
          </a:prstGeom>
          <a:solidFill>
            <a:schemeClr val="accent1">
              <a:lumMod val="60000"/>
              <a:lumOff val="40000"/>
            </a:schemeClr>
          </a:solidFill>
        </p:spPr>
        <p:txBody>
          <a:bodyPr wrap="square" rtlCol="0">
            <a:spAutoFit/>
          </a:bodyPr>
          <a:lstStyle/>
          <a:p>
            <a:pPr algn="ctr"/>
            <a:endParaRPr lang="ru-RU" b="1" dirty="0" smtClean="0">
              <a:solidFill>
                <a:srgbClr val="002060"/>
              </a:solidFill>
              <a:latin typeface="Times New Roman" panose="02020603050405020304" pitchFamily="18" charset="0"/>
              <a:cs typeface="Times New Roman" panose="02020603050405020304" pitchFamily="18" charset="0"/>
            </a:endParaRPr>
          </a:p>
          <a:p>
            <a:pPr algn="ctr"/>
            <a:r>
              <a:rPr lang="ru-RU" b="1" dirty="0" smtClean="0">
                <a:solidFill>
                  <a:srgbClr val="002060"/>
                </a:solidFill>
                <a:latin typeface="Times New Roman" panose="02020603050405020304" pitchFamily="18" charset="0"/>
                <a:cs typeface="Times New Roman" panose="02020603050405020304" pitchFamily="18" charset="0"/>
              </a:rPr>
              <a:t>Контактная информация</a:t>
            </a:r>
          </a:p>
          <a:p>
            <a:pPr algn="ct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5976" y="2874130"/>
            <a:ext cx="4680520" cy="3570208"/>
          </a:xfrm>
          <a:prstGeom prst="rect">
            <a:avLst/>
          </a:prstGeom>
          <a:solidFill>
            <a:schemeClr val="accent1">
              <a:lumMod val="20000"/>
              <a:lumOff val="80000"/>
            </a:schemeClr>
          </a:solidFill>
          <a:ln>
            <a:solidFill>
              <a:schemeClr val="accent1">
                <a:lumMod val="40000"/>
                <a:lumOff val="60000"/>
              </a:schemeClr>
            </a:solidFill>
          </a:ln>
        </p:spPr>
        <p:txBody>
          <a:bodyPr wrap="square">
            <a:spAutoFit/>
          </a:bodyPr>
          <a:lstStyle/>
          <a:p>
            <a:r>
              <a:rPr lang="ru-RU" sz="1400" b="1" dirty="0" smtClean="0">
                <a:solidFill>
                  <a:schemeClr val="accent1">
                    <a:lumMod val="75000"/>
                  </a:schemeClr>
                </a:solidFill>
                <a:latin typeface="Times New Roman" panose="02020603050405020304" pitchFamily="18" charset="0"/>
                <a:cs typeface="Times New Roman" panose="02020603050405020304" pitchFamily="18" charset="0"/>
              </a:rPr>
              <a:t>МЕСТОНАХОЖДЕНИЕ</a:t>
            </a:r>
          </a:p>
          <a:p>
            <a:r>
              <a:rPr lang="ru-RU" sz="1400" dirty="0" smtClean="0">
                <a:solidFill>
                  <a:schemeClr val="accent1">
                    <a:lumMod val="75000"/>
                  </a:schemeClr>
                </a:solidFill>
                <a:latin typeface="Times New Roman" panose="02020603050405020304" pitchFamily="18" charset="0"/>
                <a:cs typeface="Times New Roman" panose="02020603050405020304" pitchFamily="18" charset="0"/>
              </a:rPr>
              <a:t>606840</a:t>
            </a:r>
            <a:r>
              <a:rPr lang="ru-RU" sz="1400" dirty="0">
                <a:solidFill>
                  <a:schemeClr val="accent1">
                    <a:lumMod val="75000"/>
                  </a:schemeClr>
                </a:solidFill>
                <a:latin typeface="Times New Roman" panose="02020603050405020304" pitchFamily="18" charset="0"/>
                <a:cs typeface="Times New Roman" panose="02020603050405020304" pitchFamily="18" charset="0"/>
              </a:rPr>
              <a:t>, Нижегородская область, р.п.Шаранга, ул.Свободы. д.2 </a:t>
            </a:r>
          </a:p>
          <a:p>
            <a:endParaRPr lang="ru-RU" sz="1400" b="1" dirty="0" smtClean="0">
              <a:solidFill>
                <a:schemeClr val="accent1">
                  <a:lumMod val="75000"/>
                </a:schemeClr>
              </a:solidFill>
              <a:latin typeface="Times New Roman" panose="02020603050405020304" pitchFamily="18" charset="0"/>
              <a:cs typeface="Times New Roman" panose="02020603050405020304" pitchFamily="18" charset="0"/>
            </a:endParaRPr>
          </a:p>
          <a:p>
            <a:r>
              <a:rPr lang="ru-RU" sz="1400" b="1" dirty="0" smtClean="0">
                <a:solidFill>
                  <a:schemeClr val="accent1">
                    <a:lumMod val="75000"/>
                  </a:schemeClr>
                </a:solidFill>
                <a:latin typeface="Times New Roman" panose="02020603050405020304" pitchFamily="18" charset="0"/>
                <a:cs typeface="Times New Roman" panose="02020603050405020304" pitchFamily="18" charset="0"/>
              </a:rPr>
              <a:t>КОНТАКТНЫЙ ТЕЛЕФОН,ФАКС</a:t>
            </a:r>
            <a:endParaRPr lang="ru-RU" sz="1400" b="1" dirty="0">
              <a:solidFill>
                <a:schemeClr val="accent1">
                  <a:lumMod val="75000"/>
                </a:schemeClr>
              </a:solidFill>
              <a:latin typeface="Times New Roman" panose="02020603050405020304" pitchFamily="18" charset="0"/>
              <a:cs typeface="Times New Roman" panose="02020603050405020304" pitchFamily="18" charset="0"/>
            </a:endParaRPr>
          </a:p>
          <a:p>
            <a:r>
              <a:rPr lang="ru-RU" sz="1400" dirty="0" smtClean="0">
                <a:solidFill>
                  <a:schemeClr val="accent1">
                    <a:lumMod val="75000"/>
                  </a:schemeClr>
                </a:solidFill>
                <a:latin typeface="Times New Roman" panose="02020603050405020304" pitchFamily="18" charset="0"/>
                <a:cs typeface="Times New Roman" panose="02020603050405020304" pitchFamily="18" charset="0"/>
              </a:rPr>
              <a:t>8 </a:t>
            </a:r>
            <a:r>
              <a:rPr lang="ru-RU" sz="1400" dirty="0">
                <a:solidFill>
                  <a:schemeClr val="accent1">
                    <a:lumMod val="75000"/>
                  </a:schemeClr>
                </a:solidFill>
                <a:latin typeface="Times New Roman" panose="02020603050405020304" pitchFamily="18" charset="0"/>
                <a:cs typeface="Times New Roman" panose="02020603050405020304" pitchFamily="18" charset="0"/>
              </a:rPr>
              <a:t>(831) 55 </a:t>
            </a:r>
            <a:r>
              <a:rPr lang="ru-RU" sz="1400" dirty="0" smtClean="0">
                <a:solidFill>
                  <a:schemeClr val="accent1">
                    <a:lumMod val="75000"/>
                  </a:schemeClr>
                </a:solidFill>
                <a:latin typeface="Times New Roman" panose="02020603050405020304" pitchFamily="18" charset="0"/>
                <a:cs typeface="Times New Roman" panose="02020603050405020304" pitchFamily="18" charset="0"/>
              </a:rPr>
              <a:t>2-13-66</a:t>
            </a:r>
          </a:p>
          <a:p>
            <a:endParaRPr lang="ru-RU" sz="1400" dirty="0">
              <a:solidFill>
                <a:schemeClr val="accent1">
                  <a:lumMod val="75000"/>
                </a:schemeClr>
              </a:solidFill>
              <a:latin typeface="Times New Roman" panose="02020603050405020304" pitchFamily="18" charset="0"/>
              <a:cs typeface="Times New Roman" panose="02020603050405020304" pitchFamily="18" charset="0"/>
            </a:endParaRPr>
          </a:p>
          <a:p>
            <a:r>
              <a:rPr lang="ru-RU" sz="1400" b="1" dirty="0" smtClean="0">
                <a:solidFill>
                  <a:schemeClr val="accent1">
                    <a:lumMod val="75000"/>
                  </a:schemeClr>
                </a:solidFill>
                <a:latin typeface="Times New Roman" panose="02020603050405020304" pitchFamily="18" charset="0"/>
                <a:cs typeface="Times New Roman" panose="02020603050405020304" pitchFamily="18" charset="0"/>
              </a:rPr>
              <a:t>АДРЕС ЭЛЕКТРОННОЙ ПОЧТЫ</a:t>
            </a:r>
          </a:p>
          <a:p>
            <a:r>
              <a:rPr lang="ru-RU" sz="1400" dirty="0" smtClean="0">
                <a:solidFill>
                  <a:schemeClr val="accent1">
                    <a:lumMod val="75000"/>
                  </a:schemeClr>
                </a:solidFill>
                <a:latin typeface="Times New Roman" panose="02020603050405020304" pitchFamily="18" charset="0"/>
                <a:cs typeface="Times New Roman" panose="02020603050405020304" pitchFamily="18" charset="0"/>
                <a:hlinkClick r:id="rId4"/>
              </a:rPr>
              <a:t>voron004@rambler.r</a:t>
            </a:r>
            <a:r>
              <a:rPr lang="en-US" sz="1400" dirty="0" smtClean="0">
                <a:solidFill>
                  <a:schemeClr val="accent1">
                    <a:lumMod val="75000"/>
                  </a:schemeClr>
                </a:solidFill>
                <a:latin typeface="Times New Roman" panose="02020603050405020304" pitchFamily="18" charset="0"/>
                <a:cs typeface="Times New Roman" panose="02020603050405020304" pitchFamily="18" charset="0"/>
                <a:hlinkClick r:id="rId4"/>
              </a:rPr>
              <a:t>u</a:t>
            </a:r>
            <a:endParaRPr lang="en-US" sz="1400" dirty="0" smtClean="0">
              <a:solidFill>
                <a:schemeClr val="accent1">
                  <a:lumMod val="75000"/>
                </a:schemeClr>
              </a:solidFill>
              <a:latin typeface="Times New Roman" panose="02020603050405020304" pitchFamily="18" charset="0"/>
              <a:cs typeface="Times New Roman" panose="02020603050405020304" pitchFamily="18" charset="0"/>
            </a:endParaRPr>
          </a:p>
          <a:p>
            <a:endParaRPr lang="ru-RU" sz="1400" dirty="0">
              <a:solidFill>
                <a:schemeClr val="accent1">
                  <a:lumMod val="75000"/>
                </a:schemeClr>
              </a:solidFill>
              <a:latin typeface="Times New Roman" panose="02020603050405020304" pitchFamily="18" charset="0"/>
              <a:cs typeface="Times New Roman" panose="02020603050405020304" pitchFamily="18" charset="0"/>
            </a:endParaRPr>
          </a:p>
          <a:p>
            <a:r>
              <a:rPr lang="ru-RU" sz="1400" b="1" dirty="0" smtClean="0">
                <a:solidFill>
                  <a:schemeClr val="accent1">
                    <a:lumMod val="75000"/>
                  </a:schemeClr>
                </a:solidFill>
                <a:latin typeface="Times New Roman" panose="02020603050405020304" pitchFamily="18" charset="0"/>
                <a:cs typeface="Times New Roman" panose="02020603050405020304" pitchFamily="18" charset="0"/>
              </a:rPr>
              <a:t>СТРАНИЦА НА ОФИЦИАЛЬНОМ САЙТЕ </a:t>
            </a:r>
            <a:r>
              <a:rPr lang="en-US" sz="1400" dirty="0">
                <a:solidFill>
                  <a:schemeClr val="accent1">
                    <a:lumMod val="75000"/>
                  </a:schemeClr>
                </a:solidFill>
                <a:latin typeface="Times New Roman" panose="02020603050405020304" pitchFamily="18" charset="0"/>
                <a:cs typeface="Times New Roman" panose="02020603050405020304" pitchFamily="18" charset="0"/>
                <a:hlinkClick r:id="rId5"/>
              </a:rPr>
              <a:t>https://sharanga.nobl.ru/activity/24819</a:t>
            </a:r>
            <a:r>
              <a:rPr lang="en-US" sz="1400" dirty="0" smtClean="0">
                <a:solidFill>
                  <a:schemeClr val="accent1">
                    <a:lumMod val="75000"/>
                  </a:schemeClr>
                </a:solidFill>
                <a:latin typeface="Times New Roman" panose="02020603050405020304" pitchFamily="18" charset="0"/>
                <a:cs typeface="Times New Roman" panose="02020603050405020304" pitchFamily="18" charset="0"/>
                <a:hlinkClick r:id="rId5"/>
              </a:rPr>
              <a:t>/</a:t>
            </a:r>
            <a:endParaRPr lang="ru-RU" sz="1400" dirty="0" smtClean="0">
              <a:solidFill>
                <a:schemeClr val="accent1">
                  <a:lumMod val="75000"/>
                </a:schemeClr>
              </a:solidFill>
              <a:latin typeface="Times New Roman" panose="02020603050405020304" pitchFamily="18" charset="0"/>
              <a:cs typeface="Times New Roman" panose="02020603050405020304" pitchFamily="18" charset="0"/>
            </a:endParaRPr>
          </a:p>
          <a:p>
            <a:endParaRPr lang="ru-RU" sz="1400" dirty="0" smtClean="0">
              <a:solidFill>
                <a:schemeClr val="accent1">
                  <a:lumMod val="75000"/>
                </a:schemeClr>
              </a:solidFill>
              <a:latin typeface="Times New Roman" panose="02020603050405020304" pitchFamily="18" charset="0"/>
              <a:cs typeface="Times New Roman" panose="02020603050405020304" pitchFamily="18" charset="0"/>
            </a:endParaRPr>
          </a:p>
          <a:p>
            <a:r>
              <a:rPr lang="ru-RU" sz="1400" b="1" dirty="0" smtClean="0">
                <a:solidFill>
                  <a:schemeClr val="accent1">
                    <a:lumMod val="75000"/>
                  </a:schemeClr>
                </a:solidFill>
                <a:latin typeface="Times New Roman" panose="02020603050405020304" pitchFamily="18" charset="0"/>
                <a:cs typeface="Times New Roman" panose="02020603050405020304" pitchFamily="18" charset="0"/>
              </a:rPr>
              <a:t>МЫ В СОЦИАЛЬНЫХ СЕТЯХ</a:t>
            </a:r>
          </a:p>
          <a:p>
            <a:r>
              <a:rPr lang="en-US" sz="1400" dirty="0">
                <a:solidFill>
                  <a:schemeClr val="accent1">
                    <a:lumMod val="75000"/>
                  </a:schemeClr>
                </a:solidFill>
                <a:latin typeface="Times New Roman" panose="02020603050405020304" pitchFamily="18" charset="0"/>
                <a:cs typeface="Times New Roman" panose="02020603050405020304" pitchFamily="18" charset="0"/>
                <a:hlinkClick r:id="rId6"/>
              </a:rPr>
              <a:t>https://</a:t>
            </a:r>
            <a:r>
              <a:rPr lang="en-US" sz="1400" dirty="0" smtClean="0">
                <a:solidFill>
                  <a:schemeClr val="accent1">
                    <a:lumMod val="75000"/>
                  </a:schemeClr>
                </a:solidFill>
                <a:latin typeface="Times New Roman" panose="02020603050405020304" pitchFamily="18" charset="0"/>
                <a:cs typeface="Times New Roman" panose="02020603050405020304" pitchFamily="18" charset="0"/>
                <a:hlinkClick r:id="rId6"/>
              </a:rPr>
              <a:t>vk.com/public221989076</a:t>
            </a:r>
            <a:endParaRPr lang="ru-RU" sz="1400" dirty="0" smtClean="0">
              <a:solidFill>
                <a:schemeClr val="accent1">
                  <a:lumMod val="75000"/>
                </a:schemeClr>
              </a:solidFill>
              <a:latin typeface="Times New Roman" panose="02020603050405020304" pitchFamily="18" charset="0"/>
              <a:cs typeface="Times New Roman" panose="02020603050405020304" pitchFamily="18" charset="0"/>
            </a:endParaRPr>
          </a:p>
          <a:p>
            <a:endParaRPr lang="ru-RU" sz="1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a:xfrm>
            <a:off x="8257728" y="6444338"/>
            <a:ext cx="634752" cy="365125"/>
          </a:xfrm>
        </p:spPr>
        <p:txBody>
          <a:bodyPr/>
          <a:lstStyle/>
          <a:p>
            <a:fld id="{544A1F6A-164B-43BA-A19E-4AE6BB502A21}" type="slidenum">
              <a:rPr lang="ru-RU" smtClean="0">
                <a:solidFill>
                  <a:schemeClr val="bg2">
                    <a:lumMod val="50000"/>
                  </a:schemeClr>
                </a:solidFill>
              </a:rPr>
              <a:pPr/>
              <a:t>76</a:t>
            </a:fld>
            <a:endParaRPr lang="ru-RU" dirty="0">
              <a:solidFill>
                <a:schemeClr val="bg2">
                  <a:lumMod val="50000"/>
                </a:schemeClr>
              </a:solidFill>
            </a:endParaRPr>
          </a:p>
        </p:txBody>
      </p:sp>
    </p:spTree>
    <p:extLst>
      <p:ext uri="{BB962C8B-B14F-4D97-AF65-F5344CB8AC3E}">
        <p14:creationId xmlns:p14="http://schemas.microsoft.com/office/powerpoint/2010/main" val="344461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Схема 12"/>
          <p:cNvGraphicFramePr/>
          <p:nvPr>
            <p:extLst>
              <p:ext uri="{D42A27DB-BD31-4B8C-83A1-F6EECF244321}">
                <p14:modId xmlns:p14="http://schemas.microsoft.com/office/powerpoint/2010/main" val="3432567667"/>
              </p:ext>
            </p:extLst>
          </p:nvPr>
        </p:nvGraphicFramePr>
        <p:xfrm>
          <a:off x="251520" y="2698210"/>
          <a:ext cx="5970709"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p:cNvSpPr txBox="1"/>
          <p:nvPr/>
        </p:nvSpPr>
        <p:spPr>
          <a:xfrm rot="5400000">
            <a:off x="5787842" y="3571702"/>
            <a:ext cx="3240361" cy="1569660"/>
          </a:xfrm>
          <a:prstGeom prst="rect">
            <a:avLst/>
          </a:prstGeom>
          <a:solidFill>
            <a:schemeClr val="accent1">
              <a:lumMod val="40000"/>
              <a:lumOff val="60000"/>
            </a:schemeClr>
          </a:solidFill>
          <a:ln w="19050">
            <a:solidFill>
              <a:schemeClr val="accent1">
                <a:lumMod val="75000"/>
              </a:schemeClr>
            </a:solidFill>
          </a:ln>
          <a:effectLst>
            <a:outerShdw blurRad="107950" dist="12700" dir="5400000" algn="ctr">
              <a:srgbClr val="000000"/>
            </a:outerShdw>
            <a:softEdge rad="6350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endParaRPr lang="ru-RU" sz="2400" b="1" dirty="0" smtClean="0">
              <a:solidFill>
                <a:srgbClr val="002060"/>
              </a:solidFill>
              <a:latin typeface="Times New Roman" panose="02020603050405020304" pitchFamily="18" charset="0"/>
              <a:cs typeface="Times New Roman" panose="02020603050405020304" pitchFamily="18" charset="0"/>
            </a:endParaRPr>
          </a:p>
          <a:p>
            <a:pPr algn="ctr"/>
            <a:r>
              <a:rPr lang="ru-RU" sz="2400" b="1" dirty="0" smtClean="0">
                <a:solidFill>
                  <a:srgbClr val="002060"/>
                </a:solidFill>
                <a:latin typeface="Times New Roman" panose="02020603050405020304" pitchFamily="18" charset="0"/>
                <a:cs typeface="Times New Roman" panose="02020603050405020304" pitchFamily="18" charset="0"/>
              </a:rPr>
              <a:t>Уровни бюджетной системы</a:t>
            </a:r>
          </a:p>
          <a:p>
            <a:pPr algn="ctr"/>
            <a:endParaRPr lang="ru-RU" sz="2400"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30457" y="2978426"/>
            <a:ext cx="3312368" cy="400110"/>
          </a:xfrm>
          <a:prstGeom prst="rect">
            <a:avLst/>
          </a:prstGeom>
          <a:noFill/>
        </p:spPr>
        <p:txBody>
          <a:bodyPr wrap="square" rtlCol="0">
            <a:spAutoFit/>
          </a:bodyPr>
          <a:lstStyle/>
          <a:p>
            <a:pPr algn="ctr"/>
            <a:r>
              <a:rPr lang="ru-RU" sz="2000" b="1" dirty="0" smtClean="0">
                <a:solidFill>
                  <a:srgbClr val="002060"/>
                </a:solidFill>
                <a:latin typeface="Times New Roman" panose="02020603050405020304" pitchFamily="18" charset="0"/>
                <a:cs typeface="Times New Roman" panose="02020603050405020304" pitchFamily="18" charset="0"/>
              </a:rPr>
              <a:t>Федеральный бюджет </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620188" y="4082331"/>
            <a:ext cx="3456384" cy="400110"/>
          </a:xfrm>
          <a:prstGeom prst="rect">
            <a:avLst/>
          </a:prstGeom>
          <a:noFill/>
        </p:spPr>
        <p:txBody>
          <a:bodyPr wrap="square" rtlCol="0">
            <a:spAutoFit/>
          </a:bodyPr>
          <a:lstStyle/>
          <a:p>
            <a:pPr algn="ctr"/>
            <a:r>
              <a:rPr lang="ru-RU" sz="2000" b="1" dirty="0" smtClean="0">
                <a:solidFill>
                  <a:srgbClr val="002060"/>
                </a:solidFill>
                <a:latin typeface="Times New Roman" panose="02020603050405020304" pitchFamily="18" charset="0"/>
                <a:cs typeface="Times New Roman" panose="02020603050405020304" pitchFamily="18" charset="0"/>
              </a:rPr>
              <a:t>Региональные бюджеты</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666461" y="5085184"/>
            <a:ext cx="3240360" cy="400110"/>
          </a:xfrm>
          <a:prstGeom prst="rect">
            <a:avLst/>
          </a:prstGeom>
          <a:noFill/>
        </p:spPr>
        <p:txBody>
          <a:bodyPr wrap="square" rtlCol="0">
            <a:spAutoFit/>
          </a:bodyPr>
          <a:lstStyle/>
          <a:p>
            <a:pPr algn="ctr"/>
            <a:r>
              <a:rPr lang="ru-RU" sz="2000" b="1" dirty="0" smtClean="0">
                <a:solidFill>
                  <a:srgbClr val="002060"/>
                </a:solidFill>
                <a:latin typeface="Times New Roman" panose="02020603050405020304" pitchFamily="18" charset="0"/>
                <a:cs typeface="Times New Roman" panose="02020603050405020304" pitchFamily="18" charset="0"/>
              </a:rPr>
              <a:t>Местные бюджеты</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9" name="Стрелка влево 8"/>
          <p:cNvSpPr/>
          <p:nvPr/>
        </p:nvSpPr>
        <p:spPr>
          <a:xfrm>
            <a:off x="5508104" y="4008185"/>
            <a:ext cx="792088" cy="548402"/>
          </a:xfrm>
          <a:prstGeom prst="leftArrow">
            <a:avLst/>
          </a:prstGeom>
          <a:solidFill>
            <a:schemeClr val="accent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39552" y="764704"/>
            <a:ext cx="8064896" cy="1754326"/>
          </a:xfrm>
          <a:prstGeom prst="rect">
            <a:avLst/>
          </a:prstGeom>
          <a:solidFill>
            <a:schemeClr val="accent1">
              <a:lumMod val="40000"/>
              <a:lumOff val="60000"/>
            </a:schemeClr>
          </a:solidFill>
        </p:spPr>
        <p:txBody>
          <a:bodyPr wrap="square" rtlCol="0">
            <a:spAutoFit/>
          </a:bodyPr>
          <a:lstStyle/>
          <a:p>
            <a:endParaRPr lang="ru-RU" b="1" dirty="0" smtClean="0">
              <a:solidFill>
                <a:srgbClr val="002060"/>
              </a:solidFill>
              <a:latin typeface="Times New Roman" pitchFamily="18" charset="0"/>
              <a:cs typeface="Times New Roman" pitchFamily="18" charset="0"/>
            </a:endParaRPr>
          </a:p>
          <a:p>
            <a:r>
              <a:rPr lang="ru-RU" b="1" dirty="0" smtClean="0">
                <a:solidFill>
                  <a:srgbClr val="002060"/>
                </a:solidFill>
                <a:latin typeface="Times New Roman" pitchFamily="18" charset="0"/>
                <a:cs typeface="Times New Roman" pitchFamily="18" charset="0"/>
              </a:rPr>
              <a:t>Бюджетная </a:t>
            </a:r>
            <a:r>
              <a:rPr lang="ru-RU" b="1" dirty="0">
                <a:solidFill>
                  <a:srgbClr val="002060"/>
                </a:solidFill>
                <a:latin typeface="Times New Roman" pitchFamily="18" charset="0"/>
                <a:cs typeface="Times New Roman" pitchFamily="18" charset="0"/>
              </a:rPr>
              <a:t>система Российской Федерации</a:t>
            </a:r>
            <a:r>
              <a:rPr lang="ru-RU" dirty="0">
                <a:solidFill>
                  <a:srgbClr val="002060"/>
                </a:solidFill>
                <a:latin typeface="Times New Roman" pitchFamily="18" charset="0"/>
                <a:cs typeface="Times New Roman" pitchFamily="18" charset="0"/>
              </a:rPr>
              <a:t> - совокупность бюджетов всех уровней и бюджетов государственных внебюджетных фондов, основанная на экономических отношениях, государственном устройстве и регулируемая законодательством Российской Федерации </a:t>
            </a:r>
            <a:endParaRPr lang="ru-RU" dirty="0" smtClean="0">
              <a:solidFill>
                <a:srgbClr val="002060"/>
              </a:solidFill>
              <a:latin typeface="Times New Roman" pitchFamily="18" charset="0"/>
              <a:cs typeface="Times New Roman" pitchFamily="18" charset="0"/>
            </a:endParaRPr>
          </a:p>
          <a:p>
            <a:endParaRPr lang="ru-RU" dirty="0" smtClean="0">
              <a:solidFill>
                <a:srgbClr val="002060"/>
              </a:solidFill>
              <a:latin typeface="Times New Roman" pitchFamily="18" charset="0"/>
              <a:cs typeface="Times New Roman" pitchFamily="18" charset="0"/>
            </a:endParaRPr>
          </a:p>
        </p:txBody>
      </p:sp>
      <p:sp>
        <p:nvSpPr>
          <p:cNvPr id="4" name="TextBox 3"/>
          <p:cNvSpPr txBox="1"/>
          <p:nvPr/>
        </p:nvSpPr>
        <p:spPr>
          <a:xfrm>
            <a:off x="0" y="276617"/>
            <a:ext cx="7272808" cy="400110"/>
          </a:xfrm>
          <a:prstGeom prst="rect">
            <a:avLst/>
          </a:prstGeom>
          <a:solidFill>
            <a:schemeClr val="accent1">
              <a:lumMod val="60000"/>
              <a:lumOff val="40000"/>
            </a:schemeClr>
          </a:solidFill>
        </p:spPr>
        <p:txBody>
          <a:bodyPr wrap="square" rtlCol="0">
            <a:spAutoFit/>
          </a:bodyPr>
          <a:lstStyle/>
          <a:p>
            <a:pPr lvl="0"/>
            <a:r>
              <a:rPr lang="ru-RU" sz="2000" b="1" dirty="0" smtClean="0">
                <a:solidFill>
                  <a:srgbClr val="002060"/>
                </a:solidFill>
                <a:latin typeface="Times New Roman" pitchFamily="18" charset="0"/>
                <a:cs typeface="Times New Roman" pitchFamily="18" charset="0"/>
              </a:rPr>
              <a:t>Бюджетная система Российской Федерации – это…</a:t>
            </a:r>
            <a:endParaRPr lang="ru-RU" sz="2000" b="1" dirty="0">
              <a:solidFill>
                <a:srgbClr val="002060"/>
              </a:solidFill>
              <a:latin typeface="Times New Roman" pitchFamily="18" charset="0"/>
              <a:cs typeface="Times New Roman" pitchFamily="18" charset="0"/>
            </a:endParaRPr>
          </a:p>
        </p:txBody>
      </p:sp>
      <p:sp>
        <p:nvSpPr>
          <p:cNvPr id="3" name="Номер слайда 2"/>
          <p:cNvSpPr>
            <a:spLocks noGrp="1"/>
          </p:cNvSpPr>
          <p:nvPr>
            <p:ph type="sldNum" sz="quarter" idx="12"/>
          </p:nvPr>
        </p:nvSpPr>
        <p:spPr>
          <a:xfrm>
            <a:off x="8388424" y="6309320"/>
            <a:ext cx="562228" cy="365125"/>
          </a:xfrm>
        </p:spPr>
        <p:txBody>
          <a:bodyPr/>
          <a:lstStyle/>
          <a:p>
            <a:fld id="{544A1F6A-164B-43BA-A19E-4AE6BB502A21}" type="slidenum">
              <a:rPr lang="ru-RU" smtClean="0">
                <a:solidFill>
                  <a:schemeClr val="bg2">
                    <a:lumMod val="50000"/>
                  </a:schemeClr>
                </a:solidFill>
              </a:rPr>
              <a:pPr/>
              <a:t>8</a:t>
            </a:fld>
            <a:endParaRPr lang="ru-RU" dirty="0">
              <a:solidFill>
                <a:schemeClr val="bg2">
                  <a:lumMod val="50000"/>
                </a:schemeClr>
              </a:solidFill>
            </a:endParaRPr>
          </a:p>
        </p:txBody>
      </p:sp>
    </p:spTree>
    <p:extLst>
      <p:ext uri="{BB962C8B-B14F-4D97-AF65-F5344CB8AC3E}">
        <p14:creationId xmlns:p14="http://schemas.microsoft.com/office/powerpoint/2010/main" val="377156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9551" y="4356393"/>
            <a:ext cx="7181815" cy="584775"/>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endParaRPr lang="ru-RU" sz="1600" dirty="0" smtClean="0">
              <a:solidFill>
                <a:srgbClr val="002060"/>
              </a:solidFill>
              <a:latin typeface="Times New Roman" pitchFamily="18" charset="0"/>
              <a:cs typeface="Times New Roman" pitchFamily="18" charset="0"/>
            </a:endParaRPr>
          </a:p>
          <a:p>
            <a:r>
              <a:rPr lang="ru-RU" sz="1600" dirty="0" smtClean="0">
                <a:solidFill>
                  <a:srgbClr val="002060"/>
                </a:solidFill>
                <a:latin typeface="Times New Roman" pitchFamily="18" charset="0"/>
                <a:cs typeface="Times New Roman" pitchFamily="18" charset="0"/>
              </a:rPr>
              <a:t>Муниципальные программы Шарангского </a:t>
            </a:r>
            <a:r>
              <a:rPr lang="ru-RU" sz="1600" dirty="0">
                <a:solidFill>
                  <a:srgbClr val="002060"/>
                </a:solidFill>
                <a:latin typeface="Times New Roman" pitchFamily="18" charset="0"/>
                <a:cs typeface="Times New Roman" pitchFamily="18" charset="0"/>
              </a:rPr>
              <a:t>муниципального </a:t>
            </a:r>
            <a:r>
              <a:rPr lang="ru-RU" sz="1600" dirty="0" smtClean="0">
                <a:solidFill>
                  <a:srgbClr val="002060"/>
                </a:solidFill>
                <a:latin typeface="Times New Roman" pitchFamily="18" charset="0"/>
                <a:cs typeface="Times New Roman" pitchFamily="18" charset="0"/>
              </a:rPr>
              <a:t>округа.</a:t>
            </a:r>
            <a:endParaRPr lang="ru-RU" sz="1600" dirty="0">
              <a:solidFill>
                <a:srgbClr val="002060"/>
              </a:solidFill>
              <a:latin typeface="Times New Roman" pitchFamily="18" charset="0"/>
              <a:cs typeface="Times New Roman" pitchFamily="18" charset="0"/>
            </a:endParaRPr>
          </a:p>
        </p:txBody>
      </p:sp>
      <p:sp>
        <p:nvSpPr>
          <p:cNvPr id="6" name="TextBox 5"/>
          <p:cNvSpPr txBox="1"/>
          <p:nvPr/>
        </p:nvSpPr>
        <p:spPr>
          <a:xfrm>
            <a:off x="1907704" y="3430731"/>
            <a:ext cx="7134070" cy="1046440"/>
          </a:xfrm>
          <a:prstGeom prst="rect">
            <a:avLst/>
          </a:prstGeom>
          <a:solidFill>
            <a:schemeClr val="accent1">
              <a:lumMod val="40000"/>
              <a:lumOff val="60000"/>
            </a:schemeClr>
          </a:solidFill>
          <a:ln>
            <a:solidFill>
              <a:schemeClr val="accent1">
                <a:lumMod val="40000"/>
                <a:lumOff val="60000"/>
              </a:schemeClr>
            </a:solidFill>
          </a:ln>
          <a:effectLst/>
        </p:spPr>
        <p:txBody>
          <a:bodyPr wrap="square" rtlCol="0">
            <a:spAutoFit/>
          </a:bodyPr>
          <a:lstStyle/>
          <a:p>
            <a:endParaRPr lang="ru-RU" sz="1400" dirty="0" smtClean="0">
              <a:latin typeface="Times New Roman" pitchFamily="18" charset="0"/>
              <a:cs typeface="Times New Roman" pitchFamily="18" charset="0"/>
            </a:endParaRPr>
          </a:p>
          <a:p>
            <a:r>
              <a:rPr lang="ru-RU" sz="1600" dirty="0" smtClean="0">
                <a:solidFill>
                  <a:srgbClr val="002060"/>
                </a:solidFill>
                <a:latin typeface="Times New Roman" pitchFamily="18" charset="0"/>
                <a:cs typeface="Times New Roman" pitchFamily="18" charset="0"/>
              </a:rPr>
              <a:t>Итоги </a:t>
            </a:r>
            <a:r>
              <a:rPr lang="ru-RU" sz="1600" dirty="0">
                <a:solidFill>
                  <a:srgbClr val="002060"/>
                </a:solidFill>
                <a:latin typeface="Times New Roman" pitchFamily="18" charset="0"/>
                <a:cs typeface="Times New Roman" pitchFamily="18" charset="0"/>
              </a:rPr>
              <a:t>исполнения </a:t>
            </a:r>
            <a:r>
              <a:rPr lang="ru-RU" sz="1600" dirty="0" smtClean="0">
                <a:solidFill>
                  <a:srgbClr val="002060"/>
                </a:solidFill>
                <a:latin typeface="Times New Roman" pitchFamily="18" charset="0"/>
                <a:cs typeface="Times New Roman" pitchFamily="18" charset="0"/>
              </a:rPr>
              <a:t>бюджета Шарангского муниципального округа </a:t>
            </a:r>
            <a:r>
              <a:rPr lang="ru-RU" sz="1600" dirty="0">
                <a:solidFill>
                  <a:srgbClr val="002060"/>
                </a:solidFill>
                <a:latin typeface="Times New Roman" pitchFamily="18" charset="0"/>
                <a:cs typeface="Times New Roman" pitchFamily="18" charset="0"/>
              </a:rPr>
              <a:t>за </a:t>
            </a:r>
            <a:r>
              <a:rPr lang="ru-RU" sz="1600" dirty="0" smtClean="0">
                <a:solidFill>
                  <a:srgbClr val="002060"/>
                </a:solidFill>
                <a:latin typeface="Times New Roman" pitchFamily="18" charset="0"/>
                <a:cs typeface="Times New Roman" pitchFamily="18" charset="0"/>
              </a:rPr>
              <a:t>2024 </a:t>
            </a:r>
            <a:r>
              <a:rPr lang="ru-RU" sz="1600" dirty="0">
                <a:solidFill>
                  <a:srgbClr val="002060"/>
                </a:solidFill>
                <a:latin typeface="Times New Roman" pitchFamily="18" charset="0"/>
                <a:cs typeface="Times New Roman" pitchFamily="18" charset="0"/>
              </a:rPr>
              <a:t>год и текущий </a:t>
            </a:r>
            <a:r>
              <a:rPr lang="ru-RU" sz="1600" dirty="0" smtClean="0">
                <a:solidFill>
                  <a:srgbClr val="002060"/>
                </a:solidFill>
                <a:latin typeface="Times New Roman" pitchFamily="18" charset="0"/>
                <a:cs typeface="Times New Roman" pitchFamily="18" charset="0"/>
              </a:rPr>
              <a:t>период 2025 года.</a:t>
            </a:r>
          </a:p>
          <a:p>
            <a:endParaRPr lang="ru-RU" sz="1600" dirty="0">
              <a:latin typeface="Times New Roman" pitchFamily="18" charset="0"/>
              <a:cs typeface="Times New Roman" pitchFamily="18" charset="0"/>
            </a:endParaRPr>
          </a:p>
        </p:txBody>
      </p:sp>
      <p:sp>
        <p:nvSpPr>
          <p:cNvPr id="9" name="TextBox 8"/>
          <p:cNvSpPr txBox="1"/>
          <p:nvPr/>
        </p:nvSpPr>
        <p:spPr>
          <a:xfrm>
            <a:off x="539551" y="2606600"/>
            <a:ext cx="7127174" cy="800219"/>
          </a:xfrm>
          <a:prstGeom prst="rect">
            <a:avLst/>
          </a:prstGeom>
          <a:solidFill>
            <a:schemeClr val="accent1">
              <a:lumMod val="20000"/>
              <a:lumOff val="80000"/>
            </a:schemeClr>
          </a:solidFill>
          <a:ln>
            <a:solidFill>
              <a:schemeClr val="accent1">
                <a:lumMod val="40000"/>
                <a:lumOff val="60000"/>
              </a:schemeClr>
            </a:solidFill>
          </a:ln>
          <a:effectLst/>
        </p:spPr>
        <p:txBody>
          <a:bodyPr wrap="square" rtlCol="0">
            <a:spAutoFit/>
          </a:bodyPr>
          <a:lstStyle/>
          <a:p>
            <a:endParaRPr lang="ru-RU" sz="1400" dirty="0" smtClean="0">
              <a:latin typeface="Times New Roman" panose="02020603050405020304" pitchFamily="18" charset="0"/>
              <a:cs typeface="Times New Roman" panose="02020603050405020304" pitchFamily="18" charset="0"/>
            </a:endParaRPr>
          </a:p>
          <a:p>
            <a:r>
              <a:rPr lang="ru-RU" sz="1600" dirty="0" smtClean="0">
                <a:solidFill>
                  <a:srgbClr val="002060"/>
                </a:solidFill>
                <a:latin typeface="Times New Roman" panose="02020603050405020304" pitchFamily="18" charset="0"/>
                <a:cs typeface="Times New Roman" panose="02020603050405020304" pitchFamily="18" charset="0"/>
              </a:rPr>
              <a:t>Бюджетный прогноз Шарангского муниципального округа на долгосрочный период.</a:t>
            </a:r>
            <a:endParaRPr lang="ru-RU" sz="1600"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07704" y="1556792"/>
            <a:ext cx="7134070" cy="1292662"/>
          </a:xfrm>
          <a:prstGeom prst="rect">
            <a:avLst/>
          </a:prstGeom>
          <a:solidFill>
            <a:schemeClr val="accent1">
              <a:lumMod val="40000"/>
              <a:lumOff val="60000"/>
            </a:schemeClr>
          </a:solidFill>
          <a:ln>
            <a:solidFill>
              <a:schemeClr val="accent1">
                <a:lumMod val="40000"/>
                <a:lumOff val="60000"/>
              </a:schemeClr>
            </a:solidFill>
          </a:ln>
          <a:effectLst/>
        </p:spPr>
        <p:txBody>
          <a:bodyPr wrap="square" rtlCol="0">
            <a:spAutoFit/>
          </a:bodyPr>
          <a:lstStyle/>
          <a:p>
            <a:pPr algn="just"/>
            <a:endParaRPr lang="ru-RU" sz="1600" dirty="0" smtClean="0">
              <a:latin typeface="Times New Roman" panose="02020603050405020304" pitchFamily="18" charset="0"/>
              <a:cs typeface="Times New Roman" panose="02020603050405020304" pitchFamily="18" charset="0"/>
            </a:endParaRPr>
          </a:p>
          <a:p>
            <a:pPr algn="just"/>
            <a:r>
              <a:rPr lang="ru-RU" sz="1600" dirty="0" smtClean="0">
                <a:solidFill>
                  <a:srgbClr val="002060"/>
                </a:solidFill>
                <a:latin typeface="Times New Roman" panose="02020603050405020304" pitchFamily="18" charset="0"/>
                <a:cs typeface="Times New Roman" panose="02020603050405020304" pitchFamily="18" charset="0"/>
              </a:rPr>
              <a:t>Прогноз </a:t>
            </a:r>
            <a:r>
              <a:rPr lang="ru-RU" sz="1600" dirty="0">
                <a:solidFill>
                  <a:srgbClr val="002060"/>
                </a:solidFill>
                <a:latin typeface="Times New Roman" panose="02020603050405020304" pitchFamily="18" charset="0"/>
                <a:cs typeface="Times New Roman" panose="02020603050405020304" pitchFamily="18" charset="0"/>
              </a:rPr>
              <a:t>социально-экономического развития </a:t>
            </a:r>
            <a:r>
              <a:rPr lang="ru-RU" sz="1600" dirty="0" smtClean="0">
                <a:solidFill>
                  <a:srgbClr val="002060"/>
                </a:solidFill>
                <a:latin typeface="Times New Roman" panose="02020603050405020304" pitchFamily="18" charset="0"/>
                <a:cs typeface="Times New Roman" panose="02020603050405020304" pitchFamily="18" charset="0"/>
              </a:rPr>
              <a:t>Шарангского </a:t>
            </a:r>
            <a:r>
              <a:rPr lang="ru-RU" sz="1600" dirty="0">
                <a:solidFill>
                  <a:srgbClr val="002060"/>
                </a:solidFill>
                <a:latin typeface="Times New Roman" panose="02020603050405020304" pitchFamily="18" charset="0"/>
                <a:cs typeface="Times New Roman" panose="02020603050405020304" pitchFamily="18" charset="0"/>
              </a:rPr>
              <a:t>муниципального округа на среднесрочный период (на </a:t>
            </a:r>
            <a:r>
              <a:rPr lang="ru-RU" sz="1600" dirty="0" smtClean="0">
                <a:solidFill>
                  <a:srgbClr val="002060"/>
                </a:solidFill>
                <a:latin typeface="Times New Roman" panose="02020603050405020304" pitchFamily="18" charset="0"/>
                <a:cs typeface="Times New Roman" panose="02020603050405020304" pitchFamily="18" charset="0"/>
              </a:rPr>
              <a:t>2026 </a:t>
            </a:r>
            <a:r>
              <a:rPr lang="ru-RU" sz="1600" dirty="0">
                <a:solidFill>
                  <a:srgbClr val="002060"/>
                </a:solidFill>
                <a:latin typeface="Times New Roman" panose="02020603050405020304" pitchFamily="18" charset="0"/>
                <a:cs typeface="Times New Roman" panose="02020603050405020304" pitchFamily="18" charset="0"/>
              </a:rPr>
              <a:t>год и на плановый период </a:t>
            </a:r>
            <a:r>
              <a:rPr lang="ru-RU" sz="1600" dirty="0" smtClean="0">
                <a:solidFill>
                  <a:srgbClr val="002060"/>
                </a:solidFill>
                <a:latin typeface="Times New Roman" panose="02020603050405020304" pitchFamily="18" charset="0"/>
                <a:cs typeface="Times New Roman" panose="02020603050405020304" pitchFamily="18" charset="0"/>
              </a:rPr>
              <a:t>2027 </a:t>
            </a:r>
            <a:r>
              <a:rPr lang="ru-RU" sz="1600" dirty="0">
                <a:solidFill>
                  <a:srgbClr val="002060"/>
                </a:solidFill>
                <a:latin typeface="Times New Roman" panose="02020603050405020304" pitchFamily="18" charset="0"/>
                <a:cs typeface="Times New Roman" panose="02020603050405020304" pitchFamily="18" charset="0"/>
              </a:rPr>
              <a:t>и </a:t>
            </a:r>
            <a:r>
              <a:rPr lang="ru-RU" sz="1600" dirty="0" smtClean="0">
                <a:solidFill>
                  <a:srgbClr val="002060"/>
                </a:solidFill>
                <a:latin typeface="Times New Roman" panose="02020603050405020304" pitchFamily="18" charset="0"/>
                <a:cs typeface="Times New Roman" panose="02020603050405020304" pitchFamily="18" charset="0"/>
              </a:rPr>
              <a:t>2028 </a:t>
            </a:r>
            <a:r>
              <a:rPr lang="ru-RU" sz="1600" dirty="0">
                <a:solidFill>
                  <a:srgbClr val="002060"/>
                </a:solidFill>
                <a:latin typeface="Times New Roman" panose="02020603050405020304" pitchFamily="18" charset="0"/>
                <a:cs typeface="Times New Roman" panose="02020603050405020304" pitchFamily="18" charset="0"/>
              </a:rPr>
              <a:t>годов</a:t>
            </a:r>
            <a:r>
              <a:rPr lang="ru-RU" sz="1600" dirty="0" smtClean="0">
                <a:solidFill>
                  <a:srgbClr val="002060"/>
                </a:solidFill>
                <a:latin typeface="Times New Roman" panose="02020603050405020304" pitchFamily="18" charset="0"/>
                <a:cs typeface="Times New Roman" panose="02020603050405020304" pitchFamily="18" charset="0"/>
              </a:rPr>
              <a:t>).</a:t>
            </a:r>
          </a:p>
          <a:p>
            <a:pPr algn="just"/>
            <a:endParaRPr lang="ru-RU" sz="14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39552" y="836712"/>
            <a:ext cx="7127174" cy="914400"/>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smtClean="0">
              <a:solidFill>
                <a:srgbClr val="002060"/>
              </a:solidFill>
              <a:latin typeface="Times New Roman" pitchFamily="18" charset="0"/>
              <a:cs typeface="Times New Roman" pitchFamily="18" charset="0"/>
            </a:endParaRPr>
          </a:p>
          <a:p>
            <a:r>
              <a:rPr lang="ru-RU" sz="1600" dirty="0" smtClean="0">
                <a:solidFill>
                  <a:srgbClr val="002060"/>
                </a:solidFill>
                <a:latin typeface="Times New Roman" pitchFamily="18" charset="0"/>
                <a:cs typeface="Times New Roman" pitchFamily="18" charset="0"/>
              </a:rPr>
              <a:t>Основные </a:t>
            </a:r>
            <a:r>
              <a:rPr lang="ru-RU" sz="1600" dirty="0">
                <a:solidFill>
                  <a:srgbClr val="002060"/>
                </a:solidFill>
                <a:latin typeface="Times New Roman" pitchFamily="18" charset="0"/>
                <a:cs typeface="Times New Roman" pitchFamily="18" charset="0"/>
              </a:rPr>
              <a:t>направления бюджетной и налоговой </a:t>
            </a:r>
            <a:r>
              <a:rPr lang="ru-RU" sz="1600" dirty="0" smtClean="0">
                <a:solidFill>
                  <a:srgbClr val="002060"/>
                </a:solidFill>
                <a:latin typeface="Times New Roman" pitchFamily="18" charset="0"/>
                <a:cs typeface="Times New Roman" pitchFamily="18" charset="0"/>
              </a:rPr>
              <a:t>политики Шарангского муниципального округа на 2026 </a:t>
            </a:r>
            <a:r>
              <a:rPr lang="ru-RU" sz="1600" dirty="0">
                <a:solidFill>
                  <a:srgbClr val="002060"/>
                </a:solidFill>
                <a:latin typeface="Times New Roman" pitchFamily="18" charset="0"/>
                <a:cs typeface="Times New Roman" pitchFamily="18" charset="0"/>
              </a:rPr>
              <a:t>год и на плановый период </a:t>
            </a:r>
            <a:r>
              <a:rPr lang="ru-RU" sz="1600" dirty="0" smtClean="0">
                <a:solidFill>
                  <a:srgbClr val="002060"/>
                </a:solidFill>
                <a:latin typeface="Times New Roman" pitchFamily="18" charset="0"/>
                <a:cs typeface="Times New Roman" pitchFamily="18" charset="0"/>
              </a:rPr>
              <a:t>2027 </a:t>
            </a:r>
            <a:r>
              <a:rPr lang="ru-RU" sz="1600" dirty="0">
                <a:solidFill>
                  <a:srgbClr val="002060"/>
                </a:solidFill>
                <a:latin typeface="Times New Roman" pitchFamily="18" charset="0"/>
                <a:cs typeface="Times New Roman" pitchFamily="18" charset="0"/>
              </a:rPr>
              <a:t>и </a:t>
            </a:r>
            <a:r>
              <a:rPr lang="ru-RU" sz="1600" dirty="0" smtClean="0">
                <a:solidFill>
                  <a:srgbClr val="002060"/>
                </a:solidFill>
                <a:latin typeface="Times New Roman" pitchFamily="18" charset="0"/>
                <a:cs typeface="Times New Roman" pitchFamily="18" charset="0"/>
              </a:rPr>
              <a:t>2028 годов.</a:t>
            </a:r>
            <a:endParaRPr lang="ru-RU" sz="1600" dirty="0">
              <a:solidFill>
                <a:srgbClr val="002060"/>
              </a:solidFill>
              <a:latin typeface="Times New Roman" pitchFamily="18" charset="0"/>
              <a:cs typeface="Times New Roman" pitchFamily="18" charset="0"/>
            </a:endParaRPr>
          </a:p>
          <a:p>
            <a:pPr algn="ctr"/>
            <a:endParaRPr lang="ru-RU" dirty="0"/>
          </a:p>
        </p:txBody>
      </p:sp>
      <p:sp>
        <p:nvSpPr>
          <p:cNvPr id="2" name="TextBox 1"/>
          <p:cNvSpPr txBox="1"/>
          <p:nvPr/>
        </p:nvSpPr>
        <p:spPr>
          <a:xfrm>
            <a:off x="-12443" y="260648"/>
            <a:ext cx="6012159" cy="707886"/>
          </a:xfrm>
          <a:prstGeom prst="rect">
            <a:avLst/>
          </a:prstGeom>
          <a:solidFill>
            <a:schemeClr val="accent1">
              <a:lumMod val="60000"/>
              <a:lumOff val="40000"/>
            </a:schemeClr>
          </a:solidFill>
        </p:spPr>
        <p:txBody>
          <a:bodyPr wrap="square" rtlCol="0">
            <a:spAutoFit/>
          </a:bodyPr>
          <a:lstStyle/>
          <a:p>
            <a:pPr algn="ctr"/>
            <a:r>
              <a:rPr lang="ru-RU" sz="2000" b="1" dirty="0" smtClean="0">
                <a:solidFill>
                  <a:srgbClr val="002060"/>
                </a:solidFill>
                <a:latin typeface="Times New Roman" panose="02020603050405020304" pitchFamily="18" charset="0"/>
                <a:cs typeface="Times New Roman" panose="02020603050405020304" pitchFamily="18" charset="0"/>
              </a:rPr>
              <a:t>На чем основано составление проекта бюджета </a:t>
            </a:r>
          </a:p>
          <a:p>
            <a:pPr algn="ctr"/>
            <a:r>
              <a:rPr lang="ru-RU" sz="2000" b="1" dirty="0" smtClean="0">
                <a:solidFill>
                  <a:srgbClr val="002060"/>
                </a:solidFill>
                <a:latin typeface="Times New Roman" panose="02020603050405020304" pitchFamily="18" charset="0"/>
                <a:cs typeface="Times New Roman" panose="02020603050405020304" pitchFamily="18" charset="0"/>
              </a:rPr>
              <a:t>Шарангского муниципального округа</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07504" y="5013176"/>
            <a:ext cx="8934268" cy="1323439"/>
          </a:xfrm>
          <a:prstGeom prst="rect">
            <a:avLst/>
          </a:prstGeom>
          <a:solidFill>
            <a:schemeClr val="accent1">
              <a:lumMod val="40000"/>
              <a:lumOff val="60000"/>
            </a:schemeClr>
          </a:solidFill>
          <a:effectLst/>
        </p:spPr>
        <p:txBody>
          <a:bodyPr wrap="square">
            <a:spAutoFit/>
          </a:bodyPr>
          <a:lstStyle/>
          <a:p>
            <a:pPr algn="just"/>
            <a:r>
              <a:rPr lang="ru-RU" sz="1600" dirty="0">
                <a:solidFill>
                  <a:srgbClr val="002060"/>
                </a:solidFill>
                <a:latin typeface="Times New Roman" panose="02020603050405020304" pitchFamily="18" charset="0"/>
                <a:cs typeface="Times New Roman" panose="02020603050405020304" pitchFamily="18" charset="0"/>
              </a:rPr>
              <a:t>С</a:t>
            </a:r>
            <a:r>
              <a:rPr lang="ru-RU" sz="1600" dirty="0" smtClean="0">
                <a:solidFill>
                  <a:srgbClr val="002060"/>
                </a:solidFill>
                <a:latin typeface="Times New Roman" panose="02020603050405020304" pitchFamily="18" charset="0"/>
                <a:cs typeface="Times New Roman" panose="02020603050405020304" pitchFamily="18" charset="0"/>
              </a:rPr>
              <a:t>оставление </a:t>
            </a:r>
            <a:r>
              <a:rPr lang="ru-RU" sz="1600" dirty="0">
                <a:solidFill>
                  <a:srgbClr val="002060"/>
                </a:solidFill>
                <a:latin typeface="Times New Roman" panose="02020603050405020304" pitchFamily="18" charset="0"/>
                <a:cs typeface="Times New Roman" panose="02020603050405020304" pitchFamily="18" charset="0"/>
              </a:rPr>
              <a:t>проекта бюджета </a:t>
            </a:r>
            <a:r>
              <a:rPr lang="ru-RU" sz="1600" dirty="0" smtClean="0">
                <a:solidFill>
                  <a:srgbClr val="002060"/>
                </a:solidFill>
                <a:latin typeface="Times New Roman" panose="02020603050405020304" pitchFamily="18" charset="0"/>
                <a:cs typeface="Times New Roman" panose="02020603050405020304" pitchFamily="18" charset="0"/>
              </a:rPr>
              <a:t> муниципального   округа осуществляет </a:t>
            </a:r>
            <a:r>
              <a:rPr lang="ru-RU" sz="1600" dirty="0">
                <a:solidFill>
                  <a:srgbClr val="002060"/>
                </a:solidFill>
                <a:latin typeface="Times New Roman" panose="02020603050405020304" pitchFamily="18" charset="0"/>
                <a:cs typeface="Times New Roman" panose="02020603050405020304" pitchFamily="18" charset="0"/>
              </a:rPr>
              <a:t>ф</a:t>
            </a:r>
            <a:r>
              <a:rPr lang="ru-RU" sz="1600" dirty="0" smtClean="0">
                <a:solidFill>
                  <a:srgbClr val="002060"/>
                </a:solidFill>
                <a:latin typeface="Times New Roman" panose="02020603050405020304" pitchFamily="18" charset="0"/>
                <a:cs typeface="Times New Roman" panose="02020603050405020304" pitchFamily="18" charset="0"/>
              </a:rPr>
              <a:t>инансовое управление администрации Шарангского муниципального округа.</a:t>
            </a:r>
          </a:p>
          <a:p>
            <a:pPr algn="just"/>
            <a:endParaRPr lang="ru-RU" sz="1600" dirty="0" smtClean="0">
              <a:solidFill>
                <a:srgbClr val="002060"/>
              </a:solidFill>
              <a:latin typeface="Times New Roman" panose="02020603050405020304" pitchFamily="18" charset="0"/>
              <a:cs typeface="Times New Roman" panose="02020603050405020304" pitchFamily="18" charset="0"/>
            </a:endParaRPr>
          </a:p>
          <a:p>
            <a:pPr algn="just"/>
            <a:r>
              <a:rPr lang="ru-RU" sz="1600" dirty="0" smtClean="0">
                <a:solidFill>
                  <a:srgbClr val="002060"/>
                </a:solidFill>
                <a:latin typeface="Times New Roman" panose="02020603050405020304" pitchFamily="18" charset="0"/>
                <a:cs typeface="Times New Roman" panose="02020603050405020304" pitchFamily="18" charset="0"/>
              </a:rPr>
              <a:t>Проект </a:t>
            </a:r>
            <a:r>
              <a:rPr lang="ru-RU" sz="1600" dirty="0">
                <a:solidFill>
                  <a:srgbClr val="002060"/>
                </a:solidFill>
                <a:latin typeface="Times New Roman" panose="02020603050405020304" pitchFamily="18" charset="0"/>
                <a:cs typeface="Times New Roman" panose="02020603050405020304" pitchFamily="18" charset="0"/>
              </a:rPr>
              <a:t>бюджета </a:t>
            </a:r>
            <a:r>
              <a:rPr lang="ru-RU" sz="1600" dirty="0" smtClean="0">
                <a:solidFill>
                  <a:srgbClr val="002060"/>
                </a:solidFill>
                <a:latin typeface="Times New Roman" panose="02020603050405020304" pitchFamily="18" charset="0"/>
                <a:cs typeface="Times New Roman" panose="02020603050405020304" pitchFamily="18" charset="0"/>
              </a:rPr>
              <a:t>муниципального округа </a:t>
            </a:r>
            <a:r>
              <a:rPr lang="ru-RU" sz="1600" dirty="0">
                <a:solidFill>
                  <a:srgbClr val="002060"/>
                </a:solidFill>
                <a:latin typeface="Times New Roman" panose="02020603050405020304" pitchFamily="18" charset="0"/>
                <a:cs typeface="Times New Roman" panose="02020603050405020304" pitchFamily="18" charset="0"/>
              </a:rPr>
              <a:t>составляется и </a:t>
            </a:r>
            <a:r>
              <a:rPr lang="ru-RU" sz="1600" dirty="0" smtClean="0">
                <a:solidFill>
                  <a:srgbClr val="002060"/>
                </a:solidFill>
                <a:latin typeface="Times New Roman" panose="02020603050405020304" pitchFamily="18" charset="0"/>
                <a:cs typeface="Times New Roman" panose="02020603050405020304" pitchFamily="18" charset="0"/>
              </a:rPr>
              <a:t>утверждается сроком </a:t>
            </a:r>
            <a:r>
              <a:rPr lang="ru-RU" sz="1600" dirty="0">
                <a:solidFill>
                  <a:srgbClr val="002060"/>
                </a:solidFill>
                <a:latin typeface="Times New Roman" panose="02020603050405020304" pitchFamily="18" charset="0"/>
                <a:cs typeface="Times New Roman" panose="02020603050405020304" pitchFamily="18" charset="0"/>
              </a:rPr>
              <a:t>на три года – очередной финансовый год и плановый </a:t>
            </a:r>
            <a:r>
              <a:rPr lang="ru-RU" sz="1600" dirty="0" smtClean="0">
                <a:solidFill>
                  <a:srgbClr val="002060"/>
                </a:solidFill>
                <a:latin typeface="Times New Roman" panose="02020603050405020304" pitchFamily="18" charset="0"/>
                <a:cs typeface="Times New Roman" panose="02020603050405020304" pitchFamily="18" charset="0"/>
              </a:rPr>
              <a:t>период.</a:t>
            </a:r>
            <a:endParaRPr lang="ru-RU" sz="1600" dirty="0">
              <a:solidFill>
                <a:srgbClr val="002060"/>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fld id="{544A1F6A-164B-43BA-A19E-4AE6BB502A21}" type="slidenum">
              <a:rPr lang="ru-RU" smtClean="0">
                <a:solidFill>
                  <a:srgbClr val="C6E7FC">
                    <a:lumMod val="50000"/>
                  </a:srgbClr>
                </a:solidFill>
              </a:rPr>
              <a:pPr/>
              <a:t>9</a:t>
            </a:fld>
            <a:endParaRPr lang="ru-RU" dirty="0">
              <a:solidFill>
                <a:srgbClr val="C6E7FC">
                  <a:lumMod val="50000"/>
                </a:srgbClr>
              </a:solidFill>
            </a:endParaRPr>
          </a:p>
        </p:txBody>
      </p:sp>
    </p:spTree>
    <p:extLst>
      <p:ext uri="{BB962C8B-B14F-4D97-AF65-F5344CB8AC3E}">
        <p14:creationId xmlns:p14="http://schemas.microsoft.com/office/powerpoint/2010/main" val="94686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9d7f1a7dc3f2debb97e065d9384e14bb16dc3ccb"/>
</p:tagLst>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13683</TotalTime>
  <Words>7235</Words>
  <Application>Microsoft Office PowerPoint</Application>
  <PresentationFormat>Экран (4:3)</PresentationFormat>
  <Paragraphs>1743</Paragraphs>
  <Slides>76</Slides>
  <Notes>34</Notes>
  <HiddenSlides>0</HiddenSlides>
  <MMClips>0</MMClips>
  <ScaleCrop>false</ScaleCrop>
  <HeadingPairs>
    <vt:vector size="4" baseType="variant">
      <vt:variant>
        <vt:lpstr>Тема</vt:lpstr>
      </vt:variant>
      <vt:variant>
        <vt:i4>1</vt:i4>
      </vt:variant>
      <vt:variant>
        <vt:lpstr>Заголовки слайдов</vt:lpstr>
      </vt:variant>
      <vt:variant>
        <vt:i4>76</vt:i4>
      </vt:variant>
    </vt:vector>
  </HeadingPairs>
  <TitlesOfParts>
    <vt:vector size="77" baseType="lpstr">
      <vt:lpstr>Воздушный поток</vt:lpstr>
      <vt:lpstr>Презентация PowerPoint</vt:lpstr>
      <vt:lpstr>Презентация PowerPoint</vt:lpstr>
      <vt:lpstr>ОГЛАВЛЕНИЕ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presentation-creation.ru</Company>
  <LinksUpToDate>false</LinksUpToDate>
  <SharedDoc>false</SharedDoc>
  <HyperlinkBase>https://presentation-creation.ru/powerpoint-templates.html</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Белые соты</dc:title>
  <dc:creator>obstinate</dc:creator>
  <dc:description>Шаблон презентации с сайта https://presentation-creation.ru/</dc:description>
  <cp:lastModifiedBy>Пользователь</cp:lastModifiedBy>
  <cp:revision>1458</cp:revision>
  <cp:lastPrinted>2026-03-16T07:59:44Z</cp:lastPrinted>
  <dcterms:created xsi:type="dcterms:W3CDTF">2018-02-25T09:09:03Z</dcterms:created>
  <dcterms:modified xsi:type="dcterms:W3CDTF">2026-03-24T12:40:01Z</dcterms:modified>
</cp:coreProperties>
</file>